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60" r:id="rId2"/>
    <p:sldId id="458" r:id="rId3"/>
    <p:sldId id="512" r:id="rId4"/>
    <p:sldId id="513" r:id="rId5"/>
    <p:sldId id="515" r:id="rId6"/>
    <p:sldId id="516" r:id="rId7"/>
    <p:sldId id="517" r:id="rId8"/>
    <p:sldId id="518" r:id="rId9"/>
    <p:sldId id="538" r:id="rId10"/>
    <p:sldId id="523" r:id="rId11"/>
    <p:sldId id="579" r:id="rId12"/>
    <p:sldId id="578" r:id="rId13"/>
    <p:sldId id="580" r:id="rId14"/>
    <p:sldId id="524" r:id="rId15"/>
    <p:sldId id="520" r:id="rId16"/>
    <p:sldId id="521" r:id="rId17"/>
    <p:sldId id="522" r:id="rId18"/>
    <p:sldId id="526" r:id="rId19"/>
    <p:sldId id="527" r:id="rId20"/>
    <p:sldId id="531" r:id="rId21"/>
    <p:sldId id="528" r:id="rId22"/>
    <p:sldId id="571" r:id="rId23"/>
    <p:sldId id="572" r:id="rId24"/>
    <p:sldId id="573" r:id="rId25"/>
    <p:sldId id="574" r:id="rId26"/>
    <p:sldId id="565" r:id="rId27"/>
    <p:sldId id="536" r:id="rId28"/>
    <p:sldId id="537" r:id="rId29"/>
    <p:sldId id="539" r:id="rId30"/>
    <p:sldId id="541" r:id="rId31"/>
    <p:sldId id="542" r:id="rId32"/>
    <p:sldId id="543" r:id="rId33"/>
    <p:sldId id="545" r:id="rId34"/>
    <p:sldId id="548" r:id="rId35"/>
    <p:sldId id="549" r:id="rId36"/>
    <p:sldId id="550" r:id="rId37"/>
    <p:sldId id="551" r:id="rId38"/>
    <p:sldId id="552" r:id="rId39"/>
    <p:sldId id="553" r:id="rId40"/>
    <p:sldId id="577" r:id="rId41"/>
    <p:sldId id="540" r:id="rId42"/>
    <p:sldId id="554" r:id="rId43"/>
    <p:sldId id="485" r:id="rId44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648"/>
    <a:srgbClr val="947CB0"/>
    <a:srgbClr val="9B71C9"/>
    <a:srgbClr val="C864A0"/>
    <a:srgbClr val="4D3C62"/>
    <a:srgbClr val="6A5288"/>
    <a:srgbClr val="8166A2"/>
    <a:srgbClr val="584470"/>
    <a:srgbClr val="7C609E"/>
    <a:srgbClr val="705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4" autoAdjust="0"/>
    <p:restoredTop sz="99710" autoAdjust="0"/>
  </p:normalViewPr>
  <p:slideViewPr>
    <p:cSldViewPr>
      <p:cViewPr>
        <p:scale>
          <a:sx n="75" d="100"/>
          <a:sy n="75" d="100"/>
        </p:scale>
        <p:origin x="-642" y="-360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outlineViewPr>
    <p:cViewPr>
      <p:scale>
        <a:sx n="33" d="100"/>
        <a:sy n="33" d="100"/>
      </p:scale>
      <p:origin x="0" y="52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3822"/>
    </p:cViewPr>
  </p:sorter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2021/7/1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1.xml"/><Relationship Id="rId4" Type="http://schemas.openxmlformats.org/officeDocument/2006/relationships/slide" Target="slide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691276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什麼是系統平臺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電腦系統平臺硬體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電腦作業系統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電腦系統維護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認識系統平臺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2-1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8543478" y="2533928"/>
            <a:ext cx="3052464" cy="2497512"/>
            <a:chOff x="8543478" y="2533928"/>
            <a:chExt cx="3052464" cy="2497512"/>
          </a:xfrm>
        </p:grpSpPr>
        <p:pic>
          <p:nvPicPr>
            <p:cNvPr id="1030" name="Picture 6" descr="C:\Users\K1081210\AppData\Local\Temp\SNAGHTML1b9eb49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478" y="2533929"/>
              <a:ext cx="2342797" cy="2497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右中括弧 10"/>
            <p:cNvSpPr/>
            <p:nvPr/>
          </p:nvSpPr>
          <p:spPr>
            <a:xfrm>
              <a:off x="10973852" y="2533928"/>
              <a:ext cx="152965" cy="2497511"/>
            </a:xfrm>
            <a:prstGeom prst="rightBracket">
              <a:avLst>
                <a:gd name="adj" fmla="val 0"/>
              </a:avLst>
            </a:prstGeom>
            <a:ln w="38100" cap="rnd"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11051112" y="3201926"/>
              <a:ext cx="544830" cy="116151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rgbClr val="0066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電腦主機</a:t>
              </a:r>
              <a:endPara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D341F6A-499F-4D98-8D53-056C6092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電腦硬體的五大單元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0B3663D-806E-4906-98B8-268EBB44D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74" y="909514"/>
            <a:ext cx="7488832" cy="5521446"/>
          </a:xfrm>
        </p:spPr>
        <p:txBody>
          <a:bodyPr/>
          <a:lstStyle/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輸入</a:t>
            </a:r>
            <a:r>
              <a:rPr lang="zh-TW" altLang="en-US" b="1" dirty="0">
                <a:solidFill>
                  <a:srgbClr val="0070C0"/>
                </a:solidFill>
              </a:rPr>
              <a:t>單元</a:t>
            </a:r>
            <a:r>
              <a:rPr lang="zh-TW" altLang="en-US" dirty="0"/>
              <a:t>：將資訊傳到電腦中運算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2713" indent="-23813">
              <a:buNone/>
            </a:pP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2775C03-D5AB-452B-934B-8E8E234FF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9399423" y="1413570"/>
            <a:ext cx="846653" cy="1296144"/>
            <a:chOff x="9399423" y="1413570"/>
            <a:chExt cx="846653" cy="1296144"/>
          </a:xfrm>
        </p:grpSpPr>
        <p:sp>
          <p:nvSpPr>
            <p:cNvPr id="5" name="圓角矩形 4"/>
            <p:cNvSpPr/>
            <p:nvPr/>
          </p:nvSpPr>
          <p:spPr>
            <a:xfrm>
              <a:off x="9399423" y="1413570"/>
              <a:ext cx="846653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" name="直線單箭頭接點 6"/>
            <p:cNvCxnSpPr>
              <a:stCxn id="5" idx="2"/>
            </p:cNvCxnSpPr>
            <p:nvPr/>
          </p:nvCxnSpPr>
          <p:spPr>
            <a:xfrm flipH="1">
              <a:off x="9822749" y="1924348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群組 20"/>
          <p:cNvGrpSpPr/>
          <p:nvPr/>
        </p:nvGrpSpPr>
        <p:grpSpPr>
          <a:xfrm>
            <a:off x="411062" y="1846190"/>
            <a:ext cx="2753003" cy="3096614"/>
            <a:chOff x="1094445" y="3026939"/>
            <a:chExt cx="2753003" cy="3096614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xmlns="" id="{5760D392-91BE-47DD-9A84-E4383D09AB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445" y="3026939"/>
              <a:ext cx="2753003" cy="2533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6" name="群組 25"/>
            <p:cNvGrpSpPr/>
            <p:nvPr/>
          </p:nvGrpSpPr>
          <p:grpSpPr>
            <a:xfrm>
              <a:off x="1327168" y="3105096"/>
              <a:ext cx="2520280" cy="3018457"/>
              <a:chOff x="1863971" y="3105096"/>
              <a:chExt cx="2520280" cy="3018457"/>
            </a:xfrm>
          </p:grpSpPr>
          <p:sp>
            <p:nvSpPr>
              <p:cNvPr id="27" name="橢圓 26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520280" cy="2520280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2416225" y="5538778"/>
                <a:ext cx="141577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zh-TW" altLang="en-US" sz="3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攝影機</a:t>
                </a:r>
                <a:endPara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29" name="群組 28"/>
          <p:cNvGrpSpPr/>
          <p:nvPr/>
        </p:nvGrpSpPr>
        <p:grpSpPr>
          <a:xfrm>
            <a:off x="5728688" y="1924346"/>
            <a:ext cx="2576460" cy="3018457"/>
            <a:chOff x="8255446" y="3105096"/>
            <a:chExt cx="2576460" cy="3018457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xmlns="" id="{C65495A5-F8A3-4D1E-B1B7-D55BABED93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5620" y="3313528"/>
              <a:ext cx="2436286" cy="2192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群組 30"/>
            <p:cNvGrpSpPr/>
            <p:nvPr/>
          </p:nvGrpSpPr>
          <p:grpSpPr>
            <a:xfrm>
              <a:off x="8255446" y="3105096"/>
              <a:ext cx="2520280" cy="3018457"/>
              <a:chOff x="1863971" y="3105096"/>
              <a:chExt cx="2520280" cy="3018457"/>
            </a:xfrm>
          </p:grpSpPr>
          <p:sp>
            <p:nvSpPr>
              <p:cNvPr id="32" name="橢圓 31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520280" cy="2520280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2416225" y="5538778"/>
                <a:ext cx="141577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麥克風</a:t>
                </a:r>
                <a:endParaRPr lang="en-US" altLang="zh-TW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34" name="群組 33"/>
          <p:cNvGrpSpPr/>
          <p:nvPr/>
        </p:nvGrpSpPr>
        <p:grpSpPr>
          <a:xfrm>
            <a:off x="2791308" y="3433575"/>
            <a:ext cx="3191534" cy="3018457"/>
            <a:chOff x="4411876" y="3072503"/>
            <a:chExt cx="3191534" cy="3018457"/>
          </a:xfrm>
        </p:grpSpPr>
        <p:grpSp>
          <p:nvGrpSpPr>
            <p:cNvPr id="35" name="群組 34"/>
            <p:cNvGrpSpPr/>
            <p:nvPr/>
          </p:nvGrpSpPr>
          <p:grpSpPr>
            <a:xfrm>
              <a:off x="4799062" y="3072503"/>
              <a:ext cx="2520280" cy="3018457"/>
              <a:chOff x="1863971" y="3105096"/>
              <a:chExt cx="2520280" cy="3018457"/>
            </a:xfrm>
          </p:grpSpPr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520280" cy="2520280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2211040" y="5538778"/>
                <a:ext cx="182614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zh-TW" altLang="en-US" sz="3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鍵盤滑鼠</a:t>
                </a:r>
                <a:endPara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xmlns="" id="{46DB644F-E0AA-47F3-B9E8-DD5ECC8A9A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1876" y="3329814"/>
              <a:ext cx="3191534" cy="2070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0930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8543478" y="2533928"/>
            <a:ext cx="3052464" cy="2497512"/>
            <a:chOff x="8543478" y="2533928"/>
            <a:chExt cx="3052464" cy="2497512"/>
          </a:xfrm>
        </p:grpSpPr>
        <p:pic>
          <p:nvPicPr>
            <p:cNvPr id="1030" name="Picture 6" descr="C:\Users\K1081210\AppData\Local\Temp\SNAGHTML1b9eb49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478" y="2533929"/>
              <a:ext cx="2342797" cy="2497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右中括弧 10"/>
            <p:cNvSpPr/>
            <p:nvPr/>
          </p:nvSpPr>
          <p:spPr>
            <a:xfrm>
              <a:off x="10973852" y="2533928"/>
              <a:ext cx="152965" cy="2497511"/>
            </a:xfrm>
            <a:prstGeom prst="rightBracket">
              <a:avLst>
                <a:gd name="adj" fmla="val 0"/>
              </a:avLst>
            </a:prstGeom>
            <a:ln w="38100" cap="rnd"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11051112" y="3201926"/>
              <a:ext cx="544830" cy="116151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rgbClr val="0066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電腦主機</a:t>
              </a:r>
              <a:endPara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D341F6A-499F-4D98-8D53-056C6092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電腦硬體的五大單元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0B3663D-806E-4906-98B8-268EBB44D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74" y="909514"/>
            <a:ext cx="7488832" cy="5521446"/>
          </a:xfrm>
        </p:spPr>
        <p:txBody>
          <a:bodyPr/>
          <a:lstStyle/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輸入</a:t>
            </a:r>
            <a:r>
              <a:rPr lang="zh-TW" altLang="en-US" b="1" dirty="0">
                <a:solidFill>
                  <a:srgbClr val="0070C0"/>
                </a:solidFill>
              </a:rPr>
              <a:t>單元</a:t>
            </a:r>
            <a:r>
              <a:rPr lang="zh-TW" altLang="en-US" dirty="0"/>
              <a:t>：將資訊傳到電腦中運算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輸出單元</a:t>
            </a:r>
            <a:r>
              <a:rPr lang="zh-TW" altLang="en-US" dirty="0" smtClean="0"/>
              <a:t>：呈現運算結果。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2775C03-D5AB-452B-934B-8E8E234FF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9399423" y="1413570"/>
            <a:ext cx="846653" cy="1296144"/>
            <a:chOff x="9399423" y="1413570"/>
            <a:chExt cx="846653" cy="1296144"/>
          </a:xfrm>
        </p:grpSpPr>
        <p:sp>
          <p:nvSpPr>
            <p:cNvPr id="5" name="圓角矩形 4"/>
            <p:cNvSpPr/>
            <p:nvPr/>
          </p:nvSpPr>
          <p:spPr>
            <a:xfrm>
              <a:off x="9399423" y="1413570"/>
              <a:ext cx="846653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" name="直線單箭頭接點 6"/>
            <p:cNvCxnSpPr>
              <a:stCxn id="5" idx="2"/>
            </p:cNvCxnSpPr>
            <p:nvPr/>
          </p:nvCxnSpPr>
          <p:spPr>
            <a:xfrm flipH="1">
              <a:off x="9822749" y="1924348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群組 9"/>
          <p:cNvGrpSpPr/>
          <p:nvPr/>
        </p:nvGrpSpPr>
        <p:grpSpPr>
          <a:xfrm>
            <a:off x="9415564" y="4875177"/>
            <a:ext cx="846655" cy="1290921"/>
            <a:chOff x="9415564" y="4875177"/>
            <a:chExt cx="846655" cy="1290921"/>
          </a:xfrm>
        </p:grpSpPr>
        <p:sp>
          <p:nvSpPr>
            <p:cNvPr id="12" name="圓角矩形 11"/>
            <p:cNvSpPr/>
            <p:nvPr/>
          </p:nvSpPr>
          <p:spPr>
            <a:xfrm>
              <a:off x="9415564" y="5655320"/>
              <a:ext cx="846655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>
            <a:xfrm flipH="1">
              <a:off x="9829218" y="4875177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群組 20"/>
          <p:cNvGrpSpPr/>
          <p:nvPr/>
        </p:nvGrpSpPr>
        <p:grpSpPr>
          <a:xfrm>
            <a:off x="525166" y="2577731"/>
            <a:ext cx="2520280" cy="3018457"/>
            <a:chOff x="1327168" y="3105096"/>
            <a:chExt cx="2520280" cy="3018457"/>
          </a:xfrm>
        </p:grpSpPr>
        <p:grpSp>
          <p:nvGrpSpPr>
            <p:cNvPr id="25" name="群組 24"/>
            <p:cNvGrpSpPr/>
            <p:nvPr/>
          </p:nvGrpSpPr>
          <p:grpSpPr>
            <a:xfrm>
              <a:off x="1327168" y="3105096"/>
              <a:ext cx="2520280" cy="3018457"/>
              <a:chOff x="1863971" y="3105096"/>
              <a:chExt cx="2520280" cy="3018457"/>
            </a:xfrm>
          </p:grpSpPr>
          <p:sp>
            <p:nvSpPr>
              <p:cNvPr id="27" name="橢圓 26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520280" cy="2520280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2505047" y="5538778"/>
                <a:ext cx="1005403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螢幕</a:t>
                </a:r>
              </a:p>
            </p:txBody>
          </p:sp>
        </p:grpSp>
        <p:pic>
          <p:nvPicPr>
            <p:cNvPr id="26" name="Picture 10">
              <a:extLst>
                <a:ext uri="{FF2B5EF4-FFF2-40B4-BE49-F238E27FC236}">
                  <a16:creationId xmlns:a16="http://schemas.microsoft.com/office/drawing/2014/main" xmlns="" id="{E90164D5-99B7-472F-8FFB-35AA4F405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607" y="3517527"/>
              <a:ext cx="2317401" cy="1580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群組 28"/>
          <p:cNvGrpSpPr/>
          <p:nvPr/>
        </p:nvGrpSpPr>
        <p:grpSpPr>
          <a:xfrm>
            <a:off x="2812577" y="3644236"/>
            <a:ext cx="2880320" cy="3018457"/>
            <a:chOff x="4439022" y="3072503"/>
            <a:chExt cx="2880320" cy="3018457"/>
          </a:xfrm>
        </p:grpSpPr>
        <p:grpSp>
          <p:nvGrpSpPr>
            <p:cNvPr id="30" name="群組 29"/>
            <p:cNvGrpSpPr/>
            <p:nvPr/>
          </p:nvGrpSpPr>
          <p:grpSpPr>
            <a:xfrm>
              <a:off x="4799062" y="3072503"/>
              <a:ext cx="2520280" cy="3018457"/>
              <a:chOff x="1863971" y="3105096"/>
              <a:chExt cx="2520280" cy="3018457"/>
            </a:xfrm>
          </p:grpSpPr>
          <p:sp>
            <p:nvSpPr>
              <p:cNvPr id="32" name="橢圓 31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520280" cy="2520280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2364666" y="5538778"/>
                <a:ext cx="141577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印表機</a:t>
                </a:r>
                <a:endParaRPr lang="en-US" altLang="zh-TW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xmlns="" id="{F04047DE-DA5F-45EA-B886-56BEE50468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9022" y="3144029"/>
              <a:ext cx="2755372" cy="1953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群組 33"/>
          <p:cNvGrpSpPr/>
          <p:nvPr/>
        </p:nvGrpSpPr>
        <p:grpSpPr>
          <a:xfrm>
            <a:off x="5830636" y="2608505"/>
            <a:ext cx="2520280" cy="3018457"/>
            <a:chOff x="8255446" y="3105096"/>
            <a:chExt cx="2520280" cy="3018457"/>
          </a:xfrm>
        </p:grpSpPr>
        <p:grpSp>
          <p:nvGrpSpPr>
            <p:cNvPr id="35" name="群組 34"/>
            <p:cNvGrpSpPr/>
            <p:nvPr/>
          </p:nvGrpSpPr>
          <p:grpSpPr>
            <a:xfrm>
              <a:off x="8255446" y="3105096"/>
              <a:ext cx="2520280" cy="3018457"/>
              <a:chOff x="1863971" y="3105096"/>
              <a:chExt cx="2520280" cy="3018457"/>
            </a:xfrm>
          </p:grpSpPr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520280" cy="2520280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2621409" y="5538778"/>
                <a:ext cx="1005403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喇叭</a:t>
                </a:r>
                <a:endParaRPr lang="en-US" altLang="zh-TW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xmlns="" id="{415E6DDF-F43E-479A-909D-5EC4C654D0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9760" y="3413969"/>
              <a:ext cx="1967122" cy="1837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6683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8543478" y="2533928"/>
            <a:ext cx="3052464" cy="2497512"/>
            <a:chOff x="8543478" y="2533928"/>
            <a:chExt cx="3052464" cy="2497512"/>
          </a:xfrm>
        </p:grpSpPr>
        <p:pic>
          <p:nvPicPr>
            <p:cNvPr id="1030" name="Picture 6" descr="C:\Users\K1081210\AppData\Local\Temp\SNAGHTML1b9eb49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478" y="2533929"/>
              <a:ext cx="2342797" cy="2497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右中括弧 10"/>
            <p:cNvSpPr/>
            <p:nvPr/>
          </p:nvSpPr>
          <p:spPr>
            <a:xfrm>
              <a:off x="10973852" y="2533928"/>
              <a:ext cx="152965" cy="2497511"/>
            </a:xfrm>
            <a:prstGeom prst="rightBracket">
              <a:avLst>
                <a:gd name="adj" fmla="val 0"/>
              </a:avLst>
            </a:prstGeom>
            <a:ln w="38100" cap="rnd"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11051112" y="3201926"/>
              <a:ext cx="544830" cy="116151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rgbClr val="0066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電腦主機</a:t>
              </a:r>
              <a:endPara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D341F6A-499F-4D98-8D53-056C6092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電腦硬體的五大單元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0B3663D-806E-4906-98B8-268EBB44D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74" y="909514"/>
            <a:ext cx="7488832" cy="5521446"/>
          </a:xfrm>
        </p:spPr>
        <p:txBody>
          <a:bodyPr/>
          <a:lstStyle/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輸入</a:t>
            </a:r>
            <a:r>
              <a:rPr lang="zh-TW" altLang="en-US" b="1" dirty="0">
                <a:solidFill>
                  <a:srgbClr val="0070C0"/>
                </a:solidFill>
              </a:rPr>
              <a:t>單元</a:t>
            </a:r>
            <a:r>
              <a:rPr lang="zh-TW" altLang="en-US" dirty="0"/>
              <a:t>：將資訊傳到電腦中運算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輸出單元</a:t>
            </a:r>
            <a:r>
              <a:rPr lang="zh-TW" altLang="en-US" dirty="0" smtClean="0"/>
              <a:t>：呈現運算結果。</a:t>
            </a:r>
            <a:endParaRPr lang="en-US" altLang="zh-TW" dirty="0" smtClean="0"/>
          </a:p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記憶</a:t>
            </a:r>
            <a:r>
              <a:rPr lang="zh-TW" altLang="en-US" b="1" dirty="0">
                <a:solidFill>
                  <a:srgbClr val="0070C0"/>
                </a:solidFill>
              </a:rPr>
              <a:t>單元</a:t>
            </a:r>
            <a:r>
              <a:rPr lang="zh-TW" altLang="en-US" dirty="0" smtClean="0"/>
              <a:t>：儲存資訊。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2775C03-D5AB-452B-934B-8E8E234FF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9399423" y="1413570"/>
            <a:ext cx="846653" cy="1296144"/>
            <a:chOff x="9399423" y="1413570"/>
            <a:chExt cx="846653" cy="1296144"/>
          </a:xfrm>
        </p:grpSpPr>
        <p:sp>
          <p:nvSpPr>
            <p:cNvPr id="5" name="圓角矩形 4"/>
            <p:cNvSpPr/>
            <p:nvPr/>
          </p:nvSpPr>
          <p:spPr>
            <a:xfrm>
              <a:off x="9399423" y="1413570"/>
              <a:ext cx="846653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" name="直線單箭頭接點 6"/>
            <p:cNvCxnSpPr>
              <a:stCxn id="5" idx="2"/>
            </p:cNvCxnSpPr>
            <p:nvPr/>
          </p:nvCxnSpPr>
          <p:spPr>
            <a:xfrm flipH="1">
              <a:off x="9822749" y="1924348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群組 9"/>
          <p:cNvGrpSpPr/>
          <p:nvPr/>
        </p:nvGrpSpPr>
        <p:grpSpPr>
          <a:xfrm>
            <a:off x="9415564" y="4875177"/>
            <a:ext cx="846655" cy="1290921"/>
            <a:chOff x="9415564" y="4875177"/>
            <a:chExt cx="846655" cy="1290921"/>
          </a:xfrm>
        </p:grpSpPr>
        <p:sp>
          <p:nvSpPr>
            <p:cNvPr id="12" name="圓角矩形 11"/>
            <p:cNvSpPr/>
            <p:nvPr/>
          </p:nvSpPr>
          <p:spPr>
            <a:xfrm>
              <a:off x="9415564" y="5655320"/>
              <a:ext cx="846655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>
            <a:xfrm flipH="1">
              <a:off x="9829218" y="4875177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群組 7"/>
          <p:cNvGrpSpPr/>
          <p:nvPr/>
        </p:nvGrpSpPr>
        <p:grpSpPr>
          <a:xfrm>
            <a:off x="3286894" y="3508558"/>
            <a:ext cx="2216781" cy="2729548"/>
            <a:chOff x="3286894" y="3301245"/>
            <a:chExt cx="2216781" cy="2729548"/>
          </a:xfrm>
        </p:grpSpPr>
        <p:grpSp>
          <p:nvGrpSpPr>
            <p:cNvPr id="39" name="群組 38"/>
            <p:cNvGrpSpPr/>
            <p:nvPr/>
          </p:nvGrpSpPr>
          <p:grpSpPr>
            <a:xfrm>
              <a:off x="3286894" y="3301245"/>
              <a:ext cx="2216781" cy="2729548"/>
              <a:chOff x="1863971" y="3105096"/>
              <a:chExt cx="2216781" cy="2729548"/>
            </a:xfrm>
          </p:grpSpPr>
          <p:sp>
            <p:nvSpPr>
              <p:cNvPr id="40" name="橢圓 39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216781" cy="2216781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1" name="矩形 40"/>
              <p:cNvSpPr/>
              <p:nvPr/>
            </p:nvSpPr>
            <p:spPr>
              <a:xfrm>
                <a:off x="2469659" y="5249869"/>
                <a:ext cx="1005403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硬碟</a:t>
                </a:r>
                <a:endPara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xmlns="" id="{2DFA6D00-0885-4649-A794-1F09D1548F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2918" y="3638735"/>
              <a:ext cx="1800200" cy="1541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群組 30"/>
          <p:cNvGrpSpPr/>
          <p:nvPr/>
        </p:nvGrpSpPr>
        <p:grpSpPr>
          <a:xfrm>
            <a:off x="8919489" y="3287345"/>
            <a:ext cx="612934" cy="1076096"/>
            <a:chOff x="6718767" y="5026598"/>
            <a:chExt cx="612934" cy="1076096"/>
          </a:xfrm>
        </p:grpSpPr>
        <p:sp>
          <p:nvSpPr>
            <p:cNvPr id="32" name="圓角矩形 31"/>
            <p:cNvSpPr/>
            <p:nvPr/>
          </p:nvSpPr>
          <p:spPr>
            <a:xfrm>
              <a:off x="6784079" y="5026598"/>
              <a:ext cx="482310" cy="10760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6718767" y="5232298"/>
              <a:ext cx="612934" cy="76265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記憶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25166" y="3508558"/>
            <a:ext cx="2216781" cy="2729548"/>
            <a:chOff x="525166" y="3301245"/>
            <a:chExt cx="2216781" cy="2729548"/>
          </a:xfrm>
        </p:grpSpPr>
        <p:pic>
          <p:nvPicPr>
            <p:cNvPr id="23" name="Picture 8">
              <a:extLst>
                <a:ext uri="{FF2B5EF4-FFF2-40B4-BE49-F238E27FC236}">
                  <a16:creationId xmlns:a16="http://schemas.microsoft.com/office/drawing/2014/main" xmlns="" id="{FC6CF8B3-E215-4738-BFE2-4BE58AB488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280" y="3771396"/>
              <a:ext cx="1880551" cy="1215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群組 34"/>
            <p:cNvGrpSpPr/>
            <p:nvPr/>
          </p:nvGrpSpPr>
          <p:grpSpPr>
            <a:xfrm>
              <a:off x="525166" y="3301245"/>
              <a:ext cx="2216781" cy="2729548"/>
              <a:chOff x="1863971" y="3105096"/>
              <a:chExt cx="2216781" cy="2729548"/>
            </a:xfrm>
          </p:grpSpPr>
          <p:sp>
            <p:nvSpPr>
              <p:cNvPr id="37" name="橢圓 36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216781" cy="2216781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2264475" y="5249869"/>
                <a:ext cx="141577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記憶卡</a:t>
                </a:r>
                <a:endPara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14" name="群組 13"/>
          <p:cNvGrpSpPr/>
          <p:nvPr/>
        </p:nvGrpSpPr>
        <p:grpSpPr>
          <a:xfrm>
            <a:off x="5951190" y="3494658"/>
            <a:ext cx="2216781" cy="2729548"/>
            <a:chOff x="5951190" y="3287345"/>
            <a:chExt cx="2216781" cy="2729548"/>
          </a:xfrm>
        </p:grpSpPr>
        <p:pic>
          <p:nvPicPr>
            <p:cNvPr id="25" name="Picture 6">
              <a:extLst>
                <a:ext uri="{FF2B5EF4-FFF2-40B4-BE49-F238E27FC236}">
                  <a16:creationId xmlns:a16="http://schemas.microsoft.com/office/drawing/2014/main" xmlns="" id="{235BF221-2FA0-4A60-8AF0-FA5B80CB9D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119634" y="3816997"/>
              <a:ext cx="1742459" cy="1214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5" name="群組 44"/>
            <p:cNvGrpSpPr/>
            <p:nvPr/>
          </p:nvGrpSpPr>
          <p:grpSpPr>
            <a:xfrm>
              <a:off x="5951190" y="3287345"/>
              <a:ext cx="2216781" cy="2729548"/>
              <a:chOff x="1863971" y="3105096"/>
              <a:chExt cx="2216781" cy="2729548"/>
            </a:xfrm>
          </p:grpSpPr>
          <p:sp>
            <p:nvSpPr>
              <p:cNvPr id="46" name="橢圓 45">
                <a:extLst>
                  <a:ext uri="{FF2B5EF4-FFF2-40B4-BE49-F238E27FC236}">
                    <a16:creationId xmlns:a16="http://schemas.microsoft.com/office/drawing/2014/main" xmlns="" id="{EC74BE8C-7CAA-40A4-A574-761ABC7BB982}"/>
                  </a:ext>
                </a:extLst>
              </p:cNvPr>
              <p:cNvSpPr/>
              <p:nvPr/>
            </p:nvSpPr>
            <p:spPr>
              <a:xfrm>
                <a:off x="1863971" y="3105096"/>
                <a:ext cx="2216781" cy="2216781"/>
              </a:xfrm>
              <a:prstGeom prst="ellipse">
                <a:avLst/>
              </a:prstGeom>
              <a:noFill/>
              <a:ln w="76200">
                <a:solidFill>
                  <a:srgbClr val="9BCF7E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2264475" y="5249869"/>
                <a:ext cx="1415772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r>
                  <a:rPr lang="zh-TW" altLang="en-US" sz="32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隨身碟</a:t>
                </a:r>
                <a:endPara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683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0B3663D-806E-4906-98B8-268EBB44D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74" y="909514"/>
            <a:ext cx="7488832" cy="5521446"/>
          </a:xfrm>
        </p:spPr>
        <p:txBody>
          <a:bodyPr/>
          <a:lstStyle/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輸入</a:t>
            </a:r>
            <a:r>
              <a:rPr lang="zh-TW" altLang="en-US" b="1" dirty="0">
                <a:solidFill>
                  <a:srgbClr val="0070C0"/>
                </a:solidFill>
              </a:rPr>
              <a:t>單元</a:t>
            </a:r>
            <a:r>
              <a:rPr lang="zh-TW" altLang="en-US" dirty="0"/>
              <a:t>：將資訊傳到電腦中運算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輸出單元</a:t>
            </a:r>
            <a:r>
              <a:rPr lang="zh-TW" altLang="en-US" dirty="0" smtClean="0"/>
              <a:t>：呈現運算結果。</a:t>
            </a:r>
            <a:endParaRPr lang="en-US" altLang="zh-TW" dirty="0" smtClean="0"/>
          </a:p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記憶</a:t>
            </a:r>
            <a:r>
              <a:rPr lang="zh-TW" altLang="en-US" b="1" dirty="0">
                <a:solidFill>
                  <a:srgbClr val="0070C0"/>
                </a:solidFill>
              </a:rPr>
              <a:t>單元</a:t>
            </a:r>
            <a:r>
              <a:rPr lang="zh-TW" altLang="en-US" dirty="0" smtClean="0"/>
              <a:t>：儲存資訊。</a:t>
            </a:r>
            <a:endParaRPr lang="en-US" altLang="zh-TW" dirty="0" smtClean="0"/>
          </a:p>
          <a:p>
            <a:pPr marL="112713" indent="-23813">
              <a:buNone/>
            </a:pPr>
            <a:r>
              <a:rPr lang="zh-TW" altLang="en-US" b="1" dirty="0" smtClean="0">
                <a:solidFill>
                  <a:srgbClr val="0070C0"/>
                </a:solidFill>
              </a:rPr>
              <a:t>控制單元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算術與邏輯單元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合</a:t>
            </a:r>
            <a:r>
              <a:rPr lang="zh-TW" altLang="en-US" dirty="0"/>
              <a:t>稱為中央處理器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（</a:t>
            </a: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Central Processing Unit</a:t>
            </a:r>
            <a:r>
              <a:rPr lang="zh-TW" alt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，</a:t>
            </a: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CPU</a:t>
            </a:r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）</a:t>
            </a:r>
            <a:endParaRPr lang="en-US" altLang="zh-TW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12713" indent="-23813">
              <a:buNone/>
            </a:pPr>
            <a:r>
              <a:rPr lang="zh-TW" altLang="en-US" dirty="0" smtClean="0"/>
              <a:t>，影響運作</a:t>
            </a:r>
            <a:r>
              <a:rPr lang="zh-TW" altLang="en-US" dirty="0"/>
              <a:t>效率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grpSp>
        <p:nvGrpSpPr>
          <p:cNvPr id="17" name="群組 16"/>
          <p:cNvGrpSpPr/>
          <p:nvPr/>
        </p:nvGrpSpPr>
        <p:grpSpPr>
          <a:xfrm>
            <a:off x="8543478" y="2533928"/>
            <a:ext cx="3052464" cy="2497512"/>
            <a:chOff x="8543478" y="2533928"/>
            <a:chExt cx="3052464" cy="2497512"/>
          </a:xfrm>
        </p:grpSpPr>
        <p:pic>
          <p:nvPicPr>
            <p:cNvPr id="1030" name="Picture 6" descr="C:\Users\K1081210\AppData\Local\Temp\SNAGHTML1b9eb49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478" y="2533929"/>
              <a:ext cx="2342797" cy="2497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右中括弧 10"/>
            <p:cNvSpPr/>
            <p:nvPr/>
          </p:nvSpPr>
          <p:spPr>
            <a:xfrm>
              <a:off x="10973852" y="2533928"/>
              <a:ext cx="152965" cy="2497511"/>
            </a:xfrm>
            <a:prstGeom prst="rightBracket">
              <a:avLst>
                <a:gd name="adj" fmla="val 0"/>
              </a:avLst>
            </a:prstGeom>
            <a:ln w="38100" cap="rnd"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11051112" y="3201926"/>
              <a:ext cx="544830" cy="116151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rgbClr val="0066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電腦主機</a:t>
              </a:r>
              <a:endPara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D341F6A-499F-4D98-8D53-056C6092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電腦硬體的五大單元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2775C03-D5AB-452B-934B-8E8E234FF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9399423" y="1413570"/>
            <a:ext cx="846653" cy="1296144"/>
            <a:chOff x="9399423" y="1413570"/>
            <a:chExt cx="846653" cy="1296144"/>
          </a:xfrm>
        </p:grpSpPr>
        <p:sp>
          <p:nvSpPr>
            <p:cNvPr id="5" name="圓角矩形 4"/>
            <p:cNvSpPr/>
            <p:nvPr/>
          </p:nvSpPr>
          <p:spPr>
            <a:xfrm>
              <a:off x="9399423" y="1413570"/>
              <a:ext cx="846653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7" name="直線單箭頭接點 6"/>
            <p:cNvCxnSpPr>
              <a:stCxn id="5" idx="2"/>
            </p:cNvCxnSpPr>
            <p:nvPr/>
          </p:nvCxnSpPr>
          <p:spPr>
            <a:xfrm flipH="1">
              <a:off x="9822749" y="1924348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群組 9"/>
          <p:cNvGrpSpPr/>
          <p:nvPr/>
        </p:nvGrpSpPr>
        <p:grpSpPr>
          <a:xfrm>
            <a:off x="9415564" y="4875177"/>
            <a:ext cx="846655" cy="1290921"/>
            <a:chOff x="9415564" y="4875177"/>
            <a:chExt cx="846655" cy="1290921"/>
          </a:xfrm>
        </p:grpSpPr>
        <p:sp>
          <p:nvSpPr>
            <p:cNvPr id="12" name="圓角矩形 11"/>
            <p:cNvSpPr/>
            <p:nvPr/>
          </p:nvSpPr>
          <p:spPr>
            <a:xfrm>
              <a:off x="9415564" y="5655320"/>
              <a:ext cx="846655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>
            <a:xfrm flipH="1">
              <a:off x="9829218" y="4875177"/>
              <a:ext cx="1" cy="785366"/>
            </a:xfrm>
            <a:prstGeom prst="straightConnector1">
              <a:avLst/>
            </a:prstGeom>
            <a:ln w="28575" cap="rnd">
              <a:solidFill>
                <a:schemeClr val="accent6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0552F0D8-89E6-40E4-A72B-FE47B53F7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209" y="4832188"/>
            <a:ext cx="3215594" cy="162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9516282" y="3287345"/>
            <a:ext cx="612934" cy="1076096"/>
            <a:chOff x="7315560" y="5026598"/>
            <a:chExt cx="612934" cy="1076096"/>
          </a:xfrm>
        </p:grpSpPr>
        <p:sp>
          <p:nvSpPr>
            <p:cNvPr id="24" name="圓角矩形 23"/>
            <p:cNvSpPr/>
            <p:nvPr/>
          </p:nvSpPr>
          <p:spPr>
            <a:xfrm>
              <a:off x="7380872" y="5026598"/>
              <a:ext cx="482310" cy="10760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圓角矩形 18"/>
            <p:cNvSpPr/>
            <p:nvPr/>
          </p:nvSpPr>
          <p:spPr>
            <a:xfrm>
              <a:off x="7315560" y="5232297"/>
              <a:ext cx="612934" cy="76265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控制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10135685" y="2986122"/>
            <a:ext cx="612934" cy="1678543"/>
            <a:chOff x="7934963" y="4725375"/>
            <a:chExt cx="612934" cy="1678543"/>
          </a:xfrm>
        </p:grpSpPr>
        <p:sp>
          <p:nvSpPr>
            <p:cNvPr id="15" name="圓角矩形 14"/>
            <p:cNvSpPr/>
            <p:nvPr/>
          </p:nvSpPr>
          <p:spPr>
            <a:xfrm>
              <a:off x="7989160" y="4729962"/>
              <a:ext cx="482310" cy="167395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934963" y="4725375"/>
              <a:ext cx="612934" cy="1678543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算術與邏輯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8919489" y="3287345"/>
            <a:ext cx="612934" cy="1076096"/>
            <a:chOff x="6718767" y="5026598"/>
            <a:chExt cx="612934" cy="1076096"/>
          </a:xfrm>
        </p:grpSpPr>
        <p:sp>
          <p:nvSpPr>
            <p:cNvPr id="25" name="圓角矩形 24"/>
            <p:cNvSpPr/>
            <p:nvPr/>
          </p:nvSpPr>
          <p:spPr>
            <a:xfrm>
              <a:off x="6784079" y="5026598"/>
              <a:ext cx="482310" cy="10760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6718767" y="5232298"/>
              <a:ext cx="612934" cy="762655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vert="eaVert" wrap="none" rtlCol="0" anchor="ctr">
              <a:spAutoFit/>
            </a:bodyPr>
            <a:lstStyle/>
            <a:p>
              <a:pPr algn="ctr"/>
              <a:r>
                <a:rPr lang="zh-TW" altLang="en-US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記憶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894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2775C03-D5AB-452B-934B-8E8E234FF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xmlns="" id="{BFD4D94F-C825-4480-975E-361245EDFAA0}"/>
              </a:ext>
            </a:extLst>
          </p:cNvPr>
          <p:cNvGrpSpPr/>
          <p:nvPr/>
        </p:nvGrpSpPr>
        <p:grpSpPr>
          <a:xfrm>
            <a:off x="5349726" y="150578"/>
            <a:ext cx="2076111" cy="542552"/>
            <a:chOff x="5349726" y="150578"/>
            <a:chExt cx="2076111" cy="542552"/>
          </a:xfrm>
        </p:grpSpPr>
        <p:sp>
          <p:nvSpPr>
            <p:cNvPr id="49" name="箭號: 向右 48">
              <a:extLst>
                <a:ext uri="{FF2B5EF4-FFF2-40B4-BE49-F238E27FC236}">
                  <a16:creationId xmlns:a16="http://schemas.microsoft.com/office/drawing/2014/main" xmlns="" id="{AA48A7C4-DB49-46B4-BBB6-934E54164B03}"/>
                </a:ext>
              </a:extLst>
            </p:cNvPr>
            <p:cNvSpPr/>
            <p:nvPr/>
          </p:nvSpPr>
          <p:spPr>
            <a:xfrm>
              <a:off x="5349726" y="196189"/>
              <a:ext cx="792088" cy="451330"/>
            </a:xfrm>
            <a:prstGeom prst="rightArrow">
              <a:avLst/>
            </a:prstGeom>
            <a:solidFill>
              <a:srgbClr val="1CB1B6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xmlns="" id="{F7AD24B3-3DD3-476A-BBB8-67A65D4AA958}"/>
                </a:ext>
              </a:extLst>
            </p:cNvPr>
            <p:cNvSpPr/>
            <p:nvPr/>
          </p:nvSpPr>
          <p:spPr>
            <a:xfrm>
              <a:off x="6148183" y="150578"/>
              <a:ext cx="1277654" cy="54255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xmlns="" id="{D27D55FB-67DD-47C0-891B-65D6C9839AA8}"/>
                </a:ext>
              </a:extLst>
            </p:cNvPr>
            <p:cNvSpPr txBox="1"/>
            <p:nvPr/>
          </p:nvSpPr>
          <p:spPr>
            <a:xfrm>
              <a:off x="6194745" y="234513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控制訊號</a:t>
              </a: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xmlns="" id="{042797B7-87AF-4851-A2DA-41345C1D1C2B}"/>
              </a:ext>
            </a:extLst>
          </p:cNvPr>
          <p:cNvGrpSpPr/>
          <p:nvPr/>
        </p:nvGrpSpPr>
        <p:grpSpPr>
          <a:xfrm>
            <a:off x="7717482" y="150578"/>
            <a:ext cx="2313089" cy="542552"/>
            <a:chOff x="7717482" y="150578"/>
            <a:chExt cx="2313089" cy="542552"/>
          </a:xfrm>
        </p:grpSpPr>
        <p:sp>
          <p:nvSpPr>
            <p:cNvPr id="59" name="矩形: 圓角 58">
              <a:extLst>
                <a:ext uri="{FF2B5EF4-FFF2-40B4-BE49-F238E27FC236}">
                  <a16:creationId xmlns:a16="http://schemas.microsoft.com/office/drawing/2014/main" xmlns="" id="{BB49F78A-04C6-4A5F-8BEE-54E6E8208ABD}"/>
                </a:ext>
              </a:extLst>
            </p:cNvPr>
            <p:cNvSpPr/>
            <p:nvPr/>
          </p:nvSpPr>
          <p:spPr>
            <a:xfrm>
              <a:off x="8514457" y="150578"/>
              <a:ext cx="1516114" cy="54255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箭號: 向右 59">
              <a:extLst>
                <a:ext uri="{FF2B5EF4-FFF2-40B4-BE49-F238E27FC236}">
                  <a16:creationId xmlns:a16="http://schemas.microsoft.com/office/drawing/2014/main" xmlns="" id="{70FE6724-85C5-44BC-B4E0-99ECB2D6634C}"/>
                </a:ext>
              </a:extLst>
            </p:cNvPr>
            <p:cNvSpPr/>
            <p:nvPr/>
          </p:nvSpPr>
          <p:spPr>
            <a:xfrm>
              <a:off x="7717482" y="196189"/>
              <a:ext cx="792088" cy="451330"/>
            </a:xfrm>
            <a:prstGeom prst="rightArrow">
              <a:avLst/>
            </a:prstGeom>
            <a:solidFill>
              <a:srgbClr val="FC8242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xmlns="" id="{42282AF1-0505-4C2F-9717-9C15C69AABD9}"/>
                </a:ext>
              </a:extLst>
            </p:cNvPr>
            <p:cNvSpPr txBox="1"/>
            <p:nvPr/>
          </p:nvSpPr>
          <p:spPr>
            <a:xfrm>
              <a:off x="8563503" y="240234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指令、資料</a:t>
              </a:r>
            </a:p>
          </p:txBody>
        </p:sp>
      </p:grpSp>
      <p:sp>
        <p:nvSpPr>
          <p:cNvPr id="56" name="標題 55">
            <a:extLst>
              <a:ext uri="{FF2B5EF4-FFF2-40B4-BE49-F238E27FC236}">
                <a16:creationId xmlns:a16="http://schemas.microsoft.com/office/drawing/2014/main" xmlns="" id="{CCF966B8-16EC-45BF-9237-C14A1A88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五大單元運作流程</a:t>
            </a:r>
          </a:p>
        </p:txBody>
      </p:sp>
      <p:grpSp>
        <p:nvGrpSpPr>
          <p:cNvPr id="101" name="群組 100"/>
          <p:cNvGrpSpPr/>
          <p:nvPr/>
        </p:nvGrpSpPr>
        <p:grpSpPr>
          <a:xfrm>
            <a:off x="940275" y="1125538"/>
            <a:ext cx="10372127" cy="5537985"/>
            <a:chOff x="569498" y="978491"/>
            <a:chExt cx="10891242" cy="5815156"/>
          </a:xfrm>
        </p:grpSpPr>
        <p:grpSp>
          <p:nvGrpSpPr>
            <p:cNvPr id="47" name="群組 46"/>
            <p:cNvGrpSpPr/>
            <p:nvPr/>
          </p:nvGrpSpPr>
          <p:grpSpPr>
            <a:xfrm>
              <a:off x="569498" y="1356551"/>
              <a:ext cx="1038225" cy="5308491"/>
              <a:chOff x="569498" y="1356551"/>
              <a:chExt cx="1038225" cy="5308491"/>
            </a:xfrm>
          </p:grpSpPr>
          <p:pic>
            <p:nvPicPr>
              <p:cNvPr id="104" name="Picture 6" descr="C:\Users\K1081210\AppData\Local\Temp\SNAGHTML9b3d07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9498" y="1356551"/>
                <a:ext cx="1038225" cy="53084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文字方塊 29">
                <a:extLst>
                  <a:ext uri="{FF2B5EF4-FFF2-40B4-BE49-F238E27FC236}">
                    <a16:creationId xmlns:a16="http://schemas.microsoft.com/office/drawing/2014/main" xmlns="" id="{98E0A331-8525-4183-9C4A-93B831E4E743}"/>
                  </a:ext>
                </a:extLst>
              </p:cNvPr>
              <p:cNvSpPr txBox="1"/>
              <p:nvPr/>
            </p:nvSpPr>
            <p:spPr>
              <a:xfrm>
                <a:off x="637204" y="1509572"/>
                <a:ext cx="90281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輸入</a:t>
                </a:r>
                <a:endPara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單元</a:t>
                </a:r>
              </a:p>
            </p:txBody>
          </p:sp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xmlns="" id="{C4758041-8C73-46A8-9EA5-7BC69C19E722}"/>
                  </a:ext>
                </a:extLst>
              </p:cNvPr>
              <p:cNvSpPr txBox="1"/>
              <p:nvPr/>
            </p:nvSpPr>
            <p:spPr>
              <a:xfrm>
                <a:off x="842387" y="2641954"/>
                <a:ext cx="492443" cy="37856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入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外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部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訊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到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統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</a:t>
                </a:r>
              </a:p>
            </p:txBody>
          </p:sp>
        </p:grpSp>
        <p:grpSp>
          <p:nvGrpSpPr>
            <p:cNvPr id="100" name="群組 99"/>
            <p:cNvGrpSpPr/>
            <p:nvPr/>
          </p:nvGrpSpPr>
          <p:grpSpPr>
            <a:xfrm>
              <a:off x="10422515" y="1356551"/>
              <a:ext cx="1038225" cy="5308491"/>
              <a:chOff x="10422515" y="1356551"/>
              <a:chExt cx="1038225" cy="5308491"/>
            </a:xfrm>
          </p:grpSpPr>
          <p:pic>
            <p:nvPicPr>
              <p:cNvPr id="5126" name="Picture 6" descr="C:\Users\K1081210\AppData\Local\Temp\SNAGHTML9b3d07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22515" y="1356551"/>
                <a:ext cx="1038225" cy="53084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xmlns="" id="{751106F6-A5DB-49CB-97A8-CD475020A524}"/>
                  </a:ext>
                </a:extLst>
              </p:cNvPr>
              <p:cNvSpPr txBox="1"/>
              <p:nvPr/>
            </p:nvSpPr>
            <p:spPr>
              <a:xfrm>
                <a:off x="10490221" y="1509572"/>
                <a:ext cx="90281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輸出</a:t>
                </a:r>
                <a:endParaRPr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單元</a:t>
                </a:r>
              </a:p>
            </p:txBody>
          </p:sp>
          <p:sp>
            <p:nvSpPr>
              <p:cNvPr id="82" name="文字方塊 81">
                <a:extLst>
                  <a:ext uri="{FF2B5EF4-FFF2-40B4-BE49-F238E27FC236}">
                    <a16:creationId xmlns:a16="http://schemas.microsoft.com/office/drawing/2014/main" xmlns="" id="{6E42D169-636A-4DF4-AE81-3D45A016F364}"/>
                  </a:ext>
                </a:extLst>
              </p:cNvPr>
              <p:cNvSpPr txBox="1"/>
              <p:nvPr/>
            </p:nvSpPr>
            <p:spPr>
              <a:xfrm>
                <a:off x="10695404" y="2641954"/>
                <a:ext cx="492443" cy="37856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出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運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算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結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果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到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設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備</a:t>
                </a:r>
                <a:endPara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</a:t>
                </a:r>
              </a:p>
            </p:txBody>
          </p:sp>
        </p:grpSp>
        <p:grpSp>
          <p:nvGrpSpPr>
            <p:cNvPr id="46" name="群組 45"/>
            <p:cNvGrpSpPr/>
            <p:nvPr/>
          </p:nvGrpSpPr>
          <p:grpSpPr>
            <a:xfrm>
              <a:off x="1607723" y="978491"/>
              <a:ext cx="8867219" cy="5815156"/>
              <a:chOff x="1607723" y="978491"/>
              <a:chExt cx="8867219" cy="5815156"/>
            </a:xfrm>
          </p:grpSpPr>
          <p:grpSp>
            <p:nvGrpSpPr>
              <p:cNvPr id="39" name="群組 38"/>
              <p:cNvGrpSpPr/>
              <p:nvPr/>
            </p:nvGrpSpPr>
            <p:grpSpPr>
              <a:xfrm>
                <a:off x="1607723" y="978491"/>
                <a:ext cx="8867219" cy="5815156"/>
                <a:chOff x="1607723" y="978491"/>
                <a:chExt cx="8867219" cy="5815156"/>
              </a:xfrm>
            </p:grpSpPr>
            <p:pic>
              <p:nvPicPr>
                <p:cNvPr id="5122" name="Picture 2" descr="C:\Users\K1081210\AppData\Local\Temp\SNAGHTML8b0b46.PN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92523" y="978491"/>
                  <a:ext cx="7470502" cy="58151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8" name="矩形: 圓角 37">
                  <a:extLst>
                    <a:ext uri="{FF2B5EF4-FFF2-40B4-BE49-F238E27FC236}">
                      <a16:creationId xmlns:a16="http://schemas.microsoft.com/office/drawing/2014/main" xmlns="" id="{1E730005-A4AF-41AD-B002-D53D4768FDB5}"/>
                    </a:ext>
                  </a:extLst>
                </p:cNvPr>
                <p:cNvSpPr/>
                <p:nvPr/>
              </p:nvSpPr>
              <p:spPr>
                <a:xfrm>
                  <a:off x="3714070" y="1315766"/>
                  <a:ext cx="5333465" cy="3576140"/>
                </a:xfrm>
                <a:prstGeom prst="roundRect">
                  <a:avLst>
                    <a:gd name="adj" fmla="val 8537"/>
                  </a:avLst>
                </a:prstGeom>
                <a:solidFill>
                  <a:srgbClr val="AFCEEB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36" name="直線單箭頭接點 35">
                  <a:extLst>
                    <a:ext uri="{FF2B5EF4-FFF2-40B4-BE49-F238E27FC236}">
                      <a16:creationId xmlns:a16="http://schemas.microsoft.com/office/drawing/2014/main" xmlns="" id="{DC0F2942-DB93-48AB-A1DB-8763E18914A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607723" y="2147585"/>
                  <a:ext cx="2327244" cy="0"/>
                </a:xfrm>
                <a:prstGeom prst="straightConnector1">
                  <a:avLst/>
                </a:prstGeom>
                <a:ln w="127000" cap="rnd">
                  <a:solidFill>
                    <a:srgbClr val="1CB1B6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文字方塊 49">
                  <a:extLst>
                    <a:ext uri="{FF2B5EF4-FFF2-40B4-BE49-F238E27FC236}">
                      <a16:creationId xmlns:a16="http://schemas.microsoft.com/office/drawing/2014/main" xmlns="" id="{B63AEA21-6995-4322-B286-8E5B38B8C8BC}"/>
                    </a:ext>
                  </a:extLst>
                </p:cNvPr>
                <p:cNvSpPr txBox="1"/>
                <p:nvPr/>
              </p:nvSpPr>
              <p:spPr>
                <a:xfrm>
                  <a:off x="5612177" y="1336428"/>
                  <a:ext cx="3093157" cy="5494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TW" altLang="en-US" sz="28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中央處理器</a:t>
                  </a:r>
                  <a:endParaRPr lang="zh-TW" altLang="en-US" sz="2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55" name="直線單箭頭接點 54">
                  <a:extLst>
                    <a:ext uri="{FF2B5EF4-FFF2-40B4-BE49-F238E27FC236}">
                      <a16:creationId xmlns:a16="http://schemas.microsoft.com/office/drawing/2014/main" xmlns="" id="{FBF0A563-AE72-410A-967F-7CFB4924DA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41317" y="5991280"/>
                  <a:ext cx="1728000" cy="0"/>
                </a:xfrm>
                <a:prstGeom prst="straightConnector1">
                  <a:avLst/>
                </a:prstGeom>
                <a:ln w="127000" cap="rnd">
                  <a:solidFill>
                    <a:srgbClr val="FC824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箭號: 迴轉箭號 15">
                  <a:extLst>
                    <a:ext uri="{FF2B5EF4-FFF2-40B4-BE49-F238E27FC236}">
                      <a16:creationId xmlns:a16="http://schemas.microsoft.com/office/drawing/2014/main" xmlns="" id="{5E55FB46-D477-4BE3-A5A0-2D2375CA0F23}"/>
                    </a:ext>
                  </a:extLst>
                </p:cNvPr>
                <p:cNvSpPr/>
                <p:nvPr/>
              </p:nvSpPr>
              <p:spPr>
                <a:xfrm rot="5400000">
                  <a:off x="7347754" y="3752994"/>
                  <a:ext cx="3466987" cy="720000"/>
                </a:xfrm>
                <a:prstGeom prst="uturnArrow">
                  <a:avLst>
                    <a:gd name="adj1" fmla="val 16432"/>
                    <a:gd name="adj2" fmla="val 25000"/>
                    <a:gd name="adj3" fmla="val 44908"/>
                    <a:gd name="adj4" fmla="val 29343"/>
                    <a:gd name="adj5" fmla="val 100000"/>
                  </a:avLst>
                </a:prstGeom>
                <a:solidFill>
                  <a:srgbClr val="1CB1B6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64" name="直線單箭頭接點 63">
                  <a:extLst>
                    <a:ext uri="{FF2B5EF4-FFF2-40B4-BE49-F238E27FC236}">
                      <a16:creationId xmlns:a16="http://schemas.microsoft.com/office/drawing/2014/main" xmlns="" id="{26DF1A05-E9C9-44AD-9480-93EC794912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87010" y="2868790"/>
                  <a:ext cx="0" cy="714046"/>
                </a:xfrm>
                <a:prstGeom prst="straightConnector1">
                  <a:avLst/>
                </a:prstGeom>
                <a:ln w="127000" cap="rnd">
                  <a:solidFill>
                    <a:srgbClr val="1CB1B6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線單箭頭接點 64">
                  <a:extLst>
                    <a:ext uri="{FF2B5EF4-FFF2-40B4-BE49-F238E27FC236}">
                      <a16:creationId xmlns:a16="http://schemas.microsoft.com/office/drawing/2014/main" xmlns="" id="{B24A8182-E5AE-42BA-973B-E85E05CAC6ED}"/>
                    </a:ext>
                  </a:extLst>
                </p:cNvPr>
                <p:cNvCxnSpPr/>
                <p:nvPr/>
              </p:nvCxnSpPr>
              <p:spPr>
                <a:xfrm flipV="1">
                  <a:off x="6141814" y="4532252"/>
                  <a:ext cx="0" cy="650655"/>
                </a:xfrm>
                <a:prstGeom prst="straightConnector1">
                  <a:avLst/>
                </a:prstGeom>
                <a:ln w="127000" cap="rnd">
                  <a:solidFill>
                    <a:srgbClr val="FC824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線單箭頭接點 65">
                  <a:extLst>
                    <a:ext uri="{FF2B5EF4-FFF2-40B4-BE49-F238E27FC236}">
                      <a16:creationId xmlns:a16="http://schemas.microsoft.com/office/drawing/2014/main" xmlns="" id="{44378B73-3519-4360-97CC-91301FCC9F18}"/>
                    </a:ext>
                  </a:extLst>
                </p:cNvPr>
                <p:cNvCxnSpPr/>
                <p:nvPr/>
              </p:nvCxnSpPr>
              <p:spPr>
                <a:xfrm>
                  <a:off x="7446628" y="4532252"/>
                  <a:ext cx="0" cy="726266"/>
                </a:xfrm>
                <a:prstGeom prst="straightConnector1">
                  <a:avLst/>
                </a:prstGeom>
                <a:ln w="127000" cap="rnd">
                  <a:solidFill>
                    <a:srgbClr val="FC824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單箭頭接點 72">
                  <a:extLst>
                    <a:ext uri="{FF2B5EF4-FFF2-40B4-BE49-F238E27FC236}">
                      <a16:creationId xmlns:a16="http://schemas.microsoft.com/office/drawing/2014/main" xmlns="" id="{8D51CFE6-323F-45C3-BBEB-1EF12D98CC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46942" y="2147585"/>
                  <a:ext cx="1728000" cy="20860"/>
                </a:xfrm>
                <a:prstGeom prst="straightConnector1">
                  <a:avLst/>
                </a:prstGeom>
                <a:ln w="127000" cap="rnd">
                  <a:solidFill>
                    <a:srgbClr val="1CB1B6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箭號: 迴轉箭號 15">
                  <a:extLst>
                    <a:ext uri="{FF2B5EF4-FFF2-40B4-BE49-F238E27FC236}">
                      <a16:creationId xmlns:a16="http://schemas.microsoft.com/office/drawing/2014/main" xmlns="" id="{5E55FB46-D477-4BE3-A5A0-2D2375CA0F23}"/>
                    </a:ext>
                  </a:extLst>
                </p:cNvPr>
                <p:cNvSpPr/>
                <p:nvPr/>
              </p:nvSpPr>
              <p:spPr>
                <a:xfrm rot="16200000">
                  <a:off x="1857385" y="3665175"/>
                  <a:ext cx="3466987" cy="720000"/>
                </a:xfrm>
                <a:prstGeom prst="uturnArrow">
                  <a:avLst>
                    <a:gd name="adj1" fmla="val 16432"/>
                    <a:gd name="adj2" fmla="val 25000"/>
                    <a:gd name="adj3" fmla="val 44908"/>
                    <a:gd name="adj4" fmla="val 29343"/>
                    <a:gd name="adj5" fmla="val 100000"/>
                  </a:avLst>
                </a:prstGeom>
                <a:solidFill>
                  <a:srgbClr val="FB8451"/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99" name="直線單箭頭接點 98">
                  <a:extLst>
                    <a:ext uri="{FF2B5EF4-FFF2-40B4-BE49-F238E27FC236}">
                      <a16:creationId xmlns:a16="http://schemas.microsoft.com/office/drawing/2014/main" xmlns="" id="{FBF0A563-AE72-410A-967F-7CFB4924DA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07723" y="5991280"/>
                  <a:ext cx="2343156" cy="0"/>
                </a:xfrm>
                <a:prstGeom prst="straightConnector1">
                  <a:avLst/>
                </a:prstGeom>
                <a:ln w="127000" cap="rnd">
                  <a:solidFill>
                    <a:srgbClr val="FC824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79" name="Picture 4" descr="C:\Users\K1081210\AppData\Local\Temp\SNAGHTML8cfdfe.PN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0879" y="5258518"/>
                  <a:ext cx="4770369" cy="9828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4" descr="C:\Users\K1081210\AppData\Local\Temp\SNAGHTML8cfdfe.PN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34966" y="3582836"/>
                  <a:ext cx="4770369" cy="9828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24" name="Picture 4" descr="C:\Users\K1081210\AppData\Local\Temp\SNAGHTML8cfdfe.PN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0879" y="1885834"/>
                  <a:ext cx="4770369" cy="9828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43" name="群組 42"/>
              <p:cNvGrpSpPr/>
              <p:nvPr/>
            </p:nvGrpSpPr>
            <p:grpSpPr>
              <a:xfrm>
                <a:off x="3969681" y="1962102"/>
                <a:ext cx="4544776" cy="4049792"/>
                <a:chOff x="3969681" y="1962102"/>
                <a:chExt cx="4544776" cy="4049792"/>
              </a:xfrm>
            </p:grpSpPr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xmlns="" id="{02055444-D85A-4AAA-AE6B-4BB25E41FEF9}"/>
                    </a:ext>
                  </a:extLst>
                </p:cNvPr>
                <p:cNvSpPr txBox="1"/>
                <p:nvPr/>
              </p:nvSpPr>
              <p:spPr>
                <a:xfrm>
                  <a:off x="3969681" y="2115990"/>
                  <a:ext cx="1620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sz="28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控制單元</a:t>
                  </a:r>
                </a:p>
              </p:txBody>
            </p:sp>
            <p:sp>
              <p:nvSpPr>
                <p:cNvPr id="44" name="文字方塊 43">
                  <a:extLst>
                    <a:ext uri="{FF2B5EF4-FFF2-40B4-BE49-F238E27FC236}">
                      <a16:creationId xmlns:a16="http://schemas.microsoft.com/office/drawing/2014/main" xmlns="" id="{7D2D9ADD-42AA-456C-B1F0-7A7746BE43FB}"/>
                    </a:ext>
                  </a:extLst>
                </p:cNvPr>
                <p:cNvSpPr txBox="1"/>
                <p:nvPr/>
              </p:nvSpPr>
              <p:spPr>
                <a:xfrm>
                  <a:off x="3969681" y="3600295"/>
                  <a:ext cx="1620956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zh-TW" altLang="en-US" sz="28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算術與</a:t>
                  </a:r>
                  <a:endParaRPr lang="en-US" altLang="zh-TW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algn="ctr"/>
                  <a:r>
                    <a:rPr lang="zh-TW" altLang="en-US" sz="28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邏輯單元</a:t>
                  </a:r>
                </a:p>
              </p:txBody>
            </p:sp>
            <p:sp>
              <p:nvSpPr>
                <p:cNvPr id="45" name="文字方塊 44">
                  <a:extLst>
                    <a:ext uri="{FF2B5EF4-FFF2-40B4-BE49-F238E27FC236}">
                      <a16:creationId xmlns:a16="http://schemas.microsoft.com/office/drawing/2014/main" xmlns="" id="{FFAFB1D4-B811-4AB7-BA32-D07B232EF1E6}"/>
                    </a:ext>
                  </a:extLst>
                </p:cNvPr>
                <p:cNvSpPr txBox="1"/>
                <p:nvPr/>
              </p:nvSpPr>
              <p:spPr>
                <a:xfrm>
                  <a:off x="3969681" y="5488674"/>
                  <a:ext cx="162095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sz="28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記憶單元</a:t>
                  </a:r>
                </a:p>
              </p:txBody>
            </p:sp>
            <p:sp>
              <p:nvSpPr>
                <p:cNvPr id="70" name="文字方塊 69">
                  <a:extLst>
                    <a:ext uri="{FF2B5EF4-FFF2-40B4-BE49-F238E27FC236}">
                      <a16:creationId xmlns:a16="http://schemas.microsoft.com/office/drawing/2014/main" xmlns="" id="{00306A4A-981A-4A1C-A758-A9D010977104}"/>
                    </a:ext>
                  </a:extLst>
                </p:cNvPr>
                <p:cNvSpPr txBox="1"/>
                <p:nvPr/>
              </p:nvSpPr>
              <p:spPr>
                <a:xfrm>
                  <a:off x="5738824" y="1962102"/>
                  <a:ext cx="272145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b="1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控制、協調各單元</a:t>
                  </a:r>
                  <a:r>
                    <a:rPr lang="zh-TW" altLang="en-US" b="1" i="0" u="none" strike="noStrike" baseline="0" dirty="0" smtClean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之間的</a:t>
                  </a:r>
                  <a:r>
                    <a:rPr lang="zh-TW" altLang="en-US" b="1" i="0" u="none" strike="noStrike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合作</a:t>
                  </a:r>
                  <a:endParaRPr lang="zh-TW" altLang="en-US" sz="44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1" name="文字方塊 70">
                  <a:extLst>
                    <a:ext uri="{FF2B5EF4-FFF2-40B4-BE49-F238E27FC236}">
                      <a16:creationId xmlns:a16="http://schemas.microsoft.com/office/drawing/2014/main" xmlns="" id="{F1F366B2-C48E-462F-B71C-995BB8D4D65D}"/>
                    </a:ext>
                  </a:extLst>
                </p:cNvPr>
                <p:cNvSpPr txBox="1"/>
                <p:nvPr/>
              </p:nvSpPr>
              <p:spPr>
                <a:xfrm>
                  <a:off x="5711058" y="3659103"/>
                  <a:ext cx="2803399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進行二進位的運算和邏輯運算</a:t>
                  </a:r>
                </a:p>
              </p:txBody>
            </p:sp>
            <p:sp>
              <p:nvSpPr>
                <p:cNvPr id="72" name="文字方塊 71">
                  <a:extLst>
                    <a:ext uri="{FF2B5EF4-FFF2-40B4-BE49-F238E27FC236}">
                      <a16:creationId xmlns:a16="http://schemas.microsoft.com/office/drawing/2014/main" xmlns="" id="{51959F17-7291-43C9-987D-35D4E586F60A}"/>
                    </a:ext>
                  </a:extLst>
                </p:cNvPr>
                <p:cNvSpPr txBox="1"/>
                <p:nvPr/>
              </p:nvSpPr>
              <p:spPr>
                <a:xfrm>
                  <a:off x="5930000" y="5519451"/>
                  <a:ext cx="233910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進行資訊的儲存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9995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64D596-9598-4174-95F5-7DCB2D8D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記憶</a:t>
            </a:r>
            <a:r>
              <a:rPr lang="zh-TW" altLang="en-US" dirty="0" smtClean="0"/>
              <a:t>單元分類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B736CAF-61CB-40DF-AF5B-A40E40DA6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97482" y="931742"/>
            <a:ext cx="11460163" cy="5521446"/>
          </a:xfrm>
        </p:spPr>
        <p:txBody>
          <a:bodyPr/>
          <a:lstStyle/>
          <a:p>
            <a:pPr marL="112713" indent="395288">
              <a:buNone/>
            </a:pPr>
            <a:r>
              <a:rPr lang="zh-TW" altLang="en-US" b="1" dirty="0"/>
              <a:t>功能</a:t>
            </a:r>
            <a:r>
              <a:rPr lang="zh-TW" altLang="en-US" b="1" dirty="0" smtClean="0"/>
              <a:t>：</a:t>
            </a:r>
            <a:r>
              <a:rPr lang="zh-TW" altLang="en-US" dirty="0" smtClean="0"/>
              <a:t>儲存</a:t>
            </a:r>
            <a:r>
              <a:rPr lang="zh-TW" altLang="en-US" dirty="0"/>
              <a:t>指令或資料</a:t>
            </a:r>
            <a:r>
              <a:rPr lang="zh-TW" altLang="en-US" dirty="0" smtClean="0"/>
              <a:t>，提供</a:t>
            </a:r>
            <a:r>
              <a:rPr lang="zh-TW" altLang="en-US" dirty="0"/>
              <a:t>給算術與邏輯單元運算。</a:t>
            </a:r>
            <a:endParaRPr lang="en-US" altLang="zh-TW" dirty="0"/>
          </a:p>
          <a:p>
            <a:pPr marL="508000" indent="0">
              <a:buNone/>
            </a:pPr>
            <a:r>
              <a:rPr lang="zh-TW" altLang="en-US" b="1" dirty="0"/>
              <a:t>記憶單元包括</a:t>
            </a:r>
            <a:r>
              <a:rPr lang="zh-TW" altLang="en-US" b="1" dirty="0" smtClean="0"/>
              <a:t>：</a:t>
            </a:r>
            <a:endParaRPr lang="en-US" altLang="zh-TW" b="1" dirty="0" smtClean="0"/>
          </a:p>
          <a:p>
            <a:pPr marL="508000" indent="0">
              <a:buNone/>
            </a:pP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</a:rPr>
              <a:t>暫存器</a:t>
            </a:r>
            <a:r>
              <a:rPr lang="zh-TW" altLang="en-US" dirty="0" smtClean="0">
                <a:solidFill>
                  <a:schemeClr val="accent3">
                    <a:lumMod val="50000"/>
                  </a:schemeClr>
                </a:solidFill>
              </a:rPr>
              <a:t>、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</a:rPr>
              <a:t>快取記憶體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chemeClr val="accent6"/>
                </a:solidFill>
              </a:rPr>
              <a:t>隨機存取記憶體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0070C0"/>
                </a:solidFill>
              </a:rPr>
              <a:t>輔助記憶體</a:t>
            </a:r>
            <a:r>
              <a:rPr lang="zh-TW" altLang="en-US" dirty="0" smtClean="0"/>
              <a:t> 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8D11F3E-2C6A-4E79-9E47-8AAE1129D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grpSp>
        <p:nvGrpSpPr>
          <p:cNvPr id="39" name="群組 38"/>
          <p:cNvGrpSpPr/>
          <p:nvPr/>
        </p:nvGrpSpPr>
        <p:grpSpPr>
          <a:xfrm>
            <a:off x="406177" y="3399373"/>
            <a:ext cx="3816424" cy="3106707"/>
            <a:chOff x="838622" y="3399373"/>
            <a:chExt cx="3816424" cy="3106707"/>
          </a:xfrm>
        </p:grpSpPr>
        <p:grpSp>
          <p:nvGrpSpPr>
            <p:cNvPr id="15" name="群組 14"/>
            <p:cNvGrpSpPr/>
            <p:nvPr/>
          </p:nvGrpSpPr>
          <p:grpSpPr>
            <a:xfrm>
              <a:off x="838622" y="3399373"/>
              <a:ext cx="3816424" cy="3106707"/>
              <a:chOff x="6203889" y="2620288"/>
              <a:chExt cx="3816424" cy="3106707"/>
            </a:xfrm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3E81B235-98F8-4E66-93DC-208C41A3C048}"/>
                  </a:ext>
                </a:extLst>
              </p:cNvPr>
              <p:cNvSpPr/>
              <p:nvPr/>
            </p:nvSpPr>
            <p:spPr>
              <a:xfrm>
                <a:off x="6203889" y="2620288"/>
                <a:ext cx="3816424" cy="3106707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76200">
                <a:solidFill>
                  <a:schemeClr val="accent3">
                    <a:lumMod val="75000"/>
                  </a:schemeClr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BF5F5464-D7EB-4D84-B73D-9DDADAEB2422}"/>
                  </a:ext>
                </a:extLst>
              </p:cNvPr>
              <p:cNvSpPr/>
              <p:nvPr/>
            </p:nvSpPr>
            <p:spPr>
              <a:xfrm>
                <a:off x="6589832" y="3744230"/>
                <a:ext cx="3044538" cy="181243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xmlns="" id="{27C23E2B-E14A-4845-B205-A31823927712}"/>
                  </a:ext>
                </a:extLst>
              </p:cNvPr>
              <p:cNvSpPr txBox="1"/>
              <p:nvPr/>
            </p:nvSpPr>
            <p:spPr>
              <a:xfrm>
                <a:off x="6374426" y="2741581"/>
                <a:ext cx="34753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暫存器、快取記憶體</a:t>
                </a:r>
                <a:endParaRPr lang="en-US" altLang="zh-TW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28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常整合於</a:t>
                </a:r>
                <a:r>
                  <a:rPr lang="en-US" altLang="zh-TW" sz="28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CPU</a:t>
                </a:r>
                <a:r>
                  <a:rPr lang="zh-TW" altLang="en-US" sz="2800" b="1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</a:t>
                </a:r>
                <a:endPara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xmlns="" id="{0552F0D8-89E6-40E4-A72B-FE47B53F7D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426" y="4589858"/>
              <a:ext cx="3244815" cy="1636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群組 36"/>
          <p:cNvGrpSpPr/>
          <p:nvPr/>
        </p:nvGrpSpPr>
        <p:grpSpPr>
          <a:xfrm>
            <a:off x="8642984" y="3362290"/>
            <a:ext cx="3140854" cy="3143790"/>
            <a:chOff x="8862781" y="3362290"/>
            <a:chExt cx="3140854" cy="3143790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3E81B235-98F8-4E66-93DC-208C41A3C048}"/>
                </a:ext>
              </a:extLst>
            </p:cNvPr>
            <p:cNvSpPr/>
            <p:nvPr/>
          </p:nvSpPr>
          <p:spPr>
            <a:xfrm>
              <a:off x="8896573" y="3362290"/>
              <a:ext cx="3107062" cy="3143790"/>
            </a:xfrm>
            <a:prstGeom prst="rect">
              <a:avLst/>
            </a:prstGeom>
            <a:solidFill>
              <a:srgbClr val="64C5EC"/>
            </a:solidFill>
            <a:ln w="76200">
              <a:solidFill>
                <a:srgbClr val="00ADE6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xmlns="" id="{BF5F5464-D7EB-4D84-B73D-9DDADAEB2422}"/>
                </a:ext>
              </a:extLst>
            </p:cNvPr>
            <p:cNvSpPr/>
            <p:nvPr/>
          </p:nvSpPr>
          <p:spPr>
            <a:xfrm>
              <a:off x="9080365" y="4042156"/>
              <a:ext cx="2739477" cy="2267958"/>
            </a:xfrm>
            <a:prstGeom prst="rect">
              <a:avLst/>
            </a:prstGeom>
            <a:solidFill>
              <a:srgbClr val="C2E5F8"/>
            </a:solidFill>
            <a:ln>
              <a:solidFill>
                <a:srgbClr val="C2E5F8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xmlns="" id="{27C23E2B-E14A-4845-B205-A31823927712}"/>
                </a:ext>
              </a:extLst>
            </p:cNvPr>
            <p:cNvSpPr txBox="1"/>
            <p:nvPr/>
          </p:nvSpPr>
          <p:spPr>
            <a:xfrm>
              <a:off x="8896573" y="3483583"/>
              <a:ext cx="30445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常見的輔助記憶體</a:t>
              </a:r>
            </a:p>
          </p:txBody>
        </p:sp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xmlns="" id="{2DFA6D00-0885-4649-A794-1F09D1548F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2781" y="4594218"/>
              <a:ext cx="1587323" cy="13594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>
              <a:extLst>
                <a:ext uri="{FF2B5EF4-FFF2-40B4-BE49-F238E27FC236}">
                  <a16:creationId xmlns:a16="http://schemas.microsoft.com/office/drawing/2014/main" xmlns="" id="{235BF221-2FA0-4A60-8AF0-FA5B80CB9D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71931" y="4072011"/>
              <a:ext cx="1584176" cy="1104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>
              <a:extLst>
                <a:ext uri="{FF2B5EF4-FFF2-40B4-BE49-F238E27FC236}">
                  <a16:creationId xmlns:a16="http://schemas.microsoft.com/office/drawing/2014/main" xmlns="" id="{FC6CF8B3-E215-4738-BFE2-4BE58AB488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7196">
              <a:off x="10065387" y="5214663"/>
              <a:ext cx="1829610" cy="1182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群組 39"/>
          <p:cNvGrpSpPr/>
          <p:nvPr/>
        </p:nvGrpSpPr>
        <p:grpSpPr>
          <a:xfrm>
            <a:off x="5053122" y="3349574"/>
            <a:ext cx="3058308" cy="3176564"/>
            <a:chOff x="5413162" y="3329516"/>
            <a:chExt cx="3058308" cy="3176564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xmlns="" id="{3E81B235-98F8-4E66-93DC-208C41A3C048}"/>
                </a:ext>
              </a:extLst>
            </p:cNvPr>
            <p:cNvSpPr/>
            <p:nvPr/>
          </p:nvSpPr>
          <p:spPr>
            <a:xfrm>
              <a:off x="5413162" y="3329516"/>
              <a:ext cx="3058308" cy="317656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76200">
              <a:solidFill>
                <a:schemeClr val="accent6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BF5F5464-D7EB-4D84-B73D-9DDADAEB2422}"/>
                </a:ext>
              </a:extLst>
            </p:cNvPr>
            <p:cNvSpPr/>
            <p:nvPr/>
          </p:nvSpPr>
          <p:spPr>
            <a:xfrm>
              <a:off x="5591150" y="4427822"/>
              <a:ext cx="2664296" cy="18822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xmlns="" id="{27C23E2B-E14A-4845-B205-A31823927712}"/>
                </a:ext>
              </a:extLst>
            </p:cNvPr>
            <p:cNvSpPr txBox="1"/>
            <p:nvPr/>
          </p:nvSpPr>
          <p:spPr>
            <a:xfrm>
              <a:off x="5413162" y="3450809"/>
              <a:ext cx="30583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也</a:t>
              </a:r>
              <a:r>
                <a:rPr lang="zh-TW" altLang="en-US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稱為主記憶體</a:t>
              </a:r>
              <a:endPara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簡稱</a:t>
              </a:r>
              <a:r>
                <a:rPr lang="en-US" altLang="zh-TW" sz="2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RAM</a:t>
              </a:r>
              <a:endPara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8" name="Picture 4">
              <a:extLst>
                <a:ext uri="{FF2B5EF4-FFF2-40B4-BE49-F238E27FC236}">
                  <a16:creationId xmlns:a16="http://schemas.microsoft.com/office/drawing/2014/main" xmlns="" id="{9F380E9E-3426-4536-85B3-D2215EDEB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1150" y="4497678"/>
              <a:ext cx="2537266" cy="2007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901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xmlns="" id="{3A206E14-64C6-4147-9260-3E7260C75C41}"/>
              </a:ext>
            </a:extLst>
          </p:cNvPr>
          <p:cNvGrpSpPr/>
          <p:nvPr/>
        </p:nvGrpSpPr>
        <p:grpSpPr>
          <a:xfrm>
            <a:off x="9785616" y="981522"/>
            <a:ext cx="828092" cy="4152674"/>
            <a:chOff x="10667714" y="1337391"/>
            <a:chExt cx="828092" cy="4032448"/>
          </a:xfrm>
        </p:grpSpPr>
        <p:sp>
          <p:nvSpPr>
            <p:cNvPr id="9" name="左右中括弧 8">
              <a:extLst>
                <a:ext uri="{FF2B5EF4-FFF2-40B4-BE49-F238E27FC236}">
                  <a16:creationId xmlns:a16="http://schemas.microsoft.com/office/drawing/2014/main" xmlns="" id="{48FE8A45-20AF-4196-9DBD-7E2DFF206102}"/>
                </a:ext>
              </a:extLst>
            </p:cNvPr>
            <p:cNvSpPr/>
            <p:nvPr/>
          </p:nvSpPr>
          <p:spPr>
            <a:xfrm>
              <a:off x="10775726" y="1422078"/>
              <a:ext cx="720080" cy="3697808"/>
            </a:xfrm>
            <a:prstGeom prst="bracketPair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24B8C002-938D-41CB-8365-D278A6557A99}"/>
                </a:ext>
              </a:extLst>
            </p:cNvPr>
            <p:cNvSpPr/>
            <p:nvPr/>
          </p:nvSpPr>
          <p:spPr>
            <a:xfrm>
              <a:off x="10667714" y="1337391"/>
              <a:ext cx="468052" cy="40324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64D596-9598-4174-95F5-7DCB2D8D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記憶</a:t>
            </a:r>
            <a:r>
              <a:rPr lang="zh-TW" altLang="en-US" dirty="0" smtClean="0"/>
              <a:t>單元的比較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8D11F3E-2C6A-4E79-9E47-8AAE1129D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A8EE9838-DFC7-4723-999F-F8F70C31A595}"/>
              </a:ext>
            </a:extLst>
          </p:cNvPr>
          <p:cNvSpPr txBox="1"/>
          <p:nvPr/>
        </p:nvSpPr>
        <p:spPr>
          <a:xfrm>
            <a:off x="6849194" y="142207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正在運算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的資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料與指令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3E6E86A9-0896-49DB-BCCA-9F6F59BCAB48}"/>
              </a:ext>
            </a:extLst>
          </p:cNvPr>
          <p:cNvSpPr txBox="1"/>
          <p:nvPr/>
        </p:nvSpPr>
        <p:spPr>
          <a:xfrm>
            <a:off x="7235381" y="2836029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最近剛使用過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的資料與指令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D04955DF-858E-46EB-B656-A845917F2658}"/>
              </a:ext>
            </a:extLst>
          </p:cNvPr>
          <p:cNvSpPr txBox="1"/>
          <p:nvPr/>
        </p:nvSpPr>
        <p:spPr>
          <a:xfrm>
            <a:off x="7624792" y="4288889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頻繁被使用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資料與指令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4783B915-24D2-4E90-9DC5-28BDFB8FC154}"/>
              </a:ext>
            </a:extLst>
          </p:cNvPr>
          <p:cNvSpPr txBox="1"/>
          <p:nvPr/>
        </p:nvSpPr>
        <p:spPr>
          <a:xfrm>
            <a:off x="7513064" y="576355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</a:t>
            </a:r>
            <a:r>
              <a:rPr lang="zh-TW" altLang="en-US" sz="23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可能會使用</a:t>
            </a:r>
            <a:r>
              <a:rPr lang="zh-TW" altLang="en-US" sz="2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3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需要</a:t>
            </a:r>
          </a:p>
          <a:p>
            <a:pPr algn="ctr"/>
            <a:r>
              <a:rPr lang="zh-TW" altLang="en-US" sz="23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長期保存</a:t>
            </a:r>
            <a:r>
              <a:rPr lang="zh-TW" altLang="en-US" sz="2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的資料與指令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8549CF5D-C0BF-41A8-AF2B-C4862313E641}"/>
              </a:ext>
            </a:extLst>
          </p:cNvPr>
          <p:cNvSpPr txBox="1"/>
          <p:nvPr/>
        </p:nvSpPr>
        <p:spPr>
          <a:xfrm>
            <a:off x="10631710" y="1184960"/>
            <a:ext cx="615553" cy="296491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關機後資料會消失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D3AFE10E-1DD1-4631-BFC3-EF8E1AAFA4F7}"/>
              </a:ext>
            </a:extLst>
          </p:cNvPr>
          <p:cNvSpPr txBox="1"/>
          <p:nvPr/>
        </p:nvSpPr>
        <p:spPr>
          <a:xfrm>
            <a:off x="550590" y="589514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低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A70C67D3-0F3F-45A0-871C-D842790989A0}"/>
              </a:ext>
            </a:extLst>
          </p:cNvPr>
          <p:cNvSpPr txBox="1"/>
          <p:nvPr/>
        </p:nvSpPr>
        <p:spPr>
          <a:xfrm>
            <a:off x="1321588" y="589514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慢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7F5381F5-18F7-4B2B-A5FD-6C9A838EDD20}"/>
              </a:ext>
            </a:extLst>
          </p:cNvPr>
          <p:cNvSpPr txBox="1"/>
          <p:nvPr/>
        </p:nvSpPr>
        <p:spPr>
          <a:xfrm>
            <a:off x="2062261" y="589514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39F60991-861B-4348-9F7E-7E2BB1AC1005}"/>
              </a:ext>
            </a:extLst>
          </p:cNvPr>
          <p:cNvSpPr txBox="1"/>
          <p:nvPr/>
        </p:nvSpPr>
        <p:spPr>
          <a:xfrm>
            <a:off x="540400" y="1761416"/>
            <a:ext cx="608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3097F3CD-D7F6-4BBA-8AE5-82B2DDB276E8}"/>
              </a:ext>
            </a:extLst>
          </p:cNvPr>
          <p:cNvSpPr txBox="1"/>
          <p:nvPr/>
        </p:nvSpPr>
        <p:spPr>
          <a:xfrm>
            <a:off x="1311398" y="176141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B7BCB7AA-CE1F-495E-B2D6-1269885955D6}"/>
              </a:ext>
            </a:extLst>
          </p:cNvPr>
          <p:cNvSpPr txBox="1"/>
          <p:nvPr/>
        </p:nvSpPr>
        <p:spPr>
          <a:xfrm>
            <a:off x="2128939" y="1761416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xmlns="" id="{2623AD91-87E0-4E5C-A3DF-238926F8AFED}"/>
              </a:ext>
            </a:extLst>
          </p:cNvPr>
          <p:cNvSpPr txBox="1"/>
          <p:nvPr/>
        </p:nvSpPr>
        <p:spPr>
          <a:xfrm>
            <a:off x="478582" y="1053530"/>
            <a:ext cx="724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單位價格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xmlns="" id="{A1BAF857-0E34-49DF-8391-43C37EF667F8}"/>
              </a:ext>
            </a:extLst>
          </p:cNvPr>
          <p:cNvSpPr txBox="1"/>
          <p:nvPr/>
        </p:nvSpPr>
        <p:spPr>
          <a:xfrm>
            <a:off x="1221039" y="1053530"/>
            <a:ext cx="724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存取速度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xmlns="" id="{A1AE5448-DCB5-4604-935C-0C615827E587}"/>
              </a:ext>
            </a:extLst>
          </p:cNvPr>
          <p:cNvSpPr txBox="1"/>
          <p:nvPr/>
        </p:nvSpPr>
        <p:spPr>
          <a:xfrm>
            <a:off x="2038580" y="1053530"/>
            <a:ext cx="724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容量大小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A42760B4-BFEA-4F3B-8609-657C86504F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3"/>
          <a:stretch/>
        </p:blipFill>
        <p:spPr bwMode="auto">
          <a:xfrm>
            <a:off x="2802935" y="837507"/>
            <a:ext cx="7992274" cy="59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129AE960-F4F3-494E-A3F4-E8F73DBAD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57" y="2277666"/>
            <a:ext cx="2173397" cy="366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圖片 23">
            <a:hlinkClick r:id="rId4" action="ppaction://hlinksldjump"/>
            <a:extLst>
              <a:ext uri="{FF2B5EF4-FFF2-40B4-BE49-F238E27FC236}">
                <a16:creationId xmlns:a16="http://schemas.microsoft.com/office/drawing/2014/main" xmlns="" id="{9BE10BC6-18A2-4872-9FD1-6309AB643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3341" y="4149077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5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99F6757E-CF28-4DD3-AF75-B1B860F96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0700720-4950-4452-BFF2-11CD47077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368755" cy="5521446"/>
          </a:xfrm>
        </p:spPr>
        <p:txBody>
          <a:bodyPr/>
          <a:lstStyle/>
          <a:p>
            <a:r>
              <a:rPr lang="zh-TW" altLang="en-US" dirty="0"/>
              <a:t>記憶單元中，只有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輔助記憶體</a:t>
            </a:r>
            <a:r>
              <a:rPr lang="zh-TW" altLang="en-US" dirty="0"/>
              <a:t>在關機後仍能保存資料，其它記憶單元雖然存取速度較快，但只要一斷電，資料就會消失。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235BF221-2FA0-4A60-8AF0-FA5B80CB9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808" y="3483478"/>
            <a:ext cx="1862585" cy="129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FC6CF8B3-E215-4738-BFE2-4BE58AB48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488" y="3514902"/>
            <a:ext cx="1984339" cy="128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62A21D8C-28A5-4E7B-8571-DE18E6E9B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19" y="2739591"/>
            <a:ext cx="2573563" cy="20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22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>
            <a:extLst>
              <a:ext uri="{FF2B5EF4-FFF2-40B4-BE49-F238E27FC236}">
                <a16:creationId xmlns:a16="http://schemas.microsoft.com/office/drawing/2014/main" xmlns="" id="{3E81B235-98F8-4E66-93DC-208C41A3C048}"/>
              </a:ext>
            </a:extLst>
          </p:cNvPr>
          <p:cNvSpPr/>
          <p:nvPr/>
        </p:nvSpPr>
        <p:spPr>
          <a:xfrm>
            <a:off x="8327454" y="1845618"/>
            <a:ext cx="2857501" cy="4752032"/>
          </a:xfrm>
          <a:prstGeom prst="rect">
            <a:avLst/>
          </a:prstGeom>
          <a:solidFill>
            <a:srgbClr val="64C5EC"/>
          </a:solidFill>
          <a:ln w="76200">
            <a:solidFill>
              <a:srgbClr val="00ADE6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BF5F5464-D7EB-4D84-B73D-9DDADAEB2422}"/>
              </a:ext>
            </a:extLst>
          </p:cNvPr>
          <p:cNvSpPr/>
          <p:nvPr/>
        </p:nvSpPr>
        <p:spPr>
          <a:xfrm>
            <a:off x="8654642" y="3033970"/>
            <a:ext cx="2203124" cy="3251813"/>
          </a:xfrm>
          <a:prstGeom prst="rect">
            <a:avLst/>
          </a:prstGeom>
          <a:solidFill>
            <a:srgbClr val="C2E5F8"/>
          </a:solidFill>
          <a:ln>
            <a:solidFill>
              <a:srgbClr val="C2E5F8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B82DDE8-F00B-4736-B251-FFE116F3F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資料在記憶單元中的傳遞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5E2B7E1-9C2E-4530-9BF2-B92584C03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688033"/>
          </a:xfrm>
        </p:spPr>
        <p:txBody>
          <a:bodyPr/>
          <a:lstStyle/>
          <a:p>
            <a:r>
              <a:rPr lang="zh-TW" altLang="en-US" dirty="0"/>
              <a:t>算術與邏輯單元運算時，會逐層尋找資料，再逐層回傳。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6B22D2E-E054-4DCF-98F8-EA7B1DF52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0D5B4F3-E7BB-49A4-8776-43B8C47030E8}"/>
              </a:ext>
            </a:extLst>
          </p:cNvPr>
          <p:cNvSpPr/>
          <p:nvPr/>
        </p:nvSpPr>
        <p:spPr>
          <a:xfrm>
            <a:off x="333375" y="1845618"/>
            <a:ext cx="3601591" cy="3960000"/>
          </a:xfrm>
          <a:prstGeom prst="rect">
            <a:avLst/>
          </a:prstGeom>
          <a:noFill/>
          <a:ln w="57150">
            <a:solidFill>
              <a:srgbClr val="929497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xmlns="" id="{DB26062D-075E-4928-9855-C3180CA12466}"/>
              </a:ext>
            </a:extLst>
          </p:cNvPr>
          <p:cNvSpPr/>
          <p:nvPr/>
        </p:nvSpPr>
        <p:spPr>
          <a:xfrm>
            <a:off x="622002" y="2683124"/>
            <a:ext cx="3024336" cy="74667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ADB9D6EF-C9E7-4DBB-8534-CB72C391FB54}"/>
              </a:ext>
            </a:extLst>
          </p:cNvPr>
          <p:cNvSpPr/>
          <p:nvPr/>
        </p:nvSpPr>
        <p:spPr>
          <a:xfrm>
            <a:off x="1162062" y="4077866"/>
            <a:ext cx="1944216" cy="746670"/>
          </a:xfrm>
          <a:prstGeom prst="rect">
            <a:avLst/>
          </a:prstGeom>
          <a:solidFill>
            <a:srgbClr val="94D2AF"/>
          </a:solidFill>
          <a:ln w="57150">
            <a:solidFill>
              <a:srgbClr val="5FC292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ABDAE2C4-E02E-4FF4-89C6-985A4EE1BAE9}"/>
              </a:ext>
            </a:extLst>
          </p:cNvPr>
          <p:cNvSpPr/>
          <p:nvPr/>
        </p:nvSpPr>
        <p:spPr>
          <a:xfrm>
            <a:off x="627025" y="5382732"/>
            <a:ext cx="3014290" cy="1070455"/>
          </a:xfrm>
          <a:prstGeom prst="rect">
            <a:avLst/>
          </a:prstGeom>
          <a:solidFill>
            <a:srgbClr val="FA97B6"/>
          </a:solidFill>
          <a:ln w="57150">
            <a:solidFill>
              <a:srgbClr val="F65B9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CF785A33-8A4F-4CA5-BEF6-A4CF125D4053}"/>
              </a:ext>
            </a:extLst>
          </p:cNvPr>
          <p:cNvSpPr txBox="1"/>
          <p:nvPr/>
        </p:nvSpPr>
        <p:spPr>
          <a:xfrm>
            <a:off x="406574" y="1941206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中央處理器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13EB94D7-FBF0-4C95-BBF0-62FCCE28B7F3}"/>
              </a:ext>
            </a:extLst>
          </p:cNvPr>
          <p:cNvSpPr txBox="1"/>
          <p:nvPr/>
        </p:nvSpPr>
        <p:spPr>
          <a:xfrm>
            <a:off x="964619" y="2844423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算術與邏輯單元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206D466D-5206-4DDE-9463-E9AEB32BA6D6}"/>
              </a:ext>
            </a:extLst>
          </p:cNvPr>
          <p:cNvSpPr txBox="1"/>
          <p:nvPr/>
        </p:nvSpPr>
        <p:spPr>
          <a:xfrm>
            <a:off x="1349340" y="4140969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暫存器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2430B1A6-B7AF-4930-8142-CD26EEA51352}"/>
              </a:ext>
            </a:extLst>
          </p:cNvPr>
          <p:cNvSpPr txBox="1"/>
          <p:nvPr/>
        </p:nvSpPr>
        <p:spPr>
          <a:xfrm>
            <a:off x="887675" y="5639457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快取記憶體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xmlns="" id="{13751B9A-DA8A-419F-8930-F8C79DBAD9E3}"/>
              </a:ext>
            </a:extLst>
          </p:cNvPr>
          <p:cNvCxnSpPr>
            <a:stCxn id="6" idx="4"/>
            <a:endCxn id="7" idx="0"/>
          </p:cNvCxnSpPr>
          <p:nvPr/>
        </p:nvCxnSpPr>
        <p:spPr>
          <a:xfrm>
            <a:off x="2134170" y="3429794"/>
            <a:ext cx="0" cy="648072"/>
          </a:xfrm>
          <a:prstGeom prst="straightConnector1">
            <a:avLst/>
          </a:prstGeom>
          <a:ln w="57150" cap="rnd">
            <a:solidFill>
              <a:srgbClr val="58595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xmlns="" id="{9B464C51-1832-440C-99C7-C8473287CB4E}"/>
              </a:ext>
            </a:extLst>
          </p:cNvPr>
          <p:cNvCxnSpPr/>
          <p:nvPr/>
        </p:nvCxnSpPr>
        <p:spPr>
          <a:xfrm>
            <a:off x="2134766" y="4765542"/>
            <a:ext cx="0" cy="648072"/>
          </a:xfrm>
          <a:prstGeom prst="straightConnector1">
            <a:avLst/>
          </a:prstGeom>
          <a:ln w="57150" cap="rnd">
            <a:solidFill>
              <a:srgbClr val="58595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0552F0D8-89E6-40E4-A72B-FE47B53F7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200" y="1492536"/>
            <a:ext cx="1984846" cy="100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2194687F-C4E2-44D1-8F2D-CEB5BEB0970D}"/>
              </a:ext>
            </a:extLst>
          </p:cNvPr>
          <p:cNvSpPr/>
          <p:nvPr/>
        </p:nvSpPr>
        <p:spPr>
          <a:xfrm>
            <a:off x="5015086" y="2266438"/>
            <a:ext cx="2160240" cy="3118361"/>
          </a:xfrm>
          <a:prstGeom prst="rect">
            <a:avLst/>
          </a:prstGeom>
          <a:solidFill>
            <a:srgbClr val="FFBB7C"/>
          </a:solidFill>
          <a:ln w="57150">
            <a:solidFill>
              <a:srgbClr val="FE9649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C20F0239-0C35-4463-A158-60FF73664DF6}"/>
              </a:ext>
            </a:extLst>
          </p:cNvPr>
          <p:cNvSpPr txBox="1"/>
          <p:nvPr/>
        </p:nvSpPr>
        <p:spPr>
          <a:xfrm>
            <a:off x="5233431" y="2620288"/>
            <a:ext cx="1723550" cy="2410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隨機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存取</a:t>
            </a:r>
            <a:endParaRPr lang="en-US" altLang="zh-TW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</a:t>
            </a:r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xmlns="" id="{665441A8-8EAD-4428-B751-F357C7B4A4A9}"/>
              </a:ext>
            </a:extLst>
          </p:cNvPr>
          <p:cNvCxnSpPr>
            <a:cxnSpLocks/>
            <a:stCxn id="22" idx="1"/>
            <a:endCxn id="12" idx="3"/>
          </p:cNvCxnSpPr>
          <p:nvPr/>
        </p:nvCxnSpPr>
        <p:spPr>
          <a:xfrm flipH="1">
            <a:off x="3380665" y="3825618"/>
            <a:ext cx="1852766" cy="2137005"/>
          </a:xfrm>
          <a:prstGeom prst="straightConnector1">
            <a:avLst/>
          </a:prstGeom>
          <a:ln w="76200" cap="rnd">
            <a:solidFill>
              <a:srgbClr val="58595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xmlns="" id="{65F07B49-023E-4A7D-8667-AF8B768300D1}"/>
              </a:ext>
            </a:extLst>
          </p:cNvPr>
          <p:cNvCxnSpPr>
            <a:cxnSpLocks/>
          </p:cNvCxnSpPr>
          <p:nvPr/>
        </p:nvCxnSpPr>
        <p:spPr>
          <a:xfrm flipH="1">
            <a:off x="7175327" y="3825618"/>
            <a:ext cx="1152127" cy="0"/>
          </a:xfrm>
          <a:prstGeom prst="straightConnector1">
            <a:avLst/>
          </a:prstGeom>
          <a:ln w="76200" cap="rnd">
            <a:solidFill>
              <a:srgbClr val="58595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xmlns="" id="{27C23E2B-E14A-4845-B205-A31823927712}"/>
              </a:ext>
            </a:extLst>
          </p:cNvPr>
          <p:cNvSpPr txBox="1"/>
          <p:nvPr/>
        </p:nvSpPr>
        <p:spPr>
          <a:xfrm>
            <a:off x="8637949" y="2035513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輔助記憶體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xmlns="" id="{4039E394-76C2-4BD8-959D-D8FE5DE70733}"/>
              </a:ext>
            </a:extLst>
          </p:cNvPr>
          <p:cNvSpPr txBox="1"/>
          <p:nvPr/>
        </p:nvSpPr>
        <p:spPr>
          <a:xfrm>
            <a:off x="8637949" y="328100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硬碟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xmlns="" id="{F59622B1-32F9-48E3-BCBA-BF9F3606BB3A}"/>
              </a:ext>
            </a:extLst>
          </p:cNvPr>
          <p:cNvSpPr txBox="1"/>
          <p:nvPr/>
        </p:nvSpPr>
        <p:spPr>
          <a:xfrm>
            <a:off x="8637949" y="435427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隨身碟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xmlns="" id="{5BE05A1F-5B26-4B05-B692-B5BD65F85D5C}"/>
              </a:ext>
            </a:extLst>
          </p:cNvPr>
          <p:cNvSpPr txBox="1"/>
          <p:nvPr/>
        </p:nvSpPr>
        <p:spPr>
          <a:xfrm>
            <a:off x="8637949" y="5574785"/>
            <a:ext cx="158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記憶卡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2DFA6D00-0885-4649-A794-1F09D1548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499" y="2607728"/>
            <a:ext cx="1587323" cy="135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235BF221-2FA0-4A60-8AF0-FA5B80CB9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776" y="3913690"/>
            <a:ext cx="1717350" cy="119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FC6CF8B3-E215-4738-BFE2-4BE58AB48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428" y="5524375"/>
            <a:ext cx="1829610" cy="118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1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C536334-2300-4DDC-A8AA-B3A6972B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傳統硬碟</a:t>
            </a:r>
            <a:r>
              <a:rPr lang="en-US" altLang="zh-TW" sz="3600" dirty="0"/>
              <a:t>HDD</a:t>
            </a:r>
            <a:r>
              <a:rPr lang="zh-TW" altLang="en-US" sz="3600" dirty="0"/>
              <a:t>、固態硬碟</a:t>
            </a:r>
            <a:r>
              <a:rPr lang="en-US" altLang="zh-TW" sz="3600" dirty="0"/>
              <a:t>SSD</a:t>
            </a:r>
            <a:endParaRPr lang="zh-TW" altLang="en-US" sz="3600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D64953BC-3ED9-42A3-B0EF-85A952938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5ED29BF7-23A5-4BB2-8408-2E2AE47FA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硬碟（</a:t>
            </a:r>
            <a:r>
              <a:rPr lang="en-US" altLang="zh-TW" dirty="0"/>
              <a:t>Hard Disk</a:t>
            </a:r>
            <a:r>
              <a:rPr lang="zh-TW" altLang="en-US" dirty="0"/>
              <a:t>）分為傳統硬碟與固態硬碟兩類：</a:t>
            </a:r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08FEC10-B5CF-4F40-915E-77363D378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733877"/>
              </p:ext>
            </p:extLst>
          </p:nvPr>
        </p:nvGraphicFramePr>
        <p:xfrm>
          <a:off x="340673" y="1773610"/>
          <a:ext cx="11514777" cy="4679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101">
                  <a:extLst>
                    <a:ext uri="{9D8B030D-6E8A-4147-A177-3AD203B41FA5}">
                      <a16:colId xmlns:a16="http://schemas.microsoft.com/office/drawing/2014/main" xmlns="" val="3111556188"/>
                    </a:ext>
                  </a:extLst>
                </a:gridCol>
                <a:gridCol w="4824338">
                  <a:extLst>
                    <a:ext uri="{9D8B030D-6E8A-4147-A177-3AD203B41FA5}">
                      <a16:colId xmlns:a16="http://schemas.microsoft.com/office/drawing/2014/main" xmlns="" val="2437514429"/>
                    </a:ext>
                  </a:extLst>
                </a:gridCol>
                <a:gridCol w="4824338">
                  <a:extLst>
                    <a:ext uri="{9D8B030D-6E8A-4147-A177-3AD203B41FA5}">
                      <a16:colId xmlns:a16="http://schemas.microsoft.com/office/drawing/2014/main" xmlns="" val="1382501877"/>
                    </a:ext>
                  </a:extLst>
                </a:gridCol>
              </a:tblGrid>
              <a:tr h="24745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傳統硬碟</a:t>
                      </a:r>
                    </a:p>
                    <a:p>
                      <a:pPr algn="l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Hard Disk Drive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固態硬碟</a:t>
                      </a:r>
                    </a:p>
                    <a:p>
                      <a:pPr algn="l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Solid State Disk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9211448"/>
                  </a:ext>
                </a:extLst>
              </a:tr>
              <a:tr h="110253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容量大且價格便宜，損壞前易有變慢、異聲等徵兆，可提前處理。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安靜、體積小、運作時不怕晃動、存取速度較快。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5373609"/>
                  </a:ext>
                </a:extLst>
              </a:tr>
              <a:tr h="110253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缺點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存取速度慢、體積大、運作時怕晃動。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價格較昂貴；損壞前無徵兆，一旦壞掉資料便無法修復。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9466607"/>
                  </a:ext>
                </a:extLst>
              </a:tr>
            </a:tbl>
          </a:graphicData>
        </a:graphic>
      </p:graphicFrame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08A80E57-D985-4218-9DAD-DA486EEAD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38" y="1970677"/>
            <a:ext cx="2175916" cy="218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62A21D8C-28A5-4E7B-8571-DE18E6E9B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236" y="2277666"/>
            <a:ext cx="2372889" cy="189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09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什麼是系統平臺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448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69038A5-328F-4D00-9755-4C76A46C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中央</a:t>
            </a:r>
            <a:r>
              <a:rPr lang="zh-TW" altLang="en-US" dirty="0" smtClean="0"/>
              <a:t>處理器 </a:t>
            </a:r>
            <a:r>
              <a:rPr lang="en-US" altLang="zh-TW" dirty="0" smtClean="0"/>
              <a:t>CPU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EF09CB7-4ECC-4E61-A613-483F29E02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7" name="群組 6"/>
          <p:cNvGrpSpPr/>
          <p:nvPr/>
        </p:nvGrpSpPr>
        <p:grpSpPr>
          <a:xfrm>
            <a:off x="262558" y="4876657"/>
            <a:ext cx="11593288" cy="1505465"/>
            <a:chOff x="262558" y="4876657"/>
            <a:chExt cx="11593288" cy="1505465"/>
          </a:xfrm>
        </p:grpSpPr>
        <p:sp>
          <p:nvSpPr>
            <p:cNvPr id="12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9495540" y="4877476"/>
              <a:ext cx="2360306" cy="1504646"/>
            </a:xfrm>
            <a:prstGeom prst="roundRect">
              <a:avLst/>
            </a:prstGeom>
            <a:solidFill>
              <a:srgbClr val="4D3C62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7191284" y="4877476"/>
              <a:ext cx="2360306" cy="1504646"/>
            </a:xfrm>
            <a:prstGeom prst="roundRect">
              <a:avLst/>
            </a:prstGeom>
            <a:solidFill>
              <a:srgbClr val="6A5288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4887028" y="4877476"/>
              <a:ext cx="2360306" cy="1504646"/>
            </a:xfrm>
            <a:prstGeom prst="roundRect">
              <a:avLst/>
            </a:prstGeom>
            <a:solidFill>
              <a:srgbClr val="8166A2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2582772" y="4876657"/>
              <a:ext cx="2360306" cy="1504646"/>
            </a:xfrm>
            <a:prstGeom prst="roundRect">
              <a:avLst/>
            </a:prstGeom>
            <a:solidFill>
              <a:srgbClr val="947CB0"/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262558" y="4876657"/>
              <a:ext cx="2360306" cy="150464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550590" y="5013970"/>
              <a:ext cx="1656184" cy="128182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第一代</a:t>
              </a:r>
              <a:endParaRPr lang="en-US" altLang="zh-TW" sz="2800" b="1" dirty="0">
                <a:solidFill>
                  <a:schemeClr val="bg1"/>
                </a:solidFill>
              </a:endParaRPr>
            </a:p>
            <a:p>
              <a:pPr marL="114295" indent="0" algn="ctr"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真空管</a:t>
              </a:r>
            </a:p>
          </p:txBody>
        </p:sp>
        <p:sp>
          <p:nvSpPr>
            <p:cNvPr id="14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2854846" y="5043220"/>
              <a:ext cx="1656184" cy="12525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第二代</a:t>
              </a:r>
              <a:endParaRPr lang="en-US" altLang="zh-TW" sz="2800" b="1" dirty="0">
                <a:solidFill>
                  <a:schemeClr val="bg1"/>
                </a:solidFill>
              </a:endParaRPr>
            </a:p>
            <a:p>
              <a:pPr marL="114295" indent="0" algn="ctr"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電晶體</a:t>
              </a:r>
            </a:p>
          </p:txBody>
        </p:sp>
        <p:sp>
          <p:nvSpPr>
            <p:cNvPr id="15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5225380" y="5043220"/>
              <a:ext cx="1656184" cy="12525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zh-TW" altLang="en-US" sz="2800" b="1" dirty="0" smtClean="0">
                  <a:solidFill>
                    <a:schemeClr val="bg1"/>
                  </a:solidFill>
                </a:rPr>
                <a:t>第三代</a:t>
              </a:r>
              <a:endParaRPr lang="en-US" altLang="zh-TW" sz="2800" b="1" dirty="0" smtClean="0">
                <a:solidFill>
                  <a:schemeClr val="bg1"/>
                </a:solidFill>
              </a:endParaRPr>
            </a:p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積體</a:t>
              </a:r>
              <a:r>
                <a:rPr lang="zh-TW" altLang="en-US" sz="2800" b="1" dirty="0" smtClean="0">
                  <a:solidFill>
                    <a:schemeClr val="bg1"/>
                  </a:solidFill>
                </a:rPr>
                <a:t>電路</a:t>
              </a:r>
              <a:endParaRPr lang="zh-TW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7075293" y="5043220"/>
              <a:ext cx="2592288" cy="12525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zh-TW" altLang="en-US" sz="2800" b="1" dirty="0" smtClean="0">
                  <a:solidFill>
                    <a:schemeClr val="bg1"/>
                  </a:solidFill>
                </a:rPr>
                <a:t>第四代</a:t>
              </a:r>
              <a:endParaRPr lang="en-US" altLang="zh-TW" sz="2800" b="1" dirty="0" smtClean="0">
                <a:solidFill>
                  <a:schemeClr val="bg1"/>
                </a:solidFill>
              </a:endParaRPr>
            </a:p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zh-TW" altLang="en-US" sz="2400" b="1" dirty="0" smtClean="0">
                  <a:solidFill>
                    <a:schemeClr val="bg1"/>
                  </a:solidFill>
                </a:rPr>
                <a:t>超大型積體電路</a:t>
              </a:r>
              <a:endParaRPr lang="zh-TW" alt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9839622" y="5043220"/>
              <a:ext cx="1656184" cy="125257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zh-TW" altLang="en-US" sz="2800" b="1" dirty="0" smtClean="0">
                  <a:solidFill>
                    <a:schemeClr val="bg1"/>
                  </a:solidFill>
                </a:rPr>
                <a:t>第五代</a:t>
              </a:r>
              <a:endParaRPr lang="en-US" altLang="zh-TW" sz="2800" b="1" dirty="0" smtClean="0">
                <a:solidFill>
                  <a:schemeClr val="bg1"/>
                </a:solidFill>
              </a:endParaRPr>
            </a:p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en-US" altLang="zh-TW" sz="2800" b="1" dirty="0" smtClean="0">
                  <a:solidFill>
                    <a:schemeClr val="bg1"/>
                  </a:solidFill>
                </a:rPr>
                <a:t>?</a:t>
              </a:r>
            </a:p>
          </p:txBody>
        </p:sp>
      </p:grp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D06387D-48AE-4381-892D-053952190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728795" cy="3945734"/>
          </a:xfrm>
        </p:spPr>
        <p:txBody>
          <a:bodyPr/>
          <a:lstStyle/>
          <a:p>
            <a:r>
              <a:rPr lang="zh-TW" altLang="en-US" b="1" dirty="0" smtClean="0"/>
              <a:t>組成</a:t>
            </a:r>
            <a:r>
              <a:rPr lang="zh-TW" altLang="en-US" dirty="0"/>
              <a:t>：</a:t>
            </a:r>
            <a:r>
              <a:rPr lang="zh-TW" altLang="en-US" b="1" dirty="0">
                <a:solidFill>
                  <a:srgbClr val="0070C0"/>
                </a:solidFill>
              </a:rPr>
              <a:t>控制單元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70C0"/>
                </a:solidFill>
              </a:rPr>
              <a:t>算術與邏輯單元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b="1" dirty="0" smtClean="0"/>
              <a:t>功能</a:t>
            </a:r>
            <a:r>
              <a:rPr lang="zh-TW" altLang="en-US" dirty="0" smtClean="0"/>
              <a:t>：控制、協調</a:t>
            </a:r>
            <a:r>
              <a:rPr lang="zh-TW" altLang="en-US" dirty="0"/>
              <a:t>電腦中各單元的</a:t>
            </a:r>
            <a:r>
              <a:rPr lang="zh-TW" altLang="en-US" dirty="0" smtClean="0"/>
              <a:t>運作。</a:t>
            </a:r>
            <a:endParaRPr lang="en-US" altLang="zh-TW" dirty="0" smtClean="0"/>
          </a:p>
          <a:p>
            <a:r>
              <a:rPr lang="zh-TW" altLang="en-US" b="1" dirty="0" smtClean="0"/>
              <a:t>對電腦發展的影響</a:t>
            </a:r>
            <a:r>
              <a:rPr lang="zh-TW" altLang="en-US" dirty="0" smtClean="0"/>
              <a:t>：</a:t>
            </a:r>
            <a:r>
              <a:rPr lang="en-US" altLang="zh-TW" dirty="0" smtClean="0"/>
              <a:t>CPU</a:t>
            </a:r>
            <a:r>
              <a:rPr lang="zh-TW" altLang="en-US" dirty="0"/>
              <a:t>當中的</a:t>
            </a:r>
            <a:r>
              <a:rPr lang="zh-TW" altLang="en-US" b="1" dirty="0">
                <a:solidFill>
                  <a:srgbClr val="0070C0"/>
                </a:solidFill>
              </a:rPr>
              <a:t>電子元件</a:t>
            </a:r>
            <a:r>
              <a:rPr lang="zh-TW" altLang="en-US" dirty="0"/>
              <a:t>數量越多，計算能力就越強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zh-TW" altLang="en-US" b="1" dirty="0" smtClean="0"/>
              <a:t>使用的電子元件：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92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50C4E9-5D0E-4AE4-8385-9C0B6002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電腦核心的發展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79091E1-5C6C-4EEE-81BC-5EE2E8F79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28" name="群組 27"/>
          <p:cNvGrpSpPr/>
          <p:nvPr/>
        </p:nvGrpSpPr>
        <p:grpSpPr>
          <a:xfrm>
            <a:off x="4295006" y="1022162"/>
            <a:ext cx="7500120" cy="5287952"/>
            <a:chOff x="4295006" y="1022162"/>
            <a:chExt cx="7500120" cy="528795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AD49F08F-5024-492A-B2A3-E5C1712289E5}"/>
                </a:ext>
              </a:extLst>
            </p:cNvPr>
            <p:cNvSpPr/>
            <p:nvPr/>
          </p:nvSpPr>
          <p:spPr>
            <a:xfrm>
              <a:off x="4295006" y="1022162"/>
              <a:ext cx="7500120" cy="528795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95006" y="1125538"/>
              <a:ext cx="7500120" cy="923330"/>
            </a:xfrm>
            <a:prstGeom prst="rect">
              <a:avLst/>
            </a:prstGeom>
            <a:no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5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真空管</a:t>
              </a:r>
              <a:endPara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4484452" y="2147530"/>
            <a:ext cx="4248472" cy="3888432"/>
            <a:chOff x="4484452" y="2147530"/>
            <a:chExt cx="4248472" cy="38884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87858971-E61D-44B3-8B2C-1BC8700076B9}"/>
                </a:ext>
              </a:extLst>
            </p:cNvPr>
            <p:cNvSpPr/>
            <p:nvPr/>
          </p:nvSpPr>
          <p:spPr>
            <a:xfrm>
              <a:off x="4484452" y="2147530"/>
              <a:ext cx="4248472" cy="3888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4A3315C0-856C-412A-AF23-BB58760010EB}"/>
                </a:ext>
              </a:extLst>
            </p:cNvPr>
            <p:cNvSpPr txBox="1"/>
            <p:nvPr/>
          </p:nvSpPr>
          <p:spPr>
            <a:xfrm>
              <a:off x="4516674" y="2232113"/>
              <a:ext cx="4176464" cy="3573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 </a:t>
              </a:r>
              <a:r>
                <a:rPr lang="en-US" altLang="zh-TW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1946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年</a:t>
              </a:r>
              <a:r>
                <a:rPr lang="zh-TW" altLang="en-US" sz="2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，美國賓州大學以</a:t>
              </a:r>
              <a:r>
                <a:rPr lang="zh-TW" altLang="en-US" sz="29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真空管</a:t>
              </a:r>
              <a:r>
                <a:rPr lang="zh-TW" altLang="en-US" sz="2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組成第一部使用電子元件的數位電腦，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稱為 </a:t>
              </a:r>
              <a:r>
                <a:rPr lang="en-US" altLang="zh-TW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ENIAC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。</a:t>
              </a:r>
              <a:endParaRPr lang="zh-TW" altLang="en-US" sz="29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just">
                <a:lnSpc>
                  <a:spcPct val="130000"/>
                </a:lnSpc>
              </a:pP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整</a:t>
              </a:r>
              <a:r>
                <a:rPr lang="zh-TW" altLang="en-US" sz="2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臺電腦占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 </a:t>
              </a:r>
              <a:r>
                <a:rPr lang="en-US" altLang="zh-TW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42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坪</a:t>
              </a:r>
              <a:r>
                <a:rPr lang="zh-TW" altLang="en-US" sz="2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，重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達 </a:t>
              </a:r>
              <a:r>
                <a:rPr lang="en-US" altLang="zh-TW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r>
                <a:rPr lang="zh-TW" altLang="en-US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29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9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噸。</a:t>
              </a: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-18132" y="1204888"/>
            <a:ext cx="3502918" cy="646331"/>
            <a:chOff x="-6722" y="1949738"/>
            <a:chExt cx="3502918" cy="646331"/>
          </a:xfrm>
        </p:grpSpPr>
        <p:sp>
          <p:nvSpPr>
            <p:cNvPr id="13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b="1" dirty="0" smtClean="0">
                  <a:solidFill>
                    <a:schemeClr val="bg1"/>
                  </a:solidFill>
                </a:rPr>
                <a:t>① 真空管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0" y="1996977"/>
            <a:ext cx="3502918" cy="646331"/>
            <a:chOff x="-6722" y="1949740"/>
            <a:chExt cx="3502918" cy="646330"/>
          </a:xfrm>
        </p:grpSpPr>
        <p:sp>
          <p:nvSpPr>
            <p:cNvPr id="16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40"/>
              <a:ext cx="3502918" cy="64633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40"/>
              <a:ext cx="3024336" cy="646330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dirty="0" smtClean="0">
                  <a:solidFill>
                    <a:schemeClr val="bg1"/>
                  </a:solidFill>
                </a:rPr>
                <a:t>② </a:t>
              </a:r>
              <a:r>
                <a:rPr lang="zh-TW" altLang="en-US" dirty="0">
                  <a:solidFill>
                    <a:schemeClr val="bg1"/>
                  </a:solidFill>
                </a:rPr>
                <a:t>電晶體</a:t>
              </a: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0" y="2789064"/>
            <a:ext cx="3502918" cy="646331"/>
            <a:chOff x="-6722" y="1949738"/>
            <a:chExt cx="3502918" cy="646331"/>
          </a:xfrm>
        </p:grpSpPr>
        <p:sp>
          <p:nvSpPr>
            <p:cNvPr id="19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 smtClean="0">
                  <a:solidFill>
                    <a:schemeClr val="bg1"/>
                  </a:solidFill>
                </a:rPr>
                <a:t>③ 積體電路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-18132" y="3573810"/>
            <a:ext cx="3502917" cy="774502"/>
            <a:chOff x="-6722" y="1887974"/>
            <a:chExt cx="2666807" cy="774502"/>
          </a:xfrm>
        </p:grpSpPr>
        <p:sp>
          <p:nvSpPr>
            <p:cNvPr id="22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887974"/>
              <a:ext cx="2666807" cy="76986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892616"/>
              <a:ext cx="2287968" cy="769860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 smtClean="0">
                  <a:solidFill>
                    <a:schemeClr val="bg1"/>
                  </a:solidFill>
                </a:rPr>
                <a:t>④ </a:t>
              </a:r>
              <a:r>
                <a:rPr lang="zh-TW" altLang="en-US" sz="2400" dirty="0" smtClean="0">
                  <a:solidFill>
                    <a:schemeClr val="bg1"/>
                  </a:solidFill>
                </a:rPr>
                <a:t>超大型積體電路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-18132" y="4517256"/>
            <a:ext cx="3502918" cy="646331"/>
            <a:chOff x="-6722" y="1949738"/>
            <a:chExt cx="3502918" cy="646331"/>
          </a:xfrm>
        </p:grpSpPr>
        <p:sp>
          <p:nvSpPr>
            <p:cNvPr id="25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>
                  <a:solidFill>
                    <a:schemeClr val="bg1"/>
                  </a:solidFill>
                </a:rPr>
                <a:t>⑤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多元材料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3308B5C1-7177-4AC2-94F2-92F830121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1510" y="3704508"/>
            <a:ext cx="2819600" cy="234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0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50C4E9-5D0E-4AE4-8385-9C0B6002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電腦核心的發展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79091E1-5C6C-4EEE-81BC-5EE2E8F79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grpSp>
        <p:nvGrpSpPr>
          <p:cNvPr id="28" name="群組 27"/>
          <p:cNvGrpSpPr/>
          <p:nvPr/>
        </p:nvGrpSpPr>
        <p:grpSpPr>
          <a:xfrm>
            <a:off x="4295006" y="1022162"/>
            <a:ext cx="7500120" cy="5287952"/>
            <a:chOff x="4295006" y="1022162"/>
            <a:chExt cx="7500120" cy="528795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AD49F08F-5024-492A-B2A3-E5C1712289E5}"/>
                </a:ext>
              </a:extLst>
            </p:cNvPr>
            <p:cNvSpPr/>
            <p:nvPr/>
          </p:nvSpPr>
          <p:spPr>
            <a:xfrm>
              <a:off x="4295006" y="1022162"/>
              <a:ext cx="7500120" cy="5287952"/>
            </a:xfrm>
            <a:prstGeom prst="rect">
              <a:avLst/>
            </a:prstGeom>
            <a:solidFill>
              <a:srgbClr val="947CB0"/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95006" y="1125538"/>
              <a:ext cx="7500120" cy="923330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5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電晶體</a:t>
              </a: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4484452" y="2147530"/>
            <a:ext cx="3410954" cy="3888432"/>
            <a:chOff x="4484452" y="2147530"/>
            <a:chExt cx="4248472" cy="38884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87858971-E61D-44B3-8B2C-1BC8700076B9}"/>
                </a:ext>
              </a:extLst>
            </p:cNvPr>
            <p:cNvSpPr/>
            <p:nvPr/>
          </p:nvSpPr>
          <p:spPr>
            <a:xfrm>
              <a:off x="4484452" y="2147530"/>
              <a:ext cx="4248472" cy="3888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4A3315C0-856C-412A-AF23-BB58760010EB}"/>
                </a:ext>
              </a:extLst>
            </p:cNvPr>
            <p:cNvSpPr txBox="1"/>
            <p:nvPr/>
          </p:nvSpPr>
          <p:spPr>
            <a:xfrm>
              <a:off x="4516674" y="2232113"/>
              <a:ext cx="4176464" cy="2913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以</a:t>
              </a:r>
              <a:r>
                <a:rPr lang="zh-TW" altLang="en-US" sz="29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電晶體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取代真空管來處理訊號。</a:t>
              </a:r>
            </a:p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電晶體的體積約是真空管的</a:t>
              </a:r>
              <a:r>
                <a:rPr lang="zh-TW" altLang="en-US" sz="29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二十分之一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，耗能更少，穩定性更高。</a:t>
              </a:r>
            </a:p>
          </p:txBody>
        </p:sp>
      </p:grpSp>
      <p:sp>
        <p:nvSpPr>
          <p:cNvPr id="13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-18132" y="1204888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00410" y="1204888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① 真空管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6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1996977"/>
            <a:ext cx="3502918" cy="646331"/>
          </a:xfrm>
          <a:prstGeom prst="homePlate">
            <a:avLst/>
          </a:prstGeom>
          <a:solidFill>
            <a:srgbClr val="947CB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1996977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② 電晶體</a:t>
            </a:r>
          </a:p>
        </p:txBody>
      </p:sp>
      <p:sp>
        <p:nvSpPr>
          <p:cNvPr id="19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2789064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2789064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③ 積體電路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-18132" y="3573810"/>
            <a:ext cx="3502917" cy="774502"/>
            <a:chOff x="-6722" y="1887974"/>
            <a:chExt cx="2666807" cy="774502"/>
          </a:xfrm>
        </p:grpSpPr>
        <p:sp>
          <p:nvSpPr>
            <p:cNvPr id="22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887974"/>
              <a:ext cx="2666807" cy="76986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892616"/>
              <a:ext cx="2287968" cy="769860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 smtClean="0">
                  <a:solidFill>
                    <a:schemeClr val="bg1"/>
                  </a:solidFill>
                </a:rPr>
                <a:t>④ </a:t>
              </a:r>
              <a:r>
                <a:rPr lang="zh-TW" altLang="en-US" sz="2400" dirty="0" smtClean="0">
                  <a:solidFill>
                    <a:schemeClr val="bg1"/>
                  </a:solidFill>
                </a:rPr>
                <a:t>超大型積體電路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-18132" y="4517256"/>
            <a:ext cx="3502918" cy="646331"/>
            <a:chOff x="-6722" y="1949738"/>
            <a:chExt cx="3502918" cy="646331"/>
          </a:xfrm>
        </p:grpSpPr>
        <p:sp>
          <p:nvSpPr>
            <p:cNvPr id="25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>
                  <a:solidFill>
                    <a:schemeClr val="bg1"/>
                  </a:solidFill>
                </a:rPr>
                <a:t>⑤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多元材料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xmlns="" id="{3BAB0C9E-E6E4-4441-97A1-5EAF36C04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696" y="2892429"/>
            <a:ext cx="3538450" cy="314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4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50C4E9-5D0E-4AE4-8385-9C0B6002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電腦核心的發展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79091E1-5C6C-4EEE-81BC-5EE2E8F79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grpSp>
        <p:nvGrpSpPr>
          <p:cNvPr id="28" name="群組 27"/>
          <p:cNvGrpSpPr/>
          <p:nvPr/>
        </p:nvGrpSpPr>
        <p:grpSpPr>
          <a:xfrm>
            <a:off x="4295006" y="1022162"/>
            <a:ext cx="7500120" cy="5287952"/>
            <a:chOff x="4295006" y="1022162"/>
            <a:chExt cx="7500120" cy="5287952"/>
          </a:xfrm>
          <a:solidFill>
            <a:srgbClr val="947CB0"/>
          </a:solidFill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AD49F08F-5024-492A-B2A3-E5C1712289E5}"/>
                </a:ext>
              </a:extLst>
            </p:cNvPr>
            <p:cNvSpPr/>
            <p:nvPr/>
          </p:nvSpPr>
          <p:spPr>
            <a:xfrm>
              <a:off x="4295006" y="1022162"/>
              <a:ext cx="7500120" cy="5287952"/>
            </a:xfrm>
            <a:prstGeom prst="rect">
              <a:avLst/>
            </a:prstGeom>
            <a:solidFill>
              <a:srgbClr val="8166A2"/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95006" y="1125538"/>
              <a:ext cx="7500120" cy="923330"/>
            </a:xfrm>
            <a:prstGeom prst="rect">
              <a:avLst/>
            </a:prstGeom>
            <a:noFill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5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積體電路</a:t>
              </a:r>
              <a:endPara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4484452" y="2147530"/>
            <a:ext cx="3704188" cy="3888432"/>
            <a:chOff x="4484452" y="2147530"/>
            <a:chExt cx="4248472" cy="38884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87858971-E61D-44B3-8B2C-1BC8700076B9}"/>
                </a:ext>
              </a:extLst>
            </p:cNvPr>
            <p:cNvSpPr/>
            <p:nvPr/>
          </p:nvSpPr>
          <p:spPr>
            <a:xfrm>
              <a:off x="4484452" y="2147530"/>
              <a:ext cx="4248472" cy="3888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4A3315C0-856C-412A-AF23-BB58760010EB}"/>
                </a:ext>
              </a:extLst>
            </p:cNvPr>
            <p:cNvSpPr txBox="1"/>
            <p:nvPr/>
          </p:nvSpPr>
          <p:spPr>
            <a:xfrm>
              <a:off x="4516674" y="2232113"/>
              <a:ext cx="4062790" cy="345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355600"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積體電路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取代電晶體來處理訊號。</a:t>
              </a:r>
            </a:p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積體電路可以把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數十個微電晶體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整合到一個小晶片中，並大規模的生產。</a:t>
              </a:r>
            </a:p>
          </p:txBody>
        </p:sp>
      </p:grpSp>
      <p:sp>
        <p:nvSpPr>
          <p:cNvPr id="13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-18132" y="1204888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00410" y="1204888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① 真空管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6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1996977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1996977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② 電晶體</a:t>
            </a:r>
          </a:p>
        </p:txBody>
      </p:sp>
      <p:sp>
        <p:nvSpPr>
          <p:cNvPr id="19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2789064"/>
            <a:ext cx="3502918" cy="646331"/>
          </a:xfrm>
          <a:prstGeom prst="homePlate">
            <a:avLst/>
          </a:prstGeom>
          <a:solidFill>
            <a:srgbClr val="8166A2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2789064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③ 積體電路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-18132" y="3573810"/>
            <a:ext cx="3502917" cy="774502"/>
            <a:chOff x="-6722" y="1887974"/>
            <a:chExt cx="2666807" cy="774502"/>
          </a:xfrm>
        </p:grpSpPr>
        <p:sp>
          <p:nvSpPr>
            <p:cNvPr id="22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887974"/>
              <a:ext cx="2666807" cy="769860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892616"/>
              <a:ext cx="2287968" cy="769860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 smtClean="0">
                  <a:solidFill>
                    <a:schemeClr val="bg1"/>
                  </a:solidFill>
                </a:rPr>
                <a:t>④ </a:t>
              </a:r>
              <a:r>
                <a:rPr lang="zh-TW" altLang="en-US" sz="2400" dirty="0" smtClean="0">
                  <a:solidFill>
                    <a:schemeClr val="bg1"/>
                  </a:solidFill>
                </a:rPr>
                <a:t>超大型積體電路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-18132" y="4517256"/>
            <a:ext cx="3502918" cy="646331"/>
            <a:chOff x="-6722" y="1949738"/>
            <a:chExt cx="3502918" cy="646331"/>
          </a:xfrm>
        </p:grpSpPr>
        <p:sp>
          <p:nvSpPr>
            <p:cNvPr id="25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>
                  <a:solidFill>
                    <a:schemeClr val="bg1"/>
                  </a:solidFill>
                </a:rPr>
                <a:t>⑤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多元材料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31" name="圖片 30">
            <a:extLst>
              <a:ext uri="{FF2B5EF4-FFF2-40B4-BE49-F238E27FC236}">
                <a16:creationId xmlns:a16="http://schemas.microsoft.com/office/drawing/2014/main" xmlns="" id="{5A51D23A-04CE-4DB6-971C-F035A2F70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454" y="3093278"/>
            <a:ext cx="3312368" cy="294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2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50C4E9-5D0E-4AE4-8385-9C0B6002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電腦核心的發展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79091E1-5C6C-4EEE-81BC-5EE2E8F79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grpSp>
        <p:nvGrpSpPr>
          <p:cNvPr id="28" name="群組 27"/>
          <p:cNvGrpSpPr/>
          <p:nvPr/>
        </p:nvGrpSpPr>
        <p:grpSpPr>
          <a:xfrm>
            <a:off x="4295006" y="1022162"/>
            <a:ext cx="7500120" cy="5287952"/>
            <a:chOff x="4295006" y="1022162"/>
            <a:chExt cx="7500120" cy="5287952"/>
          </a:xfrm>
          <a:solidFill>
            <a:srgbClr val="664F81"/>
          </a:solidFill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AD49F08F-5024-492A-B2A3-E5C1712289E5}"/>
                </a:ext>
              </a:extLst>
            </p:cNvPr>
            <p:cNvSpPr/>
            <p:nvPr/>
          </p:nvSpPr>
          <p:spPr>
            <a:xfrm>
              <a:off x="4295006" y="1022162"/>
              <a:ext cx="7500120" cy="5287952"/>
            </a:xfrm>
            <a:prstGeom prst="rect">
              <a:avLst/>
            </a:prstGeom>
            <a:solidFill>
              <a:srgbClr val="6A5288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95006" y="1125538"/>
              <a:ext cx="7500120" cy="923330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5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超大型積體電路</a:t>
              </a:r>
              <a:endPara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4484452" y="2147530"/>
            <a:ext cx="3410954" cy="3888432"/>
            <a:chOff x="4484452" y="2147530"/>
            <a:chExt cx="4248472" cy="38884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87858971-E61D-44B3-8B2C-1BC8700076B9}"/>
                </a:ext>
              </a:extLst>
            </p:cNvPr>
            <p:cNvSpPr/>
            <p:nvPr/>
          </p:nvSpPr>
          <p:spPr>
            <a:xfrm>
              <a:off x="4484452" y="2147530"/>
              <a:ext cx="4248472" cy="3888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4A3315C0-856C-412A-AF23-BB58760010EB}"/>
                </a:ext>
              </a:extLst>
            </p:cNvPr>
            <p:cNvSpPr txBox="1"/>
            <p:nvPr/>
          </p:nvSpPr>
          <p:spPr>
            <a:xfrm>
              <a:off x="4516674" y="2232113"/>
              <a:ext cx="4176464" cy="345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超大型積體電路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取代積體電路。</a:t>
              </a:r>
            </a:p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超大型積體電路可在一片積體電路中，放入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數萬個微電晶體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-18132" y="1204888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00410" y="1204888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① 真空管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6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1996977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1996977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② 電晶體</a:t>
            </a:r>
          </a:p>
        </p:txBody>
      </p:sp>
      <p:sp>
        <p:nvSpPr>
          <p:cNvPr id="19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2789064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2789064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③ 積體電路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-18132" y="3573810"/>
            <a:ext cx="3502917" cy="774502"/>
            <a:chOff x="-6722" y="1887974"/>
            <a:chExt cx="2666807" cy="774502"/>
          </a:xfrm>
        </p:grpSpPr>
        <p:sp>
          <p:nvSpPr>
            <p:cNvPr id="22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887974"/>
              <a:ext cx="2666807" cy="769860"/>
            </a:xfrm>
            <a:prstGeom prst="homePlate">
              <a:avLst/>
            </a:prstGeom>
            <a:solidFill>
              <a:srgbClr val="6A5288"/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892616"/>
              <a:ext cx="2287968" cy="769860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b="1" dirty="0" smtClean="0">
                  <a:solidFill>
                    <a:schemeClr val="bg1"/>
                  </a:solidFill>
                </a:rPr>
                <a:t>④ </a:t>
              </a:r>
              <a:r>
                <a:rPr lang="zh-TW" altLang="en-US" sz="2400" b="1" dirty="0" smtClean="0">
                  <a:solidFill>
                    <a:schemeClr val="bg1"/>
                  </a:solidFill>
                </a:rPr>
                <a:t>超大型積體電路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-18132" y="4517256"/>
            <a:ext cx="3502918" cy="646331"/>
            <a:chOff x="-6722" y="1949738"/>
            <a:chExt cx="3502918" cy="646331"/>
          </a:xfrm>
        </p:grpSpPr>
        <p:sp>
          <p:nvSpPr>
            <p:cNvPr id="25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dirty="0">
                  <a:solidFill>
                    <a:schemeClr val="bg1"/>
                  </a:solidFill>
                </a:rPr>
                <a:t>⑤</a:t>
              </a:r>
              <a:r>
                <a:rPr lang="zh-TW" altLang="en-US" dirty="0" smtClean="0">
                  <a:solidFill>
                    <a:schemeClr val="bg1"/>
                  </a:solidFill>
                </a:rPr>
                <a:t> 多元材料</a:t>
              </a:r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31" name="圖片 30">
            <a:extLst>
              <a:ext uri="{FF2B5EF4-FFF2-40B4-BE49-F238E27FC236}">
                <a16:creationId xmlns:a16="http://schemas.microsoft.com/office/drawing/2014/main" xmlns="" id="{CB995E58-6C48-4E39-B6B0-73C8FD117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066" y="3428177"/>
            <a:ext cx="3623457" cy="260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2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A50C4E9-5D0E-4AE4-8385-9C0B6002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電腦核心的發展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79091E1-5C6C-4EEE-81BC-5EE2E8F79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grpSp>
        <p:nvGrpSpPr>
          <p:cNvPr id="28" name="群組 27"/>
          <p:cNvGrpSpPr/>
          <p:nvPr/>
        </p:nvGrpSpPr>
        <p:grpSpPr>
          <a:xfrm>
            <a:off x="4295006" y="1022162"/>
            <a:ext cx="7500120" cy="5503976"/>
            <a:chOff x="4295006" y="1022162"/>
            <a:chExt cx="7500120" cy="5503976"/>
          </a:xfrm>
          <a:solidFill>
            <a:srgbClr val="664F81"/>
          </a:solidFill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AD49F08F-5024-492A-B2A3-E5C1712289E5}"/>
                </a:ext>
              </a:extLst>
            </p:cNvPr>
            <p:cNvSpPr/>
            <p:nvPr/>
          </p:nvSpPr>
          <p:spPr>
            <a:xfrm>
              <a:off x="4295006" y="1022162"/>
              <a:ext cx="7500120" cy="5503976"/>
            </a:xfrm>
            <a:prstGeom prst="rect">
              <a:avLst/>
            </a:prstGeom>
            <a:solidFill>
              <a:srgbClr val="4D3C62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95006" y="1125538"/>
              <a:ext cx="7500120" cy="923330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54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多元</a:t>
              </a:r>
              <a:r>
                <a:rPr lang="zh-TW" altLang="en-US" sz="5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材料</a:t>
              </a: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4484452" y="2147530"/>
            <a:ext cx="7155370" cy="2442208"/>
            <a:chOff x="4484452" y="2147530"/>
            <a:chExt cx="4248472" cy="38884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87858971-E61D-44B3-8B2C-1BC8700076B9}"/>
                </a:ext>
              </a:extLst>
            </p:cNvPr>
            <p:cNvSpPr/>
            <p:nvPr/>
          </p:nvSpPr>
          <p:spPr>
            <a:xfrm>
              <a:off x="4484452" y="2147530"/>
              <a:ext cx="4248472" cy="3888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4A3315C0-856C-412A-AF23-BB58760010EB}"/>
                </a:ext>
              </a:extLst>
            </p:cNvPr>
            <p:cNvSpPr txBox="1"/>
            <p:nvPr/>
          </p:nvSpPr>
          <p:spPr>
            <a:xfrm>
              <a:off x="4516674" y="2232115"/>
              <a:ext cx="4216250" cy="3688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355600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因應大數據、人工智慧等需求，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CPU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核心持續朝向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電子元件更小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、且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處理速度越快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，或</a:t>
              </a:r>
              <a:r>
                <a:rPr lang="zh-TW" altLang="en-US" sz="28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多</a:t>
              </a:r>
              <a:r>
                <a:rPr lang="zh-TW" altLang="en-US" sz="2800" b="1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核心        </a:t>
              </a: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方向設計，各種材料與技術均在發展中。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-18132" y="1204888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00410" y="1204888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① 真空管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6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1996977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1996977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② 電晶體</a:t>
            </a:r>
          </a:p>
        </p:txBody>
      </p:sp>
      <p:sp>
        <p:nvSpPr>
          <p:cNvPr id="19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0" y="2789064"/>
            <a:ext cx="3502918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18542" y="2789064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③ 積體電路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2" name="箭號: 五邊形 4">
            <a:extLst>
              <a:ext uri="{FF2B5EF4-FFF2-40B4-BE49-F238E27FC236}">
                <a16:creationId xmlns:a16="http://schemas.microsoft.com/office/drawing/2014/main" xmlns="" id="{7A6D9233-F61E-4B31-BE29-DE32BDCB2288}"/>
              </a:ext>
            </a:extLst>
          </p:cNvPr>
          <p:cNvSpPr/>
          <p:nvPr/>
        </p:nvSpPr>
        <p:spPr>
          <a:xfrm>
            <a:off x="-18132" y="3635574"/>
            <a:ext cx="3502917" cy="646331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137576" y="3578452"/>
            <a:ext cx="3005303" cy="7698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zh-TW" altLang="en-US" dirty="0" smtClean="0">
                <a:solidFill>
                  <a:schemeClr val="bg1"/>
                </a:solidFill>
              </a:rPr>
              <a:t>④ </a:t>
            </a:r>
            <a:r>
              <a:rPr lang="zh-TW" altLang="en-US" sz="2400" dirty="0" smtClean="0">
                <a:solidFill>
                  <a:schemeClr val="bg1"/>
                </a:solidFill>
              </a:rPr>
              <a:t>超大型積體電路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-18132" y="4517256"/>
            <a:ext cx="3502918" cy="646331"/>
            <a:chOff x="-6722" y="1949738"/>
            <a:chExt cx="3502918" cy="646331"/>
          </a:xfrm>
        </p:grpSpPr>
        <p:sp>
          <p:nvSpPr>
            <p:cNvPr id="25" name="箭號: 五邊形 4">
              <a:extLst>
                <a:ext uri="{FF2B5EF4-FFF2-40B4-BE49-F238E27FC236}">
                  <a16:creationId xmlns:a16="http://schemas.microsoft.com/office/drawing/2014/main" xmlns="" id="{7A6D9233-F61E-4B31-BE29-DE32BDCB2288}"/>
                </a:ext>
              </a:extLst>
            </p:cNvPr>
            <p:cNvSpPr/>
            <p:nvPr/>
          </p:nvSpPr>
          <p:spPr>
            <a:xfrm>
              <a:off x="-6722" y="1949738"/>
              <a:ext cx="3502918" cy="646331"/>
            </a:xfrm>
            <a:prstGeom prst="homePlate">
              <a:avLst/>
            </a:prstGeom>
            <a:solidFill>
              <a:srgbClr val="4D3C62"/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內容版面配置區 2">
              <a:extLst>
                <a:ext uri="{FF2B5EF4-FFF2-40B4-BE49-F238E27FC236}">
                  <a16:creationId xmlns:a16="http://schemas.microsoft.com/office/drawing/2014/main" xmlns="" id="{F6D1119E-B319-47D8-AC74-A269736C445D}"/>
                </a:ext>
              </a:extLst>
            </p:cNvPr>
            <p:cNvSpPr txBox="1">
              <a:spLocks/>
            </p:cNvSpPr>
            <p:nvPr/>
          </p:nvSpPr>
          <p:spPr>
            <a:xfrm>
              <a:off x="111820" y="1949738"/>
              <a:ext cx="3024336" cy="646331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b="1" dirty="0">
                  <a:solidFill>
                    <a:schemeClr val="bg1"/>
                  </a:solidFill>
                </a:rPr>
                <a:t>⑤</a:t>
              </a:r>
              <a:r>
                <a:rPr lang="zh-TW" altLang="en-US" b="1" dirty="0" smtClean="0">
                  <a:solidFill>
                    <a:schemeClr val="bg1"/>
                  </a:solidFill>
                </a:rPr>
                <a:t> 多元材料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xmlns="" id="{9B74023A-CB44-4AC2-AB8B-B04547555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207" y="3964942"/>
            <a:ext cx="4770707" cy="2446621"/>
          </a:xfrm>
          <a:prstGeom prst="rect">
            <a:avLst/>
          </a:prstGeom>
        </p:spPr>
      </p:pic>
      <p:pic>
        <p:nvPicPr>
          <p:cNvPr id="32" name="圖片 31">
            <a:hlinkClick r:id="rId3" action="ppaction://hlinksldjump"/>
            <a:extLst>
              <a:ext uri="{FF2B5EF4-FFF2-40B4-BE49-F238E27FC236}">
                <a16:creationId xmlns:a16="http://schemas.microsoft.com/office/drawing/2014/main" xmlns="" id="{7F45A797-F307-45DC-8735-C8AB5D1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3868" y="3275493"/>
            <a:ext cx="700339" cy="72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2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44339227-0BC9-44FF-BFC3-41AE4A7E8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B2399D7-9405-4865-B356-5D05FC6A7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多核心處理器是在一個積體電路晶片中，同時裝載兩個或更多的</a:t>
            </a:r>
            <a:r>
              <a:rPr lang="en-US" altLang="zh-TW" dirty="0"/>
              <a:t>CPU</a:t>
            </a:r>
            <a:r>
              <a:rPr lang="zh-TW" altLang="en-US" dirty="0"/>
              <a:t>（核心），且每個</a:t>
            </a:r>
            <a:r>
              <a:rPr lang="en-US" altLang="zh-TW" dirty="0"/>
              <a:t>CPU </a:t>
            </a:r>
            <a:r>
              <a:rPr lang="zh-TW" altLang="en-US" dirty="0"/>
              <a:t>都能獨立執行程式指令，讓處理器能同時執行多條指令，提高工作效率。</a:t>
            </a:r>
          </a:p>
        </p:txBody>
      </p:sp>
    </p:spTree>
    <p:extLst>
      <p:ext uri="{BB962C8B-B14F-4D97-AF65-F5344CB8AC3E}">
        <p14:creationId xmlns:p14="http://schemas.microsoft.com/office/powerpoint/2010/main" val="62206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BCE8913-01C7-4F63-9B0C-0CCCFB60C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電腦發展的「大、人、物」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1CE6712-D2DB-46A2-BA3D-72F0C7494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165D6E42-C6CE-446F-860F-BD0C9DAFF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隨著</a:t>
            </a:r>
            <a:r>
              <a:rPr lang="zh-TW" altLang="en-US" dirty="0"/>
              <a:t>網路技術的進展，越來越多設備連上網路，共同組成巨大的</a:t>
            </a:r>
            <a:r>
              <a:rPr lang="zh-TW" altLang="en-US" dirty="0" smtClean="0"/>
              <a:t>「</a:t>
            </a:r>
            <a:r>
              <a:rPr lang="zh-TW" altLang="en-US" b="1" u="wavy" dirty="0">
                <a:solidFill>
                  <a:srgbClr val="0070C0"/>
                </a:solidFill>
                <a:latin typeface="微軟正黑體" panose="020B0604030504040204" pitchFamily="34" charset="-120"/>
              </a:rPr>
              <a:t>物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</a:rPr>
              <a:t>聯網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en-US" dirty="0" smtClean="0"/>
              <a:t>因</a:t>
            </a:r>
            <a:r>
              <a:rPr lang="zh-TW" altLang="en-US" dirty="0"/>
              <a:t>電腦儲存能力提升，也讓物聯網中各項物品所產生的龐大資料得以被蒐集儲存，形成「</a:t>
            </a:r>
            <a:r>
              <a:rPr lang="zh-TW" altLang="en-US" b="1" u="wavy" dirty="0">
                <a:solidFill>
                  <a:srgbClr val="0070C0"/>
                </a:solidFill>
                <a:latin typeface="微軟正黑體" panose="020B0604030504040204" pitchFamily="34" charset="-120"/>
              </a:rPr>
              <a:t>大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數據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b="1" u="wavy" dirty="0">
                <a:solidFill>
                  <a:srgbClr val="0070C0"/>
                </a:solidFill>
                <a:latin typeface="微軟正黑體" panose="020B0604030504040204" pitchFamily="34" charset="-120"/>
              </a:rPr>
              <a:t>人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工智慧</a:t>
            </a:r>
            <a:r>
              <a:rPr lang="zh-TW" altLang="en-US" dirty="0"/>
              <a:t>」則是將大數據依照各種演算法進行分析，以獲得預測事物發展或進行決策的能力。</a:t>
            </a:r>
          </a:p>
        </p:txBody>
      </p:sp>
    </p:spTree>
    <p:extLst>
      <p:ext uri="{BB962C8B-B14F-4D97-AF65-F5344CB8AC3E}">
        <p14:creationId xmlns:p14="http://schemas.microsoft.com/office/powerpoint/2010/main" val="218192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BCE8913-01C7-4F63-9B0C-0CCCFB60C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電腦發展的「大、人、物」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1CE6712-D2DB-46A2-BA3D-72F0C7494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165D6E42-C6CE-446F-860F-BD0C9DAFF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以「大、人、物」為基礎，越來越多的創新服務與技術不斷被開發出來，這些發展都仰賴於電腦硬體設備提升才得以實現，因此科學家仍不停研發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運算能力更強、處理速度更快、體積更小、容量更大、耗能更少</a:t>
            </a:r>
            <a:r>
              <a:rPr lang="zh-TW" altLang="en-US" dirty="0"/>
              <a:t>的硬體技術。</a:t>
            </a:r>
          </a:p>
        </p:txBody>
      </p:sp>
    </p:spTree>
    <p:extLst>
      <p:ext uri="{BB962C8B-B14F-4D97-AF65-F5344CB8AC3E}">
        <p14:creationId xmlns:p14="http://schemas.microsoft.com/office/powerpoint/2010/main" val="87767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電腦作業系統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039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553871C-7FFE-412E-8954-FEAA3B224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82150D9D-08D7-4C21-B07C-94A79A414C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907874"/>
            <a:ext cx="7142654" cy="554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0D13CECE-9CF0-43EC-AA6A-F89E5EF85BF7}"/>
              </a:ext>
            </a:extLst>
          </p:cNvPr>
          <p:cNvSpPr txBox="1">
            <a:spLocks/>
          </p:cNvSpPr>
          <p:nvPr/>
        </p:nvSpPr>
        <p:spPr>
          <a:xfrm>
            <a:off x="7679382" y="931742"/>
            <a:ext cx="4177656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2712" indent="0">
              <a:buNone/>
            </a:pPr>
            <a:r>
              <a:rPr lang="zh-TW" altLang="en-US" dirty="0"/>
              <a:t>不同</a:t>
            </a:r>
            <a:r>
              <a:rPr lang="zh-TW" altLang="en-US" dirty="0" smtClean="0"/>
              <a:t>類型的裝置</a:t>
            </a:r>
            <a:r>
              <a:rPr lang="zh-TW" altLang="en-US" dirty="0"/>
              <a:t>或作業系統，軟體或檔案可能無法流通使用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684212" indent="-571500"/>
            <a:r>
              <a:rPr lang="zh-TW" altLang="en-US" sz="3200" dirty="0" smtClean="0"/>
              <a:t>電腦 </a:t>
            </a:r>
            <a:r>
              <a:rPr lang="en-US" altLang="zh-TW" sz="3200" dirty="0" smtClean="0"/>
              <a:t>&amp; </a:t>
            </a:r>
            <a:r>
              <a:rPr lang="zh-TW" altLang="en-US" sz="3200" dirty="0" smtClean="0"/>
              <a:t>手機</a:t>
            </a:r>
            <a:endParaRPr lang="en-US" altLang="zh-TW" sz="3200" dirty="0" smtClean="0"/>
          </a:p>
          <a:p>
            <a:pPr marL="684212" indent="-571500"/>
            <a:r>
              <a:rPr lang="en-US" altLang="zh-TW" sz="3200" dirty="0" smtClean="0"/>
              <a:t>iOS  &amp;  Android </a:t>
            </a:r>
          </a:p>
          <a:p>
            <a:pPr marL="684212" indent="-571500"/>
            <a:r>
              <a:rPr lang="en-US" altLang="zh-TW" sz="3200" dirty="0" smtClean="0"/>
              <a:t>Mac &amp; Windows</a:t>
            </a:r>
            <a:endParaRPr lang="zh-TW" altLang="en-US" sz="3200" dirty="0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xmlns="" id="{D5920D41-B040-427C-A13F-5F065B1F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生活中常見的系統平臺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9455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F9C6453-F899-4817-BBAA-34831DD4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作業系統的功能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D024747-6689-4A46-84F1-B782E1568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電腦與使用者之間的溝通介面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sz="1200" dirty="0"/>
          </a:p>
          <a:p>
            <a:r>
              <a:rPr lang="zh-TW" altLang="en-US" dirty="0" smtClean="0"/>
              <a:t>協調</a:t>
            </a:r>
            <a:r>
              <a:rPr lang="zh-TW" altLang="en-US" dirty="0"/>
              <a:t>電腦硬體與軟體之間的資源分配  　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837EFC8-17DC-41AA-92C0-39EA7344A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pic>
        <p:nvPicPr>
          <p:cNvPr id="5" name="圖片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DFB9BDAB-5745-486B-891C-EF207D438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2799" y="3535660"/>
            <a:ext cx="768294" cy="790040"/>
          </a:xfrm>
          <a:prstGeom prst="rect">
            <a:avLst/>
          </a:prstGeom>
        </p:spPr>
      </p:pic>
      <p:grpSp>
        <p:nvGrpSpPr>
          <p:cNvPr id="31" name="群組 30"/>
          <p:cNvGrpSpPr/>
          <p:nvPr/>
        </p:nvGrpSpPr>
        <p:grpSpPr>
          <a:xfrm>
            <a:off x="910630" y="4393408"/>
            <a:ext cx="10068837" cy="2326617"/>
            <a:chOff x="910630" y="4393408"/>
            <a:chExt cx="10068837" cy="2326617"/>
          </a:xfrm>
        </p:grpSpPr>
        <p:grpSp>
          <p:nvGrpSpPr>
            <p:cNvPr id="20" name="群組 19"/>
            <p:cNvGrpSpPr/>
            <p:nvPr/>
          </p:nvGrpSpPr>
          <p:grpSpPr>
            <a:xfrm>
              <a:off x="910630" y="4393408"/>
              <a:ext cx="10068837" cy="2326617"/>
              <a:chOff x="-163463" y="4393408"/>
              <a:chExt cx="10068837" cy="2326617"/>
            </a:xfrm>
          </p:grpSpPr>
          <p:grpSp>
            <p:nvGrpSpPr>
              <p:cNvPr id="21" name="群組 20"/>
              <p:cNvGrpSpPr/>
              <p:nvPr/>
            </p:nvGrpSpPr>
            <p:grpSpPr>
              <a:xfrm>
                <a:off x="-163463" y="4393408"/>
                <a:ext cx="5164529" cy="1944216"/>
                <a:chOff x="-1301571" y="4001816"/>
                <a:chExt cx="5164529" cy="1944216"/>
              </a:xfrm>
            </p:grpSpPr>
            <p:pic>
              <p:nvPicPr>
                <p:cNvPr id="23" name="Picture 4" descr="C:\Users\K1081210\AppData\Local\Temp\SNAGHTMLa48d3e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301571" y="4378746"/>
                  <a:ext cx="2499582" cy="156728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24" name="群組 23"/>
                <p:cNvGrpSpPr/>
                <p:nvPr/>
              </p:nvGrpSpPr>
              <p:grpSpPr>
                <a:xfrm>
                  <a:off x="1414686" y="4001816"/>
                  <a:ext cx="2448272" cy="1944216"/>
                  <a:chOff x="1414686" y="4001816"/>
                  <a:chExt cx="2448272" cy="1944216"/>
                </a:xfrm>
              </p:grpSpPr>
              <p:grpSp>
                <p:nvGrpSpPr>
                  <p:cNvPr id="25" name="群組 24"/>
                  <p:cNvGrpSpPr/>
                  <p:nvPr/>
                </p:nvGrpSpPr>
                <p:grpSpPr>
                  <a:xfrm>
                    <a:off x="2308522" y="4001816"/>
                    <a:ext cx="615553" cy="1944216"/>
                    <a:chOff x="2423434" y="3285778"/>
                    <a:chExt cx="615553" cy="1944216"/>
                  </a:xfrm>
                </p:grpSpPr>
                <p:sp>
                  <p:nvSpPr>
                    <p:cNvPr id="28" name="流程圖: 結束點 27">
                      <a:extLst>
                        <a:ext uri="{FF2B5EF4-FFF2-40B4-BE49-F238E27FC236}">
                          <a16:creationId xmlns:a16="http://schemas.microsoft.com/office/drawing/2014/main" xmlns="" id="{7900FF1E-F620-4E44-8D84-B4EEEDB5584F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1758507" y="3950705"/>
                      <a:ext cx="1944216" cy="614362"/>
                    </a:xfrm>
                    <a:prstGeom prst="flowChartTerminator">
                      <a:avLst/>
                    </a:prstGeom>
                    <a:solidFill>
                      <a:srgbClr val="FFA648"/>
                    </a:solidFill>
                    <a:ln>
                      <a:noFill/>
                    </a:ln>
                  </p:spPr>
                  <p:txBody>
                    <a:bodyPr wrap="square" rtlCol="0" anchor="ctr">
                      <a:spAutoFit/>
                    </a:bodyPr>
                    <a:lstStyle/>
                    <a:p>
                      <a:pPr algn="ctr"/>
                      <a:endParaRPr lang="zh-TW" altLang="en-US" sz="36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p:txBody>
                </p:sp>
                <p:sp>
                  <p:nvSpPr>
                    <p:cNvPr id="29" name="文字方塊 28">
                      <a:extLst>
                        <a:ext uri="{FF2B5EF4-FFF2-40B4-BE49-F238E27FC236}">
                          <a16:creationId xmlns:a16="http://schemas.microsoft.com/office/drawing/2014/main" xmlns="" id="{D5A2E7BA-6FE9-4524-8D7F-C22A890E2CE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423434" y="3393790"/>
                      <a:ext cx="615553" cy="1728192"/>
                    </a:xfrm>
                    <a:prstGeom prst="rect">
                      <a:avLst/>
                    </a:prstGeom>
                    <a:noFill/>
                  </p:spPr>
                  <p:txBody>
                    <a:bodyPr vert="eaVert" wrap="square" rtlCol="0">
                      <a:spAutoFit/>
                    </a:bodyPr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作業系統</a:t>
                      </a:r>
                    </a:p>
                  </p:txBody>
                </p:sp>
              </p:grpSp>
              <p:cxnSp>
                <p:nvCxnSpPr>
                  <p:cNvPr id="26" name="直線單箭頭接點 25"/>
                  <p:cNvCxnSpPr>
                    <a:stCxn id="29" idx="3"/>
                  </p:cNvCxnSpPr>
                  <p:nvPr/>
                </p:nvCxnSpPr>
                <p:spPr>
                  <a:xfrm>
                    <a:off x="2924075" y="4973924"/>
                    <a:ext cx="938883" cy="0"/>
                  </a:xfrm>
                  <a:prstGeom prst="straightConnector1">
                    <a:avLst/>
                  </a:prstGeom>
                  <a:ln w="76200">
                    <a:solidFill>
                      <a:srgbClr val="FFA648"/>
                    </a:solidFill>
                    <a:tailEnd type="arrow"/>
                  </a:ln>
                </p:spPr>
                <p:style>
                  <a:lnRef idx="1">
                    <a:schemeClr val="accent6"/>
                  </a:lnRef>
                  <a:fillRef idx="0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直線單箭頭接點 26"/>
                  <p:cNvCxnSpPr/>
                  <p:nvPr/>
                </p:nvCxnSpPr>
                <p:spPr>
                  <a:xfrm flipH="1">
                    <a:off x="1414686" y="4973924"/>
                    <a:ext cx="981856" cy="0"/>
                  </a:xfrm>
                  <a:prstGeom prst="straightConnector1">
                    <a:avLst/>
                  </a:prstGeom>
                  <a:ln w="76200">
                    <a:solidFill>
                      <a:srgbClr val="FFA648"/>
                    </a:solidFill>
                    <a:tailEnd type="arrow"/>
                  </a:ln>
                </p:spPr>
                <p:style>
                  <a:lnRef idx="1">
                    <a:schemeClr val="accent6"/>
                  </a:lnRef>
                  <a:fillRef idx="0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tx1"/>
                  </a:fontRef>
                </p:style>
              </p:cxnSp>
            </p:grpSp>
          </p:grpSp>
          <p:pic>
            <p:nvPicPr>
              <p:cNvPr id="1032" name="Picture 8" descr="C:\Users\K1081210\AppData\Local\Temp\SNAGHTMLadb0c8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67099" y="5376553"/>
                <a:ext cx="2238275" cy="13434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C:\Users\K1081210\AppData\Local\Temp\SNAGHTMLad99c5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2839" y="4470659"/>
                <a:ext cx="3131733" cy="19019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0" name="群組 29"/>
            <p:cNvGrpSpPr/>
            <p:nvPr/>
          </p:nvGrpSpPr>
          <p:grpSpPr>
            <a:xfrm>
              <a:off x="6086492" y="4770492"/>
              <a:ext cx="615553" cy="1265464"/>
              <a:chOff x="6086492" y="4770492"/>
              <a:chExt cx="615553" cy="1265464"/>
            </a:xfrm>
          </p:grpSpPr>
          <p:sp>
            <p:nvSpPr>
              <p:cNvPr id="34" name="流程圖: 結束點 33">
                <a:extLst>
                  <a:ext uri="{FF2B5EF4-FFF2-40B4-BE49-F238E27FC236}">
                    <a16:creationId xmlns:a16="http://schemas.microsoft.com/office/drawing/2014/main" xmlns="" id="{7900FF1E-F620-4E44-8D84-B4EEEDB5584F}"/>
                  </a:ext>
                </a:extLst>
              </p:cNvPr>
              <p:cNvSpPr/>
              <p:nvPr/>
            </p:nvSpPr>
            <p:spPr>
              <a:xfrm rot="16200000">
                <a:off x="5760941" y="5096043"/>
                <a:ext cx="1265464" cy="614362"/>
              </a:xfrm>
              <a:prstGeom prst="flowChartTerminator">
                <a:avLst/>
              </a:prstGeom>
              <a:solidFill>
                <a:srgbClr val="FFA648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xmlns="" id="{D5A2E7BA-6FE9-4524-8D7F-C22A890E2CE6}"/>
                  </a:ext>
                </a:extLst>
              </p:cNvPr>
              <p:cNvSpPr txBox="1"/>
              <p:nvPr/>
            </p:nvSpPr>
            <p:spPr>
              <a:xfrm>
                <a:off x="6086492" y="4941962"/>
                <a:ext cx="615553" cy="985981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軟體</a:t>
                </a:r>
              </a:p>
            </p:txBody>
          </p:sp>
        </p:grpSp>
        <p:grpSp>
          <p:nvGrpSpPr>
            <p:cNvPr id="37" name="群組 36"/>
            <p:cNvGrpSpPr/>
            <p:nvPr/>
          </p:nvGrpSpPr>
          <p:grpSpPr>
            <a:xfrm>
              <a:off x="2998862" y="4770492"/>
              <a:ext cx="615553" cy="1265464"/>
              <a:chOff x="6086492" y="4770492"/>
              <a:chExt cx="615553" cy="1265464"/>
            </a:xfrm>
          </p:grpSpPr>
          <p:sp>
            <p:nvSpPr>
              <p:cNvPr id="38" name="流程圖: 結束點 37">
                <a:extLst>
                  <a:ext uri="{FF2B5EF4-FFF2-40B4-BE49-F238E27FC236}">
                    <a16:creationId xmlns:a16="http://schemas.microsoft.com/office/drawing/2014/main" xmlns="" id="{7900FF1E-F620-4E44-8D84-B4EEEDB5584F}"/>
                  </a:ext>
                </a:extLst>
              </p:cNvPr>
              <p:cNvSpPr/>
              <p:nvPr/>
            </p:nvSpPr>
            <p:spPr>
              <a:xfrm rot="16200000">
                <a:off x="5760941" y="5096043"/>
                <a:ext cx="1265464" cy="614362"/>
              </a:xfrm>
              <a:prstGeom prst="flowChartTerminator">
                <a:avLst/>
              </a:prstGeom>
              <a:solidFill>
                <a:srgbClr val="FFA648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xmlns="" id="{D5A2E7BA-6FE9-4524-8D7F-C22A890E2CE6}"/>
                  </a:ext>
                </a:extLst>
              </p:cNvPr>
              <p:cNvSpPr txBox="1"/>
              <p:nvPr/>
            </p:nvSpPr>
            <p:spPr>
              <a:xfrm>
                <a:off x="6086492" y="4941962"/>
                <a:ext cx="615553" cy="985981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硬體</a:t>
                </a:r>
                <a:endPara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33" name="群組 32"/>
          <p:cNvGrpSpPr/>
          <p:nvPr/>
        </p:nvGrpSpPr>
        <p:grpSpPr>
          <a:xfrm>
            <a:off x="2283344" y="1731160"/>
            <a:ext cx="6598578" cy="2002732"/>
            <a:chOff x="2283344" y="1731160"/>
            <a:chExt cx="6598578" cy="2002732"/>
          </a:xfrm>
        </p:grpSpPr>
        <p:grpSp>
          <p:nvGrpSpPr>
            <p:cNvPr id="18" name="群組 17"/>
            <p:cNvGrpSpPr/>
            <p:nvPr/>
          </p:nvGrpSpPr>
          <p:grpSpPr>
            <a:xfrm>
              <a:off x="2283344" y="1731160"/>
              <a:ext cx="6598578" cy="2002732"/>
              <a:chOff x="59810" y="4001816"/>
              <a:chExt cx="6598578" cy="2002732"/>
            </a:xfrm>
          </p:grpSpPr>
          <p:pic>
            <p:nvPicPr>
              <p:cNvPr id="1026" name="Picture 2" descr="C:\Users\K1081210\AppData\Local\Temp\SNAGHTMLa2318b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810" y="4001816"/>
                <a:ext cx="715519" cy="2002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C:\Users\K1081210\AppData\Local\Temp\SNAGHTMLa48d3e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8806" y="4219539"/>
                <a:ext cx="2499582" cy="15672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6" name="群組 15"/>
              <p:cNvGrpSpPr/>
              <p:nvPr/>
            </p:nvGrpSpPr>
            <p:grpSpPr>
              <a:xfrm>
                <a:off x="1414686" y="4001816"/>
                <a:ext cx="2448272" cy="1944216"/>
                <a:chOff x="1414686" y="4001816"/>
                <a:chExt cx="2448272" cy="1944216"/>
              </a:xfrm>
            </p:grpSpPr>
            <p:grpSp>
              <p:nvGrpSpPr>
                <p:cNvPr id="6" name="群組 5"/>
                <p:cNvGrpSpPr/>
                <p:nvPr/>
              </p:nvGrpSpPr>
              <p:grpSpPr>
                <a:xfrm>
                  <a:off x="2308522" y="4001816"/>
                  <a:ext cx="615553" cy="1944216"/>
                  <a:chOff x="2423434" y="3285778"/>
                  <a:chExt cx="615553" cy="1944216"/>
                </a:xfrm>
              </p:grpSpPr>
              <p:sp>
                <p:nvSpPr>
                  <p:cNvPr id="8" name="流程圖: 結束點 7">
                    <a:extLst>
                      <a:ext uri="{FF2B5EF4-FFF2-40B4-BE49-F238E27FC236}">
                        <a16:creationId xmlns:a16="http://schemas.microsoft.com/office/drawing/2014/main" xmlns="" id="{7900FF1E-F620-4E44-8D84-B4EEEDB5584F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1758507" y="3950705"/>
                    <a:ext cx="1944216" cy="614362"/>
                  </a:xfrm>
                  <a:prstGeom prst="flowChartTerminator">
                    <a:avLst/>
                  </a:prstGeom>
                  <a:solidFill>
                    <a:srgbClr val="FFA648"/>
                  </a:solidFill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endParaRPr lang="zh-TW" altLang="en-US" sz="360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  <p:sp>
                <p:nvSpPr>
                  <p:cNvPr id="9" name="文字方塊 8">
                    <a:extLst>
                      <a:ext uri="{FF2B5EF4-FFF2-40B4-BE49-F238E27FC236}">
                        <a16:creationId xmlns:a16="http://schemas.microsoft.com/office/drawing/2014/main" xmlns="" id="{D5A2E7BA-6FE9-4524-8D7F-C22A890E2CE6}"/>
                      </a:ext>
                    </a:extLst>
                  </p:cNvPr>
                  <p:cNvSpPr txBox="1"/>
                  <p:nvPr/>
                </p:nvSpPr>
                <p:spPr>
                  <a:xfrm>
                    <a:off x="2423434" y="3393790"/>
                    <a:ext cx="615553" cy="1728192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pPr algn="ctr"/>
                    <a:r>
                      <a:rPr lang="zh-TW" altLang="en-US" sz="28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作業系統</a:t>
                    </a:r>
                  </a:p>
                </p:txBody>
              </p:sp>
            </p:grpSp>
            <p:cxnSp>
              <p:nvCxnSpPr>
                <p:cNvPr id="10" name="直線單箭頭接點 9"/>
                <p:cNvCxnSpPr>
                  <a:stCxn id="9" idx="3"/>
                </p:cNvCxnSpPr>
                <p:nvPr/>
              </p:nvCxnSpPr>
              <p:spPr>
                <a:xfrm>
                  <a:off x="2924075" y="4973924"/>
                  <a:ext cx="938883" cy="0"/>
                </a:xfrm>
                <a:prstGeom prst="straightConnector1">
                  <a:avLst/>
                </a:prstGeom>
                <a:ln w="76200">
                  <a:solidFill>
                    <a:srgbClr val="FFA648"/>
                  </a:solidFill>
                  <a:tailEnd type="arrow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單箭頭接點 12"/>
                <p:cNvCxnSpPr/>
                <p:nvPr/>
              </p:nvCxnSpPr>
              <p:spPr>
                <a:xfrm flipH="1">
                  <a:off x="1414686" y="4973924"/>
                  <a:ext cx="981856" cy="0"/>
                </a:xfrm>
                <a:prstGeom prst="straightConnector1">
                  <a:avLst/>
                </a:prstGeom>
                <a:ln w="76200">
                  <a:solidFill>
                    <a:srgbClr val="FFA648"/>
                  </a:solidFill>
                  <a:tailEnd type="arrow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群組 31"/>
            <p:cNvGrpSpPr/>
            <p:nvPr/>
          </p:nvGrpSpPr>
          <p:grpSpPr>
            <a:xfrm>
              <a:off x="2998863" y="1967533"/>
              <a:ext cx="3691849" cy="1545280"/>
              <a:chOff x="2998863" y="1967533"/>
              <a:chExt cx="3691849" cy="1545280"/>
            </a:xfrm>
          </p:grpSpPr>
          <p:sp>
            <p:nvSpPr>
              <p:cNvPr id="41" name="流程圖: 結束點 40">
                <a:extLst>
                  <a:ext uri="{FF2B5EF4-FFF2-40B4-BE49-F238E27FC236}">
                    <a16:creationId xmlns:a16="http://schemas.microsoft.com/office/drawing/2014/main" xmlns="" id="{7900FF1E-F620-4E44-8D84-B4EEEDB5584F}"/>
                  </a:ext>
                </a:extLst>
              </p:cNvPr>
              <p:cNvSpPr/>
              <p:nvPr/>
            </p:nvSpPr>
            <p:spPr>
              <a:xfrm rot="16200000">
                <a:off x="5749608" y="2433796"/>
                <a:ext cx="1265464" cy="614362"/>
              </a:xfrm>
              <a:prstGeom prst="flowChartTerminator">
                <a:avLst/>
              </a:prstGeom>
              <a:solidFill>
                <a:srgbClr val="FFA648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xmlns="" id="{D5A2E7BA-6FE9-4524-8D7F-C22A890E2CE6}"/>
                  </a:ext>
                </a:extLst>
              </p:cNvPr>
              <p:cNvSpPr txBox="1"/>
              <p:nvPr/>
            </p:nvSpPr>
            <p:spPr>
              <a:xfrm>
                <a:off x="6075159" y="2205658"/>
                <a:ext cx="615553" cy="1060038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硬體</a:t>
                </a:r>
                <a:endPara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3" name="流程圖: 結束點 42">
                <a:extLst>
                  <a:ext uri="{FF2B5EF4-FFF2-40B4-BE49-F238E27FC236}">
                    <a16:creationId xmlns:a16="http://schemas.microsoft.com/office/drawing/2014/main" xmlns="" id="{7900FF1E-F620-4E44-8D84-B4EEEDB5584F}"/>
                  </a:ext>
                </a:extLst>
              </p:cNvPr>
              <p:cNvSpPr/>
              <p:nvPr/>
            </p:nvSpPr>
            <p:spPr>
              <a:xfrm rot="16200000">
                <a:off x="2533404" y="2432992"/>
                <a:ext cx="1545280" cy="614362"/>
              </a:xfrm>
              <a:prstGeom prst="flowChartTerminator">
                <a:avLst/>
              </a:prstGeom>
              <a:solidFill>
                <a:srgbClr val="FFA648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xmlns="" id="{D5A2E7BA-6FE9-4524-8D7F-C22A890E2CE6}"/>
                  </a:ext>
                </a:extLst>
              </p:cNvPr>
              <p:cNvSpPr txBox="1"/>
              <p:nvPr/>
            </p:nvSpPr>
            <p:spPr>
              <a:xfrm>
                <a:off x="2998863" y="2108243"/>
                <a:ext cx="615553" cy="1265465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zh-TW" altLang="en-US" sz="28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使用者</a:t>
                </a:r>
                <a:endPara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75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44339227-0BC9-44FF-BFC3-41AE4A7E8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B2399D7-9405-4865-B356-5D05FC6A7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現今的電腦在加入新硬體時，作業系統通常會自動安裝驅動程式，以進行硬體間的工作管理。</a:t>
            </a:r>
          </a:p>
          <a:p>
            <a:r>
              <a:rPr lang="zh-TW" altLang="en-US" dirty="0"/>
              <a:t>若作業系統沒有自動安裝驅動程式，使用者則需要按照硬體的說明書指引，下載並安裝驅動程式，才能正常運作。</a:t>
            </a:r>
          </a:p>
        </p:txBody>
      </p:sp>
    </p:spTree>
    <p:extLst>
      <p:ext uri="{BB962C8B-B14F-4D97-AF65-F5344CB8AC3E}">
        <p14:creationId xmlns:p14="http://schemas.microsoft.com/office/powerpoint/2010/main" val="398866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650A3CD-4867-4436-8E53-9E013C79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使用者、應用軟體、作業系統、硬體之間的</a:t>
            </a:r>
            <a:r>
              <a:rPr lang="zh-TW" altLang="en-US" sz="3600" dirty="0" smtClean="0"/>
              <a:t>關係</a:t>
            </a:r>
            <a:endParaRPr lang="zh-TW" altLang="en-US" sz="36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B081812-4919-4FEF-8C1C-73ADABD31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410A2BA3-F396-4FE6-8124-D98BBC4ED984}"/>
              </a:ext>
            </a:extLst>
          </p:cNvPr>
          <p:cNvSpPr txBox="1"/>
          <p:nvPr/>
        </p:nvSpPr>
        <p:spPr>
          <a:xfrm rot="21289201">
            <a:off x="4056027" y="5221878"/>
            <a:ext cx="2492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使用者操作</a:t>
            </a:r>
          </a:p>
        </p:txBody>
      </p:sp>
      <p:grpSp>
        <p:nvGrpSpPr>
          <p:cNvPr id="36" name="群組 35"/>
          <p:cNvGrpSpPr/>
          <p:nvPr/>
        </p:nvGrpSpPr>
        <p:grpSpPr>
          <a:xfrm>
            <a:off x="0" y="918920"/>
            <a:ext cx="16633848" cy="6013979"/>
            <a:chOff x="1558702" y="891738"/>
            <a:chExt cx="16633848" cy="6013979"/>
          </a:xfrm>
        </p:grpSpPr>
        <p:pic>
          <p:nvPicPr>
            <p:cNvPr id="3" name="Picture 2" descr="C:\Users\K1081210\AppData\Local\Temp\SNAGHTMLd3773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2395505"/>
              <a:ext cx="15337704" cy="4510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7" name="群組 26"/>
            <p:cNvGrpSpPr/>
            <p:nvPr/>
          </p:nvGrpSpPr>
          <p:grpSpPr>
            <a:xfrm>
              <a:off x="1992562" y="891738"/>
              <a:ext cx="3972983" cy="1607005"/>
              <a:chOff x="1992562" y="891738"/>
              <a:chExt cx="3972983" cy="1607005"/>
            </a:xfrm>
          </p:grpSpPr>
          <p:cxnSp>
            <p:nvCxnSpPr>
              <p:cNvPr id="15" name="直線單箭頭接點 14">
                <a:extLst>
                  <a:ext uri="{FF2B5EF4-FFF2-40B4-BE49-F238E27FC236}">
                    <a16:creationId xmlns:a16="http://schemas.microsoft.com/office/drawing/2014/main" xmlns="" id="{02EC328D-5695-4EE5-ADEF-AE64EBCF8F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78782" y="1341562"/>
                <a:ext cx="1" cy="1104364"/>
              </a:xfrm>
              <a:prstGeom prst="straightConnector1">
                <a:avLst/>
              </a:prstGeom>
              <a:ln w="76200" cap="rnd">
                <a:solidFill>
                  <a:schemeClr val="tx1"/>
                </a:solidFill>
                <a:headEnd type="diamond" w="med" len="med"/>
                <a:tailEnd type="diamond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流程圖: 結束點 6">
                <a:extLst>
                  <a:ext uri="{FF2B5EF4-FFF2-40B4-BE49-F238E27FC236}">
                    <a16:creationId xmlns:a16="http://schemas.microsoft.com/office/drawing/2014/main" xmlns="" id="{7900FF1E-F620-4E44-8D84-B4EEEDB5584F}"/>
                  </a:ext>
                </a:extLst>
              </p:cNvPr>
              <p:cNvSpPr/>
              <p:nvPr/>
            </p:nvSpPr>
            <p:spPr>
              <a:xfrm>
                <a:off x="1992562" y="891738"/>
                <a:ext cx="1728192" cy="576064"/>
              </a:xfrm>
              <a:prstGeom prst="flowChartTerminator">
                <a:avLst/>
              </a:prstGeom>
              <a:solidFill>
                <a:srgbClr val="FFA648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xmlns="" id="{389DDDC3-EF43-470D-A3A9-6755A2C5D1FF}"/>
                  </a:ext>
                </a:extLst>
              </p:cNvPr>
              <p:cNvSpPr txBox="1"/>
              <p:nvPr/>
            </p:nvSpPr>
            <p:spPr>
              <a:xfrm>
                <a:off x="2122223" y="918160"/>
                <a:ext cx="14688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使用者</a:t>
                </a:r>
              </a:p>
            </p:txBody>
          </p:sp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xmlns="" id="{74052DCA-DA30-418F-B069-23925A3864F7}"/>
                  </a:ext>
                </a:extLst>
              </p:cNvPr>
              <p:cNvSpPr txBox="1"/>
              <p:nvPr/>
            </p:nvSpPr>
            <p:spPr>
              <a:xfrm>
                <a:off x="2293137" y="1495520"/>
                <a:ext cx="3672408" cy="1003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zh-TW" altLang="en-US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操作應用軟體及系統軟體，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輸入指令或資料。</a:t>
                </a:r>
                <a:endParaRPr lang="zh-TW" altLang="en-US" sz="4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6" name="群組 25"/>
            <p:cNvGrpSpPr/>
            <p:nvPr/>
          </p:nvGrpSpPr>
          <p:grpSpPr>
            <a:xfrm>
              <a:off x="6196914" y="1413570"/>
              <a:ext cx="3402858" cy="1633016"/>
              <a:chOff x="6196914" y="1413570"/>
              <a:chExt cx="3402858" cy="1633016"/>
            </a:xfrm>
          </p:grpSpPr>
          <p:cxnSp>
            <p:nvCxnSpPr>
              <p:cNvPr id="17" name="直線單箭頭接點 16">
                <a:extLst>
                  <a:ext uri="{FF2B5EF4-FFF2-40B4-BE49-F238E27FC236}">
                    <a16:creationId xmlns:a16="http://schemas.microsoft.com/office/drawing/2014/main" xmlns="" id="{8752EB67-CEA7-4FD1-9E1A-B94DA14CA6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34092" y="1701602"/>
                <a:ext cx="0" cy="1296506"/>
              </a:xfrm>
              <a:prstGeom prst="straightConnector1">
                <a:avLst/>
              </a:prstGeom>
              <a:ln w="76200" cap="rnd">
                <a:solidFill>
                  <a:schemeClr val="tx1"/>
                </a:solidFill>
                <a:headEnd type="diamond" w="med" len="med"/>
                <a:tailEnd type="diamond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流程圖: 結束點 8">
                <a:extLst>
                  <a:ext uri="{FF2B5EF4-FFF2-40B4-BE49-F238E27FC236}">
                    <a16:creationId xmlns:a16="http://schemas.microsoft.com/office/drawing/2014/main" xmlns="" id="{A3206466-B06D-4FD3-9F59-C9721CF37353}"/>
                  </a:ext>
                </a:extLst>
              </p:cNvPr>
              <p:cNvSpPr/>
              <p:nvPr/>
            </p:nvSpPr>
            <p:spPr>
              <a:xfrm>
                <a:off x="6196914" y="1413570"/>
                <a:ext cx="2130540" cy="576064"/>
              </a:xfrm>
              <a:prstGeom prst="flowChartTerminator">
                <a:avLst/>
              </a:prstGeom>
              <a:solidFill>
                <a:srgbClr val="1CBBAC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xmlns="" id="{DAD51F96-C747-4A59-99B4-9AD69CFC600C}"/>
                  </a:ext>
                </a:extLst>
              </p:cNvPr>
              <p:cNvSpPr txBox="1"/>
              <p:nvPr/>
            </p:nvSpPr>
            <p:spPr>
              <a:xfrm>
                <a:off x="6434092" y="1470770"/>
                <a:ext cx="172819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應用軟體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xmlns="" id="{61925641-805E-46C1-94FC-A2E841B82DB6}"/>
                  </a:ext>
                </a:extLst>
              </p:cNvPr>
              <p:cNvSpPr txBox="1"/>
              <p:nvPr/>
            </p:nvSpPr>
            <p:spPr>
              <a:xfrm>
                <a:off x="6630801" y="1993990"/>
                <a:ext cx="2968971" cy="1052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zh-TW" altLang="en-US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傳送使用者操作內容到作業系統。</a:t>
                </a:r>
                <a:endParaRPr lang="zh-TW" altLang="en-US" sz="4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3" name="群組 32"/>
            <p:cNvGrpSpPr/>
            <p:nvPr/>
          </p:nvGrpSpPr>
          <p:grpSpPr>
            <a:xfrm>
              <a:off x="10629361" y="938627"/>
              <a:ext cx="2926649" cy="2122332"/>
              <a:chOff x="10629361" y="938627"/>
              <a:chExt cx="2926649" cy="2122332"/>
            </a:xfrm>
          </p:grpSpPr>
          <p:cxnSp>
            <p:nvCxnSpPr>
              <p:cNvPr id="21" name="直線單箭頭接點 20">
                <a:extLst>
                  <a:ext uri="{FF2B5EF4-FFF2-40B4-BE49-F238E27FC236}">
                    <a16:creationId xmlns:a16="http://schemas.microsoft.com/office/drawing/2014/main" xmlns="" id="{3819400D-66D5-4E64-81C1-D8279C7BBE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849547" y="1234909"/>
                <a:ext cx="1" cy="1826050"/>
              </a:xfrm>
              <a:prstGeom prst="straightConnector1">
                <a:avLst/>
              </a:prstGeom>
              <a:ln w="76200" cap="rnd">
                <a:solidFill>
                  <a:schemeClr val="tx1"/>
                </a:solidFill>
                <a:headEnd type="diamond" w="med" len="med"/>
                <a:tailEnd type="diamond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xmlns="" id="{C945E07E-A0AF-4B3F-AB1D-A875410FED54}"/>
                  </a:ext>
                </a:extLst>
              </p:cNvPr>
              <p:cNvSpPr txBox="1"/>
              <p:nvPr/>
            </p:nvSpPr>
            <p:spPr>
              <a:xfrm>
                <a:off x="11069731" y="1467802"/>
                <a:ext cx="2486279" cy="153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zh-TW" altLang="en-US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管理資源，維護系統運作與發展，協調軟硬體工作。</a:t>
                </a:r>
                <a:endParaRPr lang="zh-TW" altLang="en-US" sz="4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流程圖: 結束點 28">
                <a:extLst>
                  <a:ext uri="{FF2B5EF4-FFF2-40B4-BE49-F238E27FC236}">
                    <a16:creationId xmlns:a16="http://schemas.microsoft.com/office/drawing/2014/main" xmlns="" id="{D8A4B525-C5EA-4C39-8EE9-F6CC038A7CD0}"/>
                  </a:ext>
                </a:extLst>
              </p:cNvPr>
              <p:cNvSpPr/>
              <p:nvPr/>
            </p:nvSpPr>
            <p:spPr>
              <a:xfrm>
                <a:off x="10629361" y="938627"/>
                <a:ext cx="2089423" cy="576064"/>
              </a:xfrm>
              <a:prstGeom prst="flowChartTerminator">
                <a:avLst/>
              </a:prstGeom>
              <a:solidFill>
                <a:srgbClr val="2D7FA6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xmlns="" id="{D5A2E7BA-6FE9-4524-8D7F-C22A890E2CE6}"/>
                  </a:ext>
                </a:extLst>
              </p:cNvPr>
              <p:cNvSpPr txBox="1"/>
              <p:nvPr/>
            </p:nvSpPr>
            <p:spPr>
              <a:xfrm>
                <a:off x="10785067" y="965049"/>
                <a:ext cx="17780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作業系統</a:t>
                </a:r>
              </a:p>
            </p:txBody>
          </p:sp>
        </p:grpSp>
        <p:grpSp>
          <p:nvGrpSpPr>
            <p:cNvPr id="35" name="群組 34"/>
            <p:cNvGrpSpPr/>
            <p:nvPr/>
          </p:nvGrpSpPr>
          <p:grpSpPr>
            <a:xfrm>
              <a:off x="15456246" y="1199218"/>
              <a:ext cx="2736304" cy="2065889"/>
              <a:chOff x="15456246" y="1199218"/>
              <a:chExt cx="2736304" cy="2065889"/>
            </a:xfrm>
          </p:grpSpPr>
          <p:cxnSp>
            <p:nvCxnSpPr>
              <p:cNvPr id="20" name="直線單箭頭接點 19">
                <a:extLst>
                  <a:ext uri="{FF2B5EF4-FFF2-40B4-BE49-F238E27FC236}">
                    <a16:creationId xmlns:a16="http://schemas.microsoft.com/office/drawing/2014/main" xmlns="" id="{66F8AB1D-5D18-4DDA-86E7-07FDB36142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88294" y="1604207"/>
                <a:ext cx="1" cy="1456752"/>
              </a:xfrm>
              <a:prstGeom prst="straightConnector1">
                <a:avLst/>
              </a:prstGeom>
              <a:ln w="76200" cap="rnd">
                <a:solidFill>
                  <a:schemeClr val="tx1"/>
                </a:solidFill>
                <a:headEnd type="diamond" w="med" len="med"/>
                <a:tailEnd type="diamond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xmlns="" id="{681916E1-4045-4A5C-AE37-8127E815FCC6}"/>
                  </a:ext>
                </a:extLst>
              </p:cNvPr>
              <p:cNvSpPr txBox="1"/>
              <p:nvPr/>
            </p:nvSpPr>
            <p:spPr>
              <a:xfrm>
                <a:off x="16176326" y="1732380"/>
                <a:ext cx="2016224" cy="153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zh-TW" altLang="en-US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按照作業系統指揮，執行運算任務。</a:t>
                </a:r>
                <a:endParaRPr lang="zh-TW" altLang="en-US" sz="44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流程圖: 結束點 29">
                <a:extLst>
                  <a:ext uri="{FF2B5EF4-FFF2-40B4-BE49-F238E27FC236}">
                    <a16:creationId xmlns:a16="http://schemas.microsoft.com/office/drawing/2014/main" xmlns="" id="{9690212D-805E-48D2-ACE6-6A3CE5301F5C}"/>
                  </a:ext>
                </a:extLst>
              </p:cNvPr>
              <p:cNvSpPr/>
              <p:nvPr/>
            </p:nvSpPr>
            <p:spPr>
              <a:xfrm>
                <a:off x="15456246" y="1199218"/>
                <a:ext cx="1440160" cy="576064"/>
              </a:xfrm>
              <a:prstGeom prst="flowChartTerminator">
                <a:avLst/>
              </a:prstGeom>
              <a:solidFill>
                <a:srgbClr val="5D6266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xmlns="" id="{BBC934B2-08CE-4ADA-800D-703BDD3BF5F0}"/>
                  </a:ext>
                </a:extLst>
              </p:cNvPr>
              <p:cNvSpPr txBox="1"/>
              <p:nvPr/>
            </p:nvSpPr>
            <p:spPr>
              <a:xfrm>
                <a:off x="15610839" y="1241074"/>
                <a:ext cx="11309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硬體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02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6 L -0.36654 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3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群組 61"/>
          <p:cNvGrpSpPr/>
          <p:nvPr/>
        </p:nvGrpSpPr>
        <p:grpSpPr>
          <a:xfrm>
            <a:off x="4663429" y="5368317"/>
            <a:ext cx="7264425" cy="830997"/>
            <a:chOff x="4663429" y="5368317"/>
            <a:chExt cx="7264425" cy="830997"/>
          </a:xfrm>
        </p:grpSpPr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xmlns="" id="{ACE566EC-B6DE-4B1B-BCD3-16448EAFA77F}"/>
                </a:ext>
              </a:extLst>
            </p:cNvPr>
            <p:cNvCxnSpPr>
              <a:cxnSpLocks/>
            </p:cNvCxnSpPr>
            <p:nvPr/>
          </p:nvCxnSpPr>
          <p:spPr>
            <a:xfrm>
              <a:off x="4663429" y="5783815"/>
              <a:ext cx="1152128" cy="0"/>
            </a:xfrm>
            <a:prstGeom prst="line">
              <a:avLst/>
            </a:prstGeom>
            <a:ln w="5715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A8CDC384-FC12-4765-89B1-E7375C68F468}"/>
                </a:ext>
              </a:extLst>
            </p:cNvPr>
            <p:cNvSpPr/>
            <p:nvPr/>
          </p:nvSpPr>
          <p:spPr>
            <a:xfrm>
              <a:off x="5375126" y="5368317"/>
              <a:ext cx="6552728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依據使用者的需求所設計出的軟體。</a:t>
              </a:r>
            </a:p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如：文書處理軟體、簡報軟體、試算表軟體等。</a:t>
              </a:r>
            </a:p>
          </p:txBody>
        </p:sp>
      </p:grpSp>
      <p:grpSp>
        <p:nvGrpSpPr>
          <p:cNvPr id="61" name="群組 60"/>
          <p:cNvGrpSpPr/>
          <p:nvPr/>
        </p:nvGrpSpPr>
        <p:grpSpPr>
          <a:xfrm>
            <a:off x="4652215" y="4212707"/>
            <a:ext cx="7275639" cy="830997"/>
            <a:chOff x="4652215" y="4212707"/>
            <a:chExt cx="7275639" cy="830997"/>
          </a:xfrm>
        </p:grpSpPr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xmlns="" id="{ACE566EC-B6DE-4B1B-BCD3-16448EAFA77F}"/>
                </a:ext>
              </a:extLst>
            </p:cNvPr>
            <p:cNvCxnSpPr>
              <a:cxnSpLocks/>
            </p:cNvCxnSpPr>
            <p:nvPr/>
          </p:nvCxnSpPr>
          <p:spPr>
            <a:xfrm>
              <a:off x="4652215" y="4628205"/>
              <a:ext cx="1152128" cy="0"/>
            </a:xfrm>
            <a:prstGeom prst="line">
              <a:avLst/>
            </a:prstGeom>
            <a:ln w="5715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xmlns="" id="{796B7F95-4B1C-4B41-BFD8-6E8BF2286E1B}"/>
                </a:ext>
              </a:extLst>
            </p:cNvPr>
            <p:cNvSpPr/>
            <p:nvPr/>
          </p:nvSpPr>
          <p:spPr>
            <a:xfrm>
              <a:off x="5375126" y="4212707"/>
              <a:ext cx="6552728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提供程式設計人員開發應用軟體的工具。</a:t>
              </a:r>
            </a:p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如：編譯程式、偵錯程式等。</a:t>
              </a: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4543522" y="3060579"/>
            <a:ext cx="7384332" cy="830997"/>
            <a:chOff x="4543522" y="3060579"/>
            <a:chExt cx="7384332" cy="830997"/>
          </a:xfrm>
        </p:grpSpPr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xmlns="" id="{ACE566EC-B6DE-4B1B-BCD3-16448EAFA77F}"/>
                </a:ext>
              </a:extLst>
            </p:cNvPr>
            <p:cNvCxnSpPr>
              <a:cxnSpLocks/>
            </p:cNvCxnSpPr>
            <p:nvPr/>
          </p:nvCxnSpPr>
          <p:spPr>
            <a:xfrm>
              <a:off x="4543522" y="3471072"/>
              <a:ext cx="1152128" cy="0"/>
            </a:xfrm>
            <a:prstGeom prst="line">
              <a:avLst/>
            </a:prstGeom>
            <a:ln w="5715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xmlns="" id="{10960FC3-FDEE-472E-8493-427831F3CEE5}"/>
                </a:ext>
              </a:extLst>
            </p:cNvPr>
            <p:cNvSpPr/>
            <p:nvPr/>
          </p:nvSpPr>
          <p:spPr>
            <a:xfrm>
              <a:off x="5375126" y="3060579"/>
              <a:ext cx="6552728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協助作業系統，負責系統資源的管理。</a:t>
              </a:r>
            </a:p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如：磁碟清理工具、工作管理員等。</a:t>
              </a:r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4511029" y="1866540"/>
            <a:ext cx="7416825" cy="830997"/>
            <a:chOff x="4511029" y="1866540"/>
            <a:chExt cx="7416825" cy="830997"/>
          </a:xfrm>
        </p:grpSpPr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xmlns="" id="{ACE566EC-B6DE-4B1B-BCD3-16448EAFA77F}"/>
                </a:ext>
              </a:extLst>
            </p:cNvPr>
            <p:cNvCxnSpPr>
              <a:cxnSpLocks/>
            </p:cNvCxnSpPr>
            <p:nvPr/>
          </p:nvCxnSpPr>
          <p:spPr>
            <a:xfrm>
              <a:off x="4511029" y="2282038"/>
              <a:ext cx="1152128" cy="0"/>
            </a:xfrm>
            <a:prstGeom prst="line">
              <a:avLst/>
            </a:prstGeom>
            <a:ln w="5715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xmlns="" id="{B888F2CC-011F-43F9-9A66-F1873EB66982}"/>
                </a:ext>
              </a:extLst>
            </p:cNvPr>
            <p:cNvSpPr/>
            <p:nvPr/>
          </p:nvSpPr>
          <p:spPr>
            <a:xfrm>
              <a:off x="5375126" y="1866540"/>
              <a:ext cx="6552728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管理電腦資源、檔案儲存以及程式的執行等。</a:t>
              </a:r>
            </a:p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如：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Windows 10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macOS Big Sur 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等。</a:t>
              </a: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94CAD4F-F110-4D05-A6FA-C5270E46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系統平臺軟體分類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242209B-AA3B-4295-9E83-4BE949C1E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1A353530-EB4C-4CA8-BB55-E75CD48FD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/>
              <a:t>系統平臺軟體分為「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系統軟體</a:t>
            </a:r>
            <a:r>
              <a:rPr lang="zh-TW" altLang="en-US" dirty="0"/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應用軟體</a:t>
            </a:r>
            <a:r>
              <a:rPr lang="zh-TW" altLang="en-US" dirty="0"/>
              <a:t>」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grpSp>
        <p:nvGrpSpPr>
          <p:cNvPr id="58" name="群組 57"/>
          <p:cNvGrpSpPr/>
          <p:nvPr/>
        </p:nvGrpSpPr>
        <p:grpSpPr>
          <a:xfrm>
            <a:off x="2134766" y="1866540"/>
            <a:ext cx="2880319" cy="3174950"/>
            <a:chOff x="2134766" y="1866540"/>
            <a:chExt cx="2880319" cy="3174950"/>
          </a:xfrm>
        </p:grpSpPr>
        <p:grpSp>
          <p:nvGrpSpPr>
            <p:cNvPr id="43" name="群組 42"/>
            <p:cNvGrpSpPr/>
            <p:nvPr/>
          </p:nvGrpSpPr>
          <p:grpSpPr>
            <a:xfrm>
              <a:off x="2134766" y="2296821"/>
              <a:ext cx="1603846" cy="2342205"/>
              <a:chOff x="2206773" y="2282038"/>
              <a:chExt cx="1603846" cy="2342205"/>
            </a:xfrm>
          </p:grpSpPr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8491" y="2282038"/>
                <a:ext cx="1152128" cy="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6773" y="3489112"/>
                <a:ext cx="1152128" cy="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8491" y="4624243"/>
                <a:ext cx="1152128" cy="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8491" y="2282038"/>
                <a:ext cx="0" cy="2342205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群組 11"/>
            <p:cNvGrpSpPr/>
            <p:nvPr/>
          </p:nvGrpSpPr>
          <p:grpSpPr>
            <a:xfrm>
              <a:off x="2998862" y="1866540"/>
              <a:ext cx="2016223" cy="830997"/>
              <a:chOff x="6177085" y="531783"/>
              <a:chExt cx="4382493" cy="980412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6177085" y="531783"/>
                <a:ext cx="4382493" cy="980412"/>
              </a:xfrm>
              <a:prstGeom prst="rect">
                <a:avLst/>
              </a:prstGeom>
              <a:solidFill>
                <a:srgbClr val="A3DFF8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矩形 22"/>
              <p:cNvSpPr/>
              <p:nvPr/>
            </p:nvSpPr>
            <p:spPr>
              <a:xfrm>
                <a:off x="6177085" y="531783"/>
                <a:ext cx="4382493" cy="980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035" tIns="26035" rIns="26035" bIns="26035" numCol="1" spcCol="1270" anchor="ctr" anchorCtr="0">
                <a:noAutofit/>
              </a:bodyPr>
              <a:lstStyle/>
              <a:p>
                <a:pPr lvl="0" algn="ctr" defTabSz="1822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b="1" kern="1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作業系統</a:t>
                </a:r>
                <a:endParaRPr lang="en-US" altLang="zh-TW" b="1" kern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2998862" y="3086649"/>
              <a:ext cx="2016223" cy="804927"/>
              <a:chOff x="6177085" y="1757298"/>
              <a:chExt cx="4382493" cy="980412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6177085" y="1757298"/>
                <a:ext cx="4382493" cy="980412"/>
              </a:xfrm>
              <a:prstGeom prst="rect">
                <a:avLst/>
              </a:prstGeom>
              <a:solidFill>
                <a:srgbClr val="A3DFF8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矩形 20"/>
              <p:cNvSpPr/>
              <p:nvPr/>
            </p:nvSpPr>
            <p:spPr>
              <a:xfrm>
                <a:off x="6177085" y="1757298"/>
                <a:ext cx="4382493" cy="980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035" tIns="26035" rIns="26035" bIns="26035" numCol="1" spcCol="1270" anchor="ctr" anchorCtr="0">
                <a:noAutofit/>
              </a:bodyPr>
              <a:lstStyle/>
              <a:p>
                <a:pPr lvl="0" algn="ctr" defTabSz="1822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b="1" kern="1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系統工具程式</a:t>
                </a:r>
                <a:endParaRPr lang="en-US" altLang="zh-TW" b="1" kern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2998862" y="4236563"/>
              <a:ext cx="2016223" cy="804927"/>
              <a:chOff x="6177085" y="2982814"/>
              <a:chExt cx="4382493" cy="980412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6177085" y="2982814"/>
                <a:ext cx="4382493" cy="980412"/>
              </a:xfrm>
              <a:prstGeom prst="rect">
                <a:avLst/>
              </a:prstGeom>
              <a:solidFill>
                <a:srgbClr val="A3DFF8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矩形 18"/>
              <p:cNvSpPr/>
              <p:nvPr/>
            </p:nvSpPr>
            <p:spPr>
              <a:xfrm>
                <a:off x="6177085" y="2982814"/>
                <a:ext cx="4382493" cy="980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035" tIns="26035" rIns="26035" bIns="26035" numCol="1" spcCol="1270" anchor="ctr" anchorCtr="0">
                <a:noAutofit/>
              </a:bodyPr>
              <a:lstStyle/>
              <a:p>
                <a:pPr lvl="0" algn="ctr" defTabSz="1822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b="1" kern="1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軟體開發工具</a:t>
                </a:r>
                <a:endParaRPr lang="en-US" altLang="zh-TW" b="1" kern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57" name="群組 56"/>
          <p:cNvGrpSpPr/>
          <p:nvPr/>
        </p:nvGrpSpPr>
        <p:grpSpPr>
          <a:xfrm>
            <a:off x="369938" y="1866540"/>
            <a:ext cx="4645147" cy="4332774"/>
            <a:chOff x="369938" y="1866540"/>
            <a:chExt cx="4645147" cy="4332774"/>
          </a:xfrm>
        </p:grpSpPr>
        <p:grpSp>
          <p:nvGrpSpPr>
            <p:cNvPr id="55" name="群組 54"/>
            <p:cNvGrpSpPr/>
            <p:nvPr/>
          </p:nvGrpSpPr>
          <p:grpSpPr>
            <a:xfrm>
              <a:off x="596881" y="3503895"/>
              <a:ext cx="1537885" cy="2284749"/>
              <a:chOff x="657970" y="3503895"/>
              <a:chExt cx="1537885" cy="2284749"/>
            </a:xfrm>
          </p:grpSpPr>
          <p:cxnSp>
            <p:nvCxnSpPr>
              <p:cNvPr id="44" name="直線接點 43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4686" y="3503895"/>
                <a:ext cx="781169" cy="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線接點 44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4686" y="5788644"/>
                <a:ext cx="720080" cy="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接點 47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970" y="4032927"/>
                <a:ext cx="720080" cy="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接點 48">
                <a:extLst>
                  <a:ext uri="{FF2B5EF4-FFF2-40B4-BE49-F238E27FC236}">
                    <a16:creationId xmlns:a16="http://schemas.microsoft.com/office/drawing/2014/main" xmlns="" id="{ACE566EC-B6DE-4B1B-BCD3-16448EAFA7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4686" y="3503895"/>
                <a:ext cx="0" cy="2279920"/>
              </a:xfrm>
              <a:prstGeom prst="line">
                <a:avLst/>
              </a:prstGeom>
              <a:ln w="5715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群組 5"/>
            <p:cNvGrpSpPr/>
            <p:nvPr/>
          </p:nvGrpSpPr>
          <p:grpSpPr>
            <a:xfrm>
              <a:off x="369938" y="1866540"/>
              <a:ext cx="653691" cy="4332774"/>
              <a:chOff x="686118" y="361231"/>
              <a:chExt cx="988912" cy="5160066"/>
            </a:xfrm>
          </p:grpSpPr>
          <p:sp>
            <p:nvSpPr>
              <p:cNvPr id="7" name="矩形 6"/>
              <p:cNvSpPr/>
              <p:nvPr/>
            </p:nvSpPr>
            <p:spPr>
              <a:xfrm rot="16200000">
                <a:off x="-1395209" y="2451058"/>
                <a:ext cx="5160066" cy="980412"/>
              </a:xfrm>
              <a:prstGeom prst="rect">
                <a:avLst/>
              </a:prstGeom>
              <a:solidFill>
                <a:srgbClr val="FFD0B1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" name="矩形 7"/>
              <p:cNvSpPr/>
              <p:nvPr/>
            </p:nvSpPr>
            <p:spPr>
              <a:xfrm rot="16200000">
                <a:off x="-1403709" y="2451058"/>
                <a:ext cx="5160066" cy="980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vert" wrap="square" lIns="26670" tIns="26670" rIns="26670" bIns="26670" numCol="1" spcCol="1270" anchor="ctr" anchorCtr="0">
                <a:noAutofit/>
              </a:bodyPr>
              <a:lstStyle/>
              <a:p>
                <a:pPr lvl="0" algn="ctr" defTabSz="1866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3600" b="1" kern="1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系統平台軟體</a:t>
                </a: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>
              <a:off x="1702718" y="1886452"/>
              <a:ext cx="576064" cy="3177164"/>
              <a:chOff x="2318181" y="1757298"/>
              <a:chExt cx="3215753" cy="980412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2318181" y="1757298"/>
                <a:ext cx="3215753" cy="980412"/>
              </a:xfrm>
              <a:prstGeom prst="rect">
                <a:avLst/>
              </a:prstGeom>
              <a:solidFill>
                <a:srgbClr val="A3DFF8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1" name="矩形 10"/>
              <p:cNvSpPr/>
              <p:nvPr/>
            </p:nvSpPr>
            <p:spPr>
              <a:xfrm>
                <a:off x="2318181" y="1757298"/>
                <a:ext cx="3215753" cy="980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eaVert" wrap="square" lIns="26035" tIns="26035" rIns="26035" bIns="26035" numCol="1" spcCol="1270" anchor="ctr" anchorCtr="0">
                <a:noAutofit/>
              </a:bodyPr>
              <a:lstStyle/>
              <a:p>
                <a:pPr lvl="0" algn="ctr" defTabSz="1822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800" b="1" kern="1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系統軟體</a:t>
                </a:r>
              </a:p>
            </p:txBody>
          </p:sp>
        </p:grpSp>
        <p:grpSp>
          <p:nvGrpSpPr>
            <p:cNvPr id="15" name="群組 14"/>
            <p:cNvGrpSpPr/>
            <p:nvPr/>
          </p:nvGrpSpPr>
          <p:grpSpPr>
            <a:xfrm>
              <a:off x="1702718" y="5445126"/>
              <a:ext cx="3312367" cy="754188"/>
              <a:chOff x="2318181" y="4325832"/>
              <a:chExt cx="8291787" cy="980412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2318181" y="4325832"/>
                <a:ext cx="8291787" cy="980412"/>
              </a:xfrm>
              <a:prstGeom prst="rect">
                <a:avLst/>
              </a:prstGeom>
              <a:solidFill>
                <a:srgbClr val="BBE2CA"/>
              </a:solidFill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矩形 16"/>
              <p:cNvSpPr/>
              <p:nvPr/>
            </p:nvSpPr>
            <p:spPr>
              <a:xfrm>
                <a:off x="2318181" y="4325832"/>
                <a:ext cx="8291787" cy="980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035" tIns="26035" rIns="26035" bIns="26035" numCol="1" spcCol="1270" anchor="ctr" anchorCtr="0">
                <a:noAutofit/>
              </a:bodyPr>
              <a:lstStyle/>
              <a:p>
                <a:pPr lvl="0" algn="ctr" defTabSz="1822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800" b="1" kern="12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應用軟體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240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F8CA2F9-6AC4-41AC-BFCA-1CC967BD8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個人電腦作業系統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5BF2559-678A-42B8-9637-D2DB2C3FF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常見個人電腦作業系統：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C60FEED-0115-4878-8D65-C7240DE0E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5519142" y="4293890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dirty="0"/>
              <a:t>② 電晶體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5519142" y="3501802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dirty="0"/>
              <a:t>② 電晶體</a:t>
            </a: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F6D1119E-B319-47D8-AC74-A269736C445D}"/>
              </a:ext>
            </a:extLst>
          </p:cNvPr>
          <p:cNvSpPr txBox="1">
            <a:spLocks/>
          </p:cNvSpPr>
          <p:nvPr/>
        </p:nvSpPr>
        <p:spPr>
          <a:xfrm>
            <a:off x="5519142" y="5086876"/>
            <a:ext cx="3024336" cy="6463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zh-TW"/>
            </a:defPPr>
            <a:lvl1pPr marL="114295" indent="0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3600" b="1" baseline="0">
                <a:solidFill>
                  <a:schemeClr val="bg1"/>
                </a:solidFill>
                <a:latin typeface="Yu Gothic UI Semilight"/>
                <a:ea typeface="Yu Gothic UI Semilight"/>
              </a:defRPr>
            </a:lvl1pPr>
            <a:lvl2pPr marL="831798" indent="-355578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2133463" indent="-304780">
              <a:spcBef>
                <a:spcPct val="20000"/>
              </a:spcBef>
              <a:buFont typeface="Arial" pitchFamily="34" charset="0"/>
              <a:buChar char="–"/>
              <a:defRPr sz="2700"/>
            </a:lvl4pPr>
            <a:lvl5pPr marL="2743023" indent="-304780">
              <a:spcBef>
                <a:spcPct val="20000"/>
              </a:spcBef>
              <a:buFont typeface="Arial" pitchFamily="34" charset="0"/>
              <a:buChar char="»"/>
              <a:defRPr sz="2700"/>
            </a:lvl5pPr>
            <a:lvl6pPr marL="3352584" indent="-304780">
              <a:spcBef>
                <a:spcPct val="20000"/>
              </a:spcBef>
              <a:buFont typeface="Arial" pitchFamily="34" charset="0"/>
              <a:buChar char="•"/>
              <a:defRPr sz="2700"/>
            </a:lvl6pPr>
            <a:lvl7pPr marL="3962146" indent="-304780">
              <a:spcBef>
                <a:spcPct val="20000"/>
              </a:spcBef>
              <a:buFont typeface="Arial" pitchFamily="34" charset="0"/>
              <a:buChar char="•"/>
              <a:defRPr sz="2700"/>
            </a:lvl7pPr>
            <a:lvl8pPr marL="4571704" indent="-304780">
              <a:spcBef>
                <a:spcPct val="20000"/>
              </a:spcBef>
              <a:buFont typeface="Arial" pitchFamily="34" charset="0"/>
              <a:buChar char="•"/>
              <a:defRPr sz="2700"/>
            </a:lvl8pPr>
            <a:lvl9pPr marL="5181266" indent="-304780">
              <a:spcBef>
                <a:spcPct val="20000"/>
              </a:spcBef>
              <a:buFont typeface="Arial" pitchFamily="34" charset="0"/>
              <a:buChar char="•"/>
              <a:defRPr sz="2700"/>
            </a:lvl9pPr>
          </a:lstStyle>
          <a:p>
            <a:r>
              <a:rPr lang="zh-TW" altLang="en-US" dirty="0"/>
              <a:t>② 電晶體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462731" y="1845618"/>
            <a:ext cx="3557637" cy="3678761"/>
            <a:chOff x="462731" y="1845618"/>
            <a:chExt cx="3557637" cy="3678761"/>
          </a:xfrm>
        </p:grpSpPr>
        <p:grpSp>
          <p:nvGrpSpPr>
            <p:cNvPr id="19" name="群組 18"/>
            <p:cNvGrpSpPr/>
            <p:nvPr/>
          </p:nvGrpSpPr>
          <p:grpSpPr>
            <a:xfrm>
              <a:off x="478582" y="1845618"/>
              <a:ext cx="3096344" cy="1584176"/>
              <a:chOff x="1126654" y="2273146"/>
              <a:chExt cx="3096344" cy="1584176"/>
            </a:xfrm>
          </p:grpSpPr>
          <p:sp>
            <p:nvSpPr>
              <p:cNvPr id="11" name="圓角化單一角落矩形 10"/>
              <p:cNvSpPr/>
              <p:nvPr/>
            </p:nvSpPr>
            <p:spPr>
              <a:xfrm>
                <a:off x="1126654" y="2273146"/>
                <a:ext cx="3096344" cy="1584176"/>
              </a:xfrm>
              <a:prstGeom prst="round1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xmlns="" id="{733ED08E-704D-4B47-AC72-EB8F74D163FA}"/>
                  </a:ext>
                </a:extLst>
              </p:cNvPr>
              <p:cNvSpPr txBox="1"/>
              <p:nvPr/>
            </p:nvSpPr>
            <p:spPr>
              <a:xfrm>
                <a:off x="1126654" y="2357348"/>
                <a:ext cx="3096344" cy="1415772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5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微軟</a:t>
                </a:r>
                <a:endParaRPr lang="en-US" altLang="zh-TW" sz="5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3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Windows </a:t>
                </a:r>
                <a:r>
                  <a:rPr lang="zh-TW" altLang="en-US" sz="3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系列</a:t>
                </a:r>
                <a:endParaRPr lang="zh-TW" alt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xmlns="" id="{296F7B14-3752-496D-BFE9-DD3F0C5E7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731" y="3558535"/>
              <a:ext cx="3557637" cy="1965844"/>
            </a:xfrm>
            <a:prstGeom prst="rect">
              <a:avLst/>
            </a:prstGeom>
          </p:spPr>
        </p:pic>
      </p:grpSp>
      <p:grpSp>
        <p:nvGrpSpPr>
          <p:cNvPr id="24" name="群組 23"/>
          <p:cNvGrpSpPr/>
          <p:nvPr/>
        </p:nvGrpSpPr>
        <p:grpSpPr>
          <a:xfrm>
            <a:off x="4225621" y="1845618"/>
            <a:ext cx="3618836" cy="3678761"/>
            <a:chOff x="4225621" y="1845618"/>
            <a:chExt cx="3618836" cy="3678761"/>
          </a:xfrm>
        </p:grpSpPr>
        <p:grpSp>
          <p:nvGrpSpPr>
            <p:cNvPr id="17" name="群組 16"/>
            <p:cNvGrpSpPr/>
            <p:nvPr/>
          </p:nvGrpSpPr>
          <p:grpSpPr>
            <a:xfrm>
              <a:off x="4225622" y="1845618"/>
              <a:ext cx="3118544" cy="1584176"/>
              <a:chOff x="4200798" y="4005858"/>
              <a:chExt cx="3118544" cy="1584176"/>
            </a:xfrm>
          </p:grpSpPr>
          <p:sp>
            <p:nvSpPr>
              <p:cNvPr id="12" name="圓角化單一角落矩形 11"/>
              <p:cNvSpPr/>
              <p:nvPr/>
            </p:nvSpPr>
            <p:spPr>
              <a:xfrm>
                <a:off x="4222998" y="4005858"/>
                <a:ext cx="3096344" cy="1584176"/>
              </a:xfrm>
              <a:prstGeom prst="round1Rect">
                <a:avLst/>
              </a:prstGeom>
              <a:solidFill>
                <a:schemeClr val="bg2">
                  <a:lumMod val="75000"/>
                </a:schemeClr>
              </a:solidFill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" name="文字方塊 14">
                <a:extLst>
                  <a:ext uri="{FF2B5EF4-FFF2-40B4-BE49-F238E27FC236}">
                    <a16:creationId xmlns:a16="http://schemas.microsoft.com/office/drawing/2014/main" xmlns="" id="{733ED08E-704D-4B47-AC72-EB8F74D163FA}"/>
                  </a:ext>
                </a:extLst>
              </p:cNvPr>
              <p:cNvSpPr txBox="1"/>
              <p:nvPr/>
            </p:nvSpPr>
            <p:spPr>
              <a:xfrm>
                <a:off x="4200798" y="4090060"/>
                <a:ext cx="3096344" cy="1415772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5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蘋果</a:t>
                </a:r>
                <a:endParaRPr lang="en-US" altLang="zh-TW" sz="5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3200" b="1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macOS</a:t>
                </a:r>
                <a:r>
                  <a:rPr lang="en-US" altLang="zh-TW" sz="3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3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系列</a:t>
                </a:r>
                <a:endParaRPr lang="zh-TW" alt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xmlns="" id="{E114780C-60BA-47FC-9CC8-703DC9CAC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5621" y="3529811"/>
              <a:ext cx="3618836" cy="1994568"/>
            </a:xfrm>
            <a:prstGeom prst="rect">
              <a:avLst/>
            </a:prstGeom>
          </p:spPr>
        </p:pic>
      </p:grpSp>
      <p:grpSp>
        <p:nvGrpSpPr>
          <p:cNvPr id="25" name="群組 24"/>
          <p:cNvGrpSpPr/>
          <p:nvPr/>
        </p:nvGrpSpPr>
        <p:grpSpPr>
          <a:xfrm>
            <a:off x="8077284" y="1845618"/>
            <a:ext cx="3624162" cy="3678761"/>
            <a:chOff x="8077284" y="1845618"/>
            <a:chExt cx="3624162" cy="3678761"/>
          </a:xfrm>
        </p:grpSpPr>
        <p:grpSp>
          <p:nvGrpSpPr>
            <p:cNvPr id="18" name="群組 17"/>
            <p:cNvGrpSpPr/>
            <p:nvPr/>
          </p:nvGrpSpPr>
          <p:grpSpPr>
            <a:xfrm>
              <a:off x="8077284" y="1845618"/>
              <a:ext cx="3102942" cy="1584176"/>
              <a:chOff x="7297142" y="4005858"/>
              <a:chExt cx="3102942" cy="1584176"/>
            </a:xfrm>
          </p:grpSpPr>
          <p:sp>
            <p:nvSpPr>
              <p:cNvPr id="13" name="圓角化單一角落矩形 12"/>
              <p:cNvSpPr/>
              <p:nvPr/>
            </p:nvSpPr>
            <p:spPr>
              <a:xfrm>
                <a:off x="7303740" y="4005858"/>
                <a:ext cx="3096344" cy="1584176"/>
              </a:xfrm>
              <a:prstGeom prst="round1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6" name="文字方塊 15">
                <a:extLst>
                  <a:ext uri="{FF2B5EF4-FFF2-40B4-BE49-F238E27FC236}">
                    <a16:creationId xmlns:a16="http://schemas.microsoft.com/office/drawing/2014/main" xmlns="" id="{733ED08E-704D-4B47-AC72-EB8F74D163FA}"/>
                  </a:ext>
                </a:extLst>
              </p:cNvPr>
              <p:cNvSpPr txBox="1"/>
              <p:nvPr/>
            </p:nvSpPr>
            <p:spPr>
              <a:xfrm>
                <a:off x="7297142" y="4116006"/>
                <a:ext cx="3096344" cy="1415772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5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開源軟體</a:t>
                </a:r>
                <a:endParaRPr lang="en-US" altLang="zh-TW" sz="5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3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Linux </a:t>
                </a:r>
                <a:r>
                  <a:rPr lang="zh-TW" altLang="en-US" sz="32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系列</a:t>
                </a:r>
                <a:endParaRPr lang="zh-TW" alt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xmlns="" id="{A59685D3-0E33-46EA-B4A1-BCE39CF62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83881" y="3525421"/>
              <a:ext cx="3617565" cy="19989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261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296F7B14-3752-496D-BFE9-DD3F0C5E7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93" y="3031867"/>
            <a:ext cx="5664769" cy="31301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F09405F-B1C7-4443-A09A-034A13489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Windows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4F40448B-00CA-452D-AB32-86794AD99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7" name="箭號: 五邊形 6">
            <a:extLst>
              <a:ext uri="{FF2B5EF4-FFF2-40B4-BE49-F238E27FC236}">
                <a16:creationId xmlns:a16="http://schemas.microsoft.com/office/drawing/2014/main" xmlns="" id="{05F03755-59AC-46B7-91A5-BF6B90E0B185}"/>
              </a:ext>
            </a:extLst>
          </p:cNvPr>
          <p:cNvSpPr/>
          <p:nvPr/>
        </p:nvSpPr>
        <p:spPr>
          <a:xfrm rot="10800000">
            <a:off x="5649890" y="2667779"/>
            <a:ext cx="6145235" cy="3858358"/>
          </a:xfrm>
          <a:prstGeom prst="homePlate">
            <a:avLst>
              <a:gd name="adj" fmla="val 29994"/>
            </a:avLst>
          </a:prstGeom>
          <a:solidFill>
            <a:srgbClr val="A6D6F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A8E0E398-ACCE-4EA6-8B77-E5E1FB0B2C59}"/>
              </a:ext>
            </a:extLst>
          </p:cNvPr>
          <p:cNvSpPr txBox="1"/>
          <p:nvPr/>
        </p:nvSpPr>
        <p:spPr>
          <a:xfrm>
            <a:off x="6815286" y="2899122"/>
            <a:ext cx="4935408" cy="3395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作業系統可以安裝在任何裝置英特爾（</a:t>
            </a:r>
            <a:r>
              <a:rPr lang="en-US" altLang="zh-TW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en-US" altLang="zh-TW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CPU 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的電腦中，架構也較開放</a:t>
            </a:r>
            <a:endParaRPr lang="en-US" altLang="zh-TW" sz="28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，支援大量的軟硬體，滿足一般使用者的需求，因此市佔率較高。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78582" y="981522"/>
            <a:ext cx="2589664" cy="1440160"/>
            <a:chOff x="478582" y="981522"/>
            <a:chExt cx="2589664" cy="1440160"/>
          </a:xfrm>
        </p:grpSpPr>
        <p:sp>
          <p:nvSpPr>
            <p:cNvPr id="12" name="圓角化單一角落矩形 11"/>
            <p:cNvSpPr/>
            <p:nvPr/>
          </p:nvSpPr>
          <p:spPr>
            <a:xfrm>
              <a:off x="478582" y="981522"/>
              <a:ext cx="2567464" cy="1440160"/>
            </a:xfrm>
            <a:prstGeom prst="round1Rect">
              <a:avLst/>
            </a:prstGeom>
            <a:solidFill>
              <a:schemeClr val="accent5">
                <a:lumMod val="60000"/>
                <a:lumOff val="40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78582" y="1142057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微軟</a:t>
              </a:r>
              <a:endParaRPr lang="en-US" altLang="zh-TW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Windows </a:t>
              </a: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系列</a:t>
              </a:r>
              <a:endPara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8" name="圓角化單一角落矩形 17"/>
          <p:cNvSpPr/>
          <p:nvPr/>
        </p:nvSpPr>
        <p:spPr>
          <a:xfrm>
            <a:off x="3165078" y="981522"/>
            <a:ext cx="2567464" cy="1440160"/>
          </a:xfrm>
          <a:prstGeom prst="round1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733ED08E-704D-4B47-AC72-EB8F74D163FA}"/>
              </a:ext>
            </a:extLst>
          </p:cNvPr>
          <p:cNvSpPr txBox="1"/>
          <p:nvPr/>
        </p:nvSpPr>
        <p:spPr>
          <a:xfrm>
            <a:off x="3142878" y="1142057"/>
            <a:ext cx="2589664" cy="1138773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蘋果</a:t>
            </a:r>
            <a:endParaRPr lang="en-US" altLang="zh-TW" sz="4400" b="1" dirty="0" smtClean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 err="1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macOS</a:t>
            </a:r>
            <a:r>
              <a:rPr lang="en-US" altLang="zh-TW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系列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化單一角落矩形 22"/>
          <p:cNvSpPr/>
          <p:nvPr/>
        </p:nvSpPr>
        <p:spPr>
          <a:xfrm>
            <a:off x="5813772" y="981522"/>
            <a:ext cx="2567464" cy="1440160"/>
          </a:xfrm>
          <a:prstGeom prst="round1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733ED08E-704D-4B47-AC72-EB8F74D163FA}"/>
              </a:ext>
            </a:extLst>
          </p:cNvPr>
          <p:cNvSpPr txBox="1"/>
          <p:nvPr/>
        </p:nvSpPr>
        <p:spPr>
          <a:xfrm>
            <a:off x="5807174" y="1168003"/>
            <a:ext cx="2589664" cy="1138773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開源軟體</a:t>
            </a:r>
            <a:endParaRPr lang="en-US" altLang="zh-TW" sz="4400" b="1" dirty="0" smtClean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Linux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664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E114780C-60BA-47FC-9CC8-703DC9CAC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93" y="3031867"/>
            <a:ext cx="5679231" cy="313018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F09405F-B1C7-4443-A09A-034A13489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macOS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4F40448B-00CA-452D-AB32-86794AD99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7" name="箭號: 五邊形 6">
            <a:extLst>
              <a:ext uri="{FF2B5EF4-FFF2-40B4-BE49-F238E27FC236}">
                <a16:creationId xmlns:a16="http://schemas.microsoft.com/office/drawing/2014/main" xmlns="" id="{05F03755-59AC-46B7-91A5-BF6B90E0B185}"/>
              </a:ext>
            </a:extLst>
          </p:cNvPr>
          <p:cNvSpPr/>
          <p:nvPr/>
        </p:nvSpPr>
        <p:spPr>
          <a:xfrm rot="10800000">
            <a:off x="5649890" y="2667779"/>
            <a:ext cx="6145235" cy="3858358"/>
          </a:xfrm>
          <a:prstGeom prst="homePlate">
            <a:avLst>
              <a:gd name="adj" fmla="val 29994"/>
            </a:avLst>
          </a:prstGeom>
          <a:solidFill>
            <a:srgbClr val="DED6D3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A8E0E398-ACCE-4EA6-8B77-E5E1FB0B2C59}"/>
              </a:ext>
            </a:extLst>
          </p:cNvPr>
          <p:cNvSpPr txBox="1"/>
          <p:nvPr/>
        </p:nvSpPr>
        <p:spPr>
          <a:xfrm>
            <a:off x="6815286" y="2899122"/>
            <a:ext cx="4935408" cy="3395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2800" b="0" i="0" u="none" strike="noStrike" baseline="0" dirty="0" err="1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macOS</a:t>
            </a:r>
            <a:r>
              <a:rPr lang="en-US" altLang="zh-TW" sz="2800" b="0" i="0" u="none" strike="noStrike" baseline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0" i="0" u="none" strike="noStrike" baseline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較為封閉，系統相對穩定，但也因此支援較少的軟硬體；強調美學設計</a:t>
            </a:r>
            <a:endParaRPr lang="en-US" altLang="zh-TW" sz="28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，其螢幕色彩與繪圖能力出色</a:t>
            </a:r>
            <a:endParaRPr lang="en-US" altLang="zh-TW" sz="2800" b="0" i="0" u="none" strike="noStrike" baseline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，受到許多藝術、設計相關領域使用者的愛用。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478582" y="981522"/>
            <a:ext cx="2589664" cy="1440160"/>
            <a:chOff x="478582" y="981522"/>
            <a:chExt cx="2589664" cy="1440160"/>
          </a:xfrm>
        </p:grpSpPr>
        <p:sp>
          <p:nvSpPr>
            <p:cNvPr id="9" name="圓角化單一角落矩形 8"/>
            <p:cNvSpPr/>
            <p:nvPr/>
          </p:nvSpPr>
          <p:spPr>
            <a:xfrm>
              <a:off x="478582" y="981522"/>
              <a:ext cx="2567464" cy="1440160"/>
            </a:xfrm>
            <a:prstGeom prst="round1Rect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78582" y="1142057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微軟</a:t>
              </a:r>
              <a:endParaRPr lang="en-US" altLang="zh-TW" sz="44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Windows </a:t>
              </a:r>
              <a:r>
                <a:rPr lang="zh-TW" altLang="en-US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系列</a:t>
              </a:r>
              <a:endParaRPr lang="zh-TW" altLang="en-US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142878" y="981522"/>
            <a:ext cx="2589664" cy="1440160"/>
            <a:chOff x="4225622" y="981522"/>
            <a:chExt cx="2589664" cy="1440160"/>
          </a:xfrm>
        </p:grpSpPr>
        <p:sp>
          <p:nvSpPr>
            <p:cNvPr id="13" name="圓角化單一角落矩形 12"/>
            <p:cNvSpPr/>
            <p:nvPr/>
          </p:nvSpPr>
          <p:spPr>
            <a:xfrm>
              <a:off x="4247822" y="981522"/>
              <a:ext cx="2567464" cy="1440160"/>
            </a:xfrm>
            <a:prstGeom prst="round1Rect">
              <a:avLst/>
            </a:prstGeom>
            <a:solidFill>
              <a:schemeClr val="bg2">
                <a:lumMod val="75000"/>
              </a:schemeClr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25622" y="1142057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蘋果</a:t>
              </a:r>
              <a:endParaRPr lang="en-US" altLang="zh-TW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macOS</a:t>
              </a:r>
              <a:r>
                <a:rPr lang="en-US" altLang="zh-TW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系列</a:t>
              </a:r>
              <a:endPara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807174" y="981522"/>
            <a:ext cx="2589664" cy="1440160"/>
            <a:chOff x="8077284" y="981522"/>
            <a:chExt cx="2589664" cy="1440160"/>
          </a:xfrm>
        </p:grpSpPr>
        <p:sp>
          <p:nvSpPr>
            <p:cNvPr id="16" name="圓角化單一角落矩形 15"/>
            <p:cNvSpPr/>
            <p:nvPr/>
          </p:nvSpPr>
          <p:spPr>
            <a:xfrm>
              <a:off x="8083882" y="981522"/>
              <a:ext cx="2567464" cy="1440160"/>
            </a:xfrm>
            <a:prstGeom prst="round1Rect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8077284" y="1168003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開源軟體</a:t>
              </a:r>
              <a:endParaRPr lang="en-US" altLang="zh-TW" sz="44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Linux</a:t>
              </a:r>
              <a:endParaRPr lang="zh-TW" altLang="en-US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106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59685D3-0E33-46EA-B4A1-BCE39CF62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93" y="3031867"/>
            <a:ext cx="5664769" cy="31301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F09405F-B1C7-4443-A09A-034A13489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Linux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4F40448B-00CA-452D-AB32-86794AD99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7" name="箭號: 五邊形 6">
            <a:extLst>
              <a:ext uri="{FF2B5EF4-FFF2-40B4-BE49-F238E27FC236}">
                <a16:creationId xmlns:a16="http://schemas.microsoft.com/office/drawing/2014/main" xmlns="" id="{05F03755-59AC-46B7-91A5-BF6B90E0B185}"/>
              </a:ext>
            </a:extLst>
          </p:cNvPr>
          <p:cNvSpPr/>
          <p:nvPr/>
        </p:nvSpPr>
        <p:spPr>
          <a:xfrm rot="10800000">
            <a:off x="5649890" y="2667779"/>
            <a:ext cx="6145235" cy="3858358"/>
          </a:xfrm>
          <a:prstGeom prst="homePlate">
            <a:avLst>
              <a:gd name="adj" fmla="val 29994"/>
            </a:avLst>
          </a:prstGeom>
          <a:solidFill>
            <a:srgbClr val="EFC5DC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A8E0E398-ACCE-4EA6-8B77-E5E1FB0B2C59}"/>
              </a:ext>
            </a:extLst>
          </p:cNvPr>
          <p:cNvSpPr txBox="1"/>
          <p:nvPr/>
        </p:nvSpPr>
        <p:spPr>
          <a:xfrm>
            <a:off x="6815286" y="3179198"/>
            <a:ext cx="4935408" cy="2835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TW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Linux 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作業系統是開放原始碼的自由軟體，任何人都能自由使用和修改</a:t>
            </a:r>
            <a:r>
              <a:rPr lang="zh-TW" altLang="en-US" sz="2800" b="0" i="0" u="none" strike="noStrike" baseline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b="0" i="0" u="none" strike="noStrike" baseline="0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800" b="0" i="0" u="none" strike="noStrike" baseline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sz="2800" b="0" i="0" u="none" strike="noStrike" baseline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</a:t>
            </a:r>
            <a:r>
              <a:rPr lang="zh-TW" altLang="en-US" sz="2800" b="0" i="0" u="none" strike="noStrike" baseline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內部核心便是修改自</a:t>
            </a:r>
            <a:r>
              <a:rPr lang="en-US" altLang="zh-TW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Linux</a:t>
            </a:r>
            <a:r>
              <a:rPr lang="zh-TW" altLang="en-US" sz="2800" b="0" i="0" u="none" strike="noStrike" baseline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478582" y="981522"/>
            <a:ext cx="2589664" cy="1440160"/>
            <a:chOff x="478582" y="981522"/>
            <a:chExt cx="2589664" cy="1440160"/>
          </a:xfrm>
        </p:grpSpPr>
        <p:sp>
          <p:nvSpPr>
            <p:cNvPr id="9" name="圓角化單一角落矩形 8"/>
            <p:cNvSpPr/>
            <p:nvPr/>
          </p:nvSpPr>
          <p:spPr>
            <a:xfrm>
              <a:off x="478582" y="981522"/>
              <a:ext cx="2567464" cy="1440160"/>
            </a:xfrm>
            <a:prstGeom prst="round1Rect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78582" y="1142057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微軟</a:t>
              </a:r>
              <a:endParaRPr lang="en-US" altLang="zh-TW" sz="44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Windows </a:t>
              </a:r>
              <a:r>
                <a:rPr lang="zh-TW" altLang="en-US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系列</a:t>
              </a:r>
              <a:endParaRPr lang="zh-TW" altLang="en-US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142878" y="981522"/>
            <a:ext cx="2589664" cy="1440160"/>
            <a:chOff x="4225622" y="981522"/>
            <a:chExt cx="2589664" cy="1440160"/>
          </a:xfrm>
        </p:grpSpPr>
        <p:sp>
          <p:nvSpPr>
            <p:cNvPr id="13" name="圓角化單一角落矩形 12"/>
            <p:cNvSpPr/>
            <p:nvPr/>
          </p:nvSpPr>
          <p:spPr>
            <a:xfrm>
              <a:off x="4247822" y="981522"/>
              <a:ext cx="2567464" cy="1440160"/>
            </a:xfrm>
            <a:prstGeom prst="round1Rect">
              <a:avLst/>
            </a:prstGeom>
            <a:solidFill>
              <a:schemeClr val="bg1">
                <a:lumMod val="85000"/>
              </a:schemeClr>
            </a:solidFill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4225622" y="1142057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蘋果</a:t>
              </a:r>
              <a:endParaRPr lang="en-US" altLang="zh-TW" sz="4400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err="1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macOS</a:t>
              </a:r>
              <a:r>
                <a:rPr lang="en-US" altLang="zh-TW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b="1" dirty="0" smtClean="0">
                  <a:solidFill>
                    <a:schemeClr val="bg1">
                      <a:lumMod val="9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系列</a:t>
              </a:r>
              <a:endParaRPr lang="zh-TW" altLang="en-US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807174" y="981522"/>
            <a:ext cx="2589664" cy="1440160"/>
            <a:chOff x="8077284" y="981522"/>
            <a:chExt cx="2589664" cy="1440160"/>
          </a:xfrm>
        </p:grpSpPr>
        <p:sp>
          <p:nvSpPr>
            <p:cNvPr id="16" name="圓角化單一角落矩形 15"/>
            <p:cNvSpPr/>
            <p:nvPr/>
          </p:nvSpPr>
          <p:spPr>
            <a:xfrm>
              <a:off x="8083882" y="981522"/>
              <a:ext cx="2567464" cy="1440160"/>
            </a:xfrm>
            <a:prstGeom prst="round1Rect">
              <a:avLst/>
            </a:prstGeom>
            <a:solidFill>
              <a:schemeClr val="accent4">
                <a:lumMod val="60000"/>
                <a:lumOff val="40000"/>
              </a:schemeClr>
            </a:soli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733ED08E-704D-4B47-AC72-EB8F74D163FA}"/>
                </a:ext>
              </a:extLst>
            </p:cNvPr>
            <p:cNvSpPr txBox="1"/>
            <p:nvPr/>
          </p:nvSpPr>
          <p:spPr>
            <a:xfrm>
              <a:off x="8077284" y="1168003"/>
              <a:ext cx="2589664" cy="1138773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4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開源軟體</a:t>
              </a:r>
              <a:endParaRPr lang="en-US" altLang="zh-TW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Linux</a:t>
              </a:r>
              <a:endPara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764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3ED75F4-C4B4-4EF4-BEDD-61970103F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Linux </a:t>
            </a:r>
            <a:r>
              <a:rPr lang="zh-TW" altLang="en-US" dirty="0"/>
              <a:t>的不同版本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EBCCC50C-9339-4EB4-91AF-018464CC5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A5CC1E8-E6FC-4C2D-9B2B-E9F3CDDEE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Linux </a:t>
            </a:r>
            <a:r>
              <a:rPr lang="zh-TW" altLang="en-US" dirty="0"/>
              <a:t>屬於開源軟體，常見的有：</a:t>
            </a:r>
          </a:p>
          <a:p>
            <a:pPr marL="528638" indent="-415925">
              <a:buNone/>
            </a:pPr>
            <a:r>
              <a:rPr lang="zh-TW" altLang="en-US" dirty="0"/>
              <a:t>◎ </a:t>
            </a:r>
            <a:r>
              <a:rPr lang="en-US" altLang="zh-TW" dirty="0"/>
              <a:t>Ubuntu</a:t>
            </a:r>
            <a:r>
              <a:rPr lang="zh-TW" altLang="en-US" dirty="0"/>
              <a:t>：最多人使用的版本，包含桌面環境、軟體中心，容易上手，適合初學者使用。</a:t>
            </a:r>
          </a:p>
          <a:p>
            <a:pPr marL="528638" indent="-415925">
              <a:buNone/>
            </a:pPr>
            <a:r>
              <a:rPr lang="zh-TW" altLang="en-US" dirty="0"/>
              <a:t>◎ </a:t>
            </a:r>
            <a:r>
              <a:rPr lang="en-US" altLang="zh-TW" dirty="0"/>
              <a:t>CentOS</a:t>
            </a:r>
            <a:r>
              <a:rPr lang="zh-TW" altLang="en-US" dirty="0"/>
              <a:t>：收錄的軟體全都是自由軟體，系統穩定，適合用於架設伺服器。</a:t>
            </a:r>
          </a:p>
          <a:p>
            <a:pPr marL="528638" indent="-415925">
              <a:buNone/>
            </a:pPr>
            <a:r>
              <a:rPr lang="zh-TW" altLang="en-US" dirty="0"/>
              <a:t>◎ </a:t>
            </a:r>
            <a:r>
              <a:rPr lang="en-US" altLang="zh-TW" dirty="0" err="1"/>
              <a:t>ezgo</a:t>
            </a:r>
            <a:r>
              <a:rPr lang="zh-TW" altLang="en-US" dirty="0"/>
              <a:t>：由臺灣所開發，為教育部推動的自由軟體相關計畫成果，適合於教育使用。</a:t>
            </a:r>
          </a:p>
        </p:txBody>
      </p:sp>
    </p:spTree>
    <p:extLst>
      <p:ext uri="{BB962C8B-B14F-4D97-AF65-F5344CB8AC3E}">
        <p14:creationId xmlns:p14="http://schemas.microsoft.com/office/powerpoint/2010/main" val="64880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2B6B0CA-7F78-47B5-A65C-30C6DC03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作業系統的發展</a:t>
            </a:r>
            <a:r>
              <a:rPr lang="zh-TW" altLang="en-US" dirty="0" smtClean="0"/>
              <a:t>趨勢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9991EC2-335D-401B-93A9-ACE1136EA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841868"/>
          </a:xfrm>
        </p:spPr>
        <p:txBody>
          <a:bodyPr/>
          <a:lstStyle/>
          <a:p>
            <a:r>
              <a:rPr lang="zh-TW" altLang="en-US" dirty="0" smtClean="0"/>
              <a:t>運算</a:t>
            </a:r>
            <a:r>
              <a:rPr lang="zh-TW" altLang="en-US" dirty="0"/>
              <a:t>能力從</a:t>
            </a:r>
            <a:r>
              <a:rPr lang="zh-TW" altLang="en-US" b="1" dirty="0">
                <a:solidFill>
                  <a:srgbClr val="0070C0"/>
                </a:solidFill>
              </a:rPr>
              <a:t>低位元數</a:t>
            </a:r>
            <a:r>
              <a:rPr lang="zh-TW" altLang="en-US" dirty="0"/>
              <a:t>升級至</a:t>
            </a:r>
            <a:r>
              <a:rPr lang="zh-TW" altLang="en-US" b="1" dirty="0">
                <a:solidFill>
                  <a:srgbClr val="0070C0"/>
                </a:solidFill>
              </a:rPr>
              <a:t>高位元數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6C1EF5F-01AA-484F-8D5E-3227BA64E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grpSp>
        <p:nvGrpSpPr>
          <p:cNvPr id="67" name="群組 66"/>
          <p:cNvGrpSpPr/>
          <p:nvPr/>
        </p:nvGrpSpPr>
        <p:grpSpPr>
          <a:xfrm>
            <a:off x="205924" y="2462542"/>
            <a:ext cx="3801050" cy="3487532"/>
            <a:chOff x="205924" y="2462542"/>
            <a:chExt cx="3801050" cy="3487532"/>
          </a:xfrm>
        </p:grpSpPr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xmlns="" id="{CF5EDD2B-441F-4811-A798-BA6D65233519}"/>
                </a:ext>
              </a:extLst>
            </p:cNvPr>
            <p:cNvSpPr txBox="1"/>
            <p:nvPr/>
          </p:nvSpPr>
          <p:spPr>
            <a:xfrm>
              <a:off x="514629" y="5365299"/>
              <a:ext cx="22881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 </a:t>
              </a:r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</a:t>
              </a:r>
            </a:p>
          </p:txBody>
        </p:sp>
        <p:grpSp>
          <p:nvGrpSpPr>
            <p:cNvPr id="69" name="群組 68"/>
            <p:cNvGrpSpPr/>
            <p:nvPr/>
          </p:nvGrpSpPr>
          <p:grpSpPr>
            <a:xfrm>
              <a:off x="226597" y="5325209"/>
              <a:ext cx="288032" cy="504056"/>
              <a:chOff x="226597" y="4973880"/>
              <a:chExt cx="288032" cy="504056"/>
            </a:xfrm>
          </p:grpSpPr>
          <p:cxnSp>
            <p:nvCxnSpPr>
              <p:cNvPr id="74" name="直線接點 73">
                <a:extLst>
                  <a:ext uri="{FF2B5EF4-FFF2-40B4-BE49-F238E27FC236}">
                    <a16:creationId xmlns:a16="http://schemas.microsoft.com/office/drawing/2014/main" xmlns="" id="{345B30F8-B271-49D9-9DFF-ECC0C4FFAFC3}"/>
                  </a:ext>
                </a:extLst>
              </p:cNvPr>
              <p:cNvCxnSpPr/>
              <p:nvPr/>
            </p:nvCxnSpPr>
            <p:spPr>
              <a:xfrm>
                <a:off x="370613" y="4973880"/>
                <a:ext cx="0" cy="36004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橢圓 74">
                <a:extLst>
                  <a:ext uri="{FF2B5EF4-FFF2-40B4-BE49-F238E27FC236}">
                    <a16:creationId xmlns:a16="http://schemas.microsoft.com/office/drawing/2014/main" xmlns="" id="{9BA0C1FE-0F4A-450C-94B4-1D5102E3B9D9}"/>
                  </a:ext>
                </a:extLst>
              </p:cNvPr>
              <p:cNvSpPr/>
              <p:nvPr/>
            </p:nvSpPr>
            <p:spPr>
              <a:xfrm>
                <a:off x="226597" y="5189904"/>
                <a:ext cx="288032" cy="288032"/>
              </a:xfrm>
              <a:prstGeom prst="ellipse">
                <a:avLst/>
              </a:prstGeom>
              <a:solidFill>
                <a:srgbClr val="FFE189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0" name="群組 69"/>
            <p:cNvGrpSpPr/>
            <p:nvPr/>
          </p:nvGrpSpPr>
          <p:grpSpPr>
            <a:xfrm>
              <a:off x="205924" y="2462542"/>
              <a:ext cx="3801050" cy="2906885"/>
              <a:chOff x="118543" y="2313942"/>
              <a:chExt cx="3801050" cy="2906885"/>
            </a:xfrm>
          </p:grpSpPr>
          <p:sp>
            <p:nvSpPr>
              <p:cNvPr id="71" name="箭號: 五邊形 18">
                <a:extLst>
                  <a:ext uri="{FF2B5EF4-FFF2-40B4-BE49-F238E27FC236}">
                    <a16:creationId xmlns:a16="http://schemas.microsoft.com/office/drawing/2014/main" xmlns="" id="{F7D21A27-0308-4410-BD89-0470CC7EB2F3}"/>
                  </a:ext>
                </a:extLst>
              </p:cNvPr>
              <p:cNvSpPr/>
              <p:nvPr/>
            </p:nvSpPr>
            <p:spPr>
              <a:xfrm>
                <a:off x="118543" y="2313942"/>
                <a:ext cx="3801050" cy="2906885"/>
              </a:xfrm>
              <a:prstGeom prst="homePlate">
                <a:avLst>
                  <a:gd name="adj" fmla="val 1615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2" name="標題 1">
                <a:extLst>
                  <a:ext uri="{FF2B5EF4-FFF2-40B4-BE49-F238E27FC236}">
                    <a16:creationId xmlns:a16="http://schemas.microsoft.com/office/drawing/2014/main" xmlns="" id="{63ECD990-DB92-4F1E-A38C-31FB32BFA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3232" y="4546669"/>
                <a:ext cx="3041008" cy="602149"/>
              </a:xfrm>
              <a:prstGeom prst="rect">
                <a:avLst/>
              </a:prstGeom>
              <a:no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lIns="121912" tIns="60956" rIns="121912" bIns="60956" rtlCol="0" anchor="ctr">
                <a:noAutofit/>
              </a:bodyPr>
              <a:lstStyle>
                <a:lvl1pPr algn="l" defTabSz="1219122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</a:rPr>
                  <a:t>MS-DOS</a:t>
                </a:r>
                <a:endParaRPr lang="zh-TW" altLang="en-US" sz="36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73" name="內容版面配置區 6">
                <a:extLst>
                  <a:ext uri="{FF2B5EF4-FFF2-40B4-BE49-F238E27FC236}">
                    <a16:creationId xmlns:a16="http://schemas.microsoft.com/office/drawing/2014/main" xmlns="" id="{2F7CF907-B754-422A-A215-18992B2830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83232" y="2489106"/>
                <a:ext cx="3041008" cy="2057563"/>
              </a:xfrm>
              <a:prstGeom prst="rect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</p:grpSp>
      </p:grpSp>
      <p:grpSp>
        <p:nvGrpSpPr>
          <p:cNvPr id="76" name="群組 75"/>
          <p:cNvGrpSpPr/>
          <p:nvPr/>
        </p:nvGrpSpPr>
        <p:grpSpPr>
          <a:xfrm>
            <a:off x="4222999" y="2462543"/>
            <a:ext cx="3807832" cy="3559539"/>
            <a:chOff x="4222999" y="2462543"/>
            <a:chExt cx="3807832" cy="3559539"/>
          </a:xfrm>
        </p:grpSpPr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xmlns="" id="{CF5EDD2B-441F-4811-A798-BA6D65233519}"/>
                </a:ext>
              </a:extLst>
            </p:cNvPr>
            <p:cNvSpPr txBox="1"/>
            <p:nvPr/>
          </p:nvSpPr>
          <p:spPr>
            <a:xfrm>
              <a:off x="4540200" y="5437307"/>
              <a:ext cx="348384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 </a:t>
              </a:r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位元、</a:t>
              </a:r>
              <a:r>
                <a:rPr lang="en-US" altLang="zh-TW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32 </a:t>
              </a:r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</a:t>
              </a:r>
            </a:p>
          </p:txBody>
        </p:sp>
        <p:grpSp>
          <p:nvGrpSpPr>
            <p:cNvPr id="78" name="群組 77"/>
            <p:cNvGrpSpPr/>
            <p:nvPr/>
          </p:nvGrpSpPr>
          <p:grpSpPr>
            <a:xfrm>
              <a:off x="4252168" y="5397217"/>
              <a:ext cx="288032" cy="504056"/>
              <a:chOff x="4339549" y="4973880"/>
              <a:chExt cx="288032" cy="504056"/>
            </a:xfrm>
          </p:grpSpPr>
          <p:cxnSp>
            <p:nvCxnSpPr>
              <p:cNvPr id="83" name="直線接點 82">
                <a:extLst>
                  <a:ext uri="{FF2B5EF4-FFF2-40B4-BE49-F238E27FC236}">
                    <a16:creationId xmlns:a16="http://schemas.microsoft.com/office/drawing/2014/main" xmlns="" id="{345B30F8-B271-49D9-9DFF-ECC0C4FFAFC3}"/>
                  </a:ext>
                </a:extLst>
              </p:cNvPr>
              <p:cNvCxnSpPr/>
              <p:nvPr/>
            </p:nvCxnSpPr>
            <p:spPr>
              <a:xfrm>
                <a:off x="4483565" y="4973880"/>
                <a:ext cx="0" cy="36004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橢圓 83">
                <a:extLst>
                  <a:ext uri="{FF2B5EF4-FFF2-40B4-BE49-F238E27FC236}">
                    <a16:creationId xmlns:a16="http://schemas.microsoft.com/office/drawing/2014/main" xmlns="" id="{9BA0C1FE-0F4A-450C-94B4-1D5102E3B9D9}"/>
                  </a:ext>
                </a:extLst>
              </p:cNvPr>
              <p:cNvSpPr/>
              <p:nvPr/>
            </p:nvSpPr>
            <p:spPr>
              <a:xfrm>
                <a:off x="4339549" y="5189904"/>
                <a:ext cx="288032" cy="288032"/>
              </a:xfrm>
              <a:prstGeom prst="ellipse">
                <a:avLst/>
              </a:prstGeom>
              <a:solidFill>
                <a:srgbClr val="FFE189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9" name="群組 78"/>
            <p:cNvGrpSpPr/>
            <p:nvPr/>
          </p:nvGrpSpPr>
          <p:grpSpPr>
            <a:xfrm>
              <a:off x="4222999" y="2462543"/>
              <a:ext cx="3807832" cy="2983476"/>
              <a:chOff x="4222999" y="2313943"/>
              <a:chExt cx="3807832" cy="2983476"/>
            </a:xfrm>
          </p:grpSpPr>
          <p:sp>
            <p:nvSpPr>
              <p:cNvPr id="80" name="箭號: 五邊形 18">
                <a:extLst>
                  <a:ext uri="{FF2B5EF4-FFF2-40B4-BE49-F238E27FC236}">
                    <a16:creationId xmlns:a16="http://schemas.microsoft.com/office/drawing/2014/main" xmlns="" id="{F7D21A27-0308-4410-BD89-0470CC7EB2F3}"/>
                  </a:ext>
                </a:extLst>
              </p:cNvPr>
              <p:cNvSpPr/>
              <p:nvPr/>
            </p:nvSpPr>
            <p:spPr>
              <a:xfrm>
                <a:off x="4222999" y="2313943"/>
                <a:ext cx="3807832" cy="2983476"/>
              </a:xfrm>
              <a:prstGeom prst="homePlate">
                <a:avLst>
                  <a:gd name="adj" fmla="val 1615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81" name="圖片 80">
                <a:extLst>
                  <a:ext uri="{FF2B5EF4-FFF2-40B4-BE49-F238E27FC236}">
                    <a16:creationId xmlns:a16="http://schemas.microsoft.com/office/drawing/2014/main" xmlns="" id="{E10FC410-D15D-4535-B3EB-1DBF9C642C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96184" y="2493688"/>
                <a:ext cx="3041008" cy="2057563"/>
              </a:xfrm>
              <a:prstGeom prst="rect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  <p:sp>
            <p:nvSpPr>
              <p:cNvPr id="82" name="標題 1">
                <a:extLst>
                  <a:ext uri="{FF2B5EF4-FFF2-40B4-BE49-F238E27FC236}">
                    <a16:creationId xmlns:a16="http://schemas.microsoft.com/office/drawing/2014/main" xmlns="" id="{63ECD990-DB92-4F1E-A38C-31FB32BFA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6184" y="4551251"/>
                <a:ext cx="3041008" cy="674159"/>
              </a:xfrm>
              <a:prstGeom prst="rect">
                <a:avLst/>
              </a:prstGeom>
              <a:no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lIns="121912" tIns="60956" rIns="121912" bIns="60956" rtlCol="0" anchor="ctr">
                <a:noAutofit/>
              </a:bodyPr>
              <a:lstStyle>
                <a:lvl1pPr algn="l" defTabSz="1219122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</a:rPr>
                  <a:t>Windows 95</a:t>
                </a:r>
                <a:endParaRPr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5" name="群組 84"/>
          <p:cNvGrpSpPr/>
          <p:nvPr/>
        </p:nvGrpSpPr>
        <p:grpSpPr>
          <a:xfrm>
            <a:off x="8255446" y="2462542"/>
            <a:ext cx="3744415" cy="3559540"/>
            <a:chOff x="8255446" y="2462542"/>
            <a:chExt cx="3744415" cy="3559540"/>
          </a:xfrm>
        </p:grpSpPr>
        <p:sp>
          <p:nvSpPr>
            <p:cNvPr id="86" name="文字方塊 85">
              <a:extLst>
                <a:ext uri="{FF2B5EF4-FFF2-40B4-BE49-F238E27FC236}">
                  <a16:creationId xmlns:a16="http://schemas.microsoft.com/office/drawing/2014/main" xmlns="" id="{CF5EDD2B-441F-4811-A798-BA6D65233519}"/>
                </a:ext>
              </a:extLst>
            </p:cNvPr>
            <p:cNvSpPr txBox="1"/>
            <p:nvPr/>
          </p:nvSpPr>
          <p:spPr>
            <a:xfrm>
              <a:off x="8585649" y="5437307"/>
              <a:ext cx="307982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64 </a:t>
              </a:r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</a:t>
              </a:r>
            </a:p>
          </p:txBody>
        </p:sp>
        <p:grpSp>
          <p:nvGrpSpPr>
            <p:cNvPr id="87" name="群組 86"/>
            <p:cNvGrpSpPr/>
            <p:nvPr/>
          </p:nvGrpSpPr>
          <p:grpSpPr>
            <a:xfrm>
              <a:off x="8297617" y="5397217"/>
              <a:ext cx="288032" cy="504056"/>
              <a:chOff x="4339549" y="4973880"/>
              <a:chExt cx="288032" cy="504056"/>
            </a:xfrm>
          </p:grpSpPr>
          <p:cxnSp>
            <p:nvCxnSpPr>
              <p:cNvPr id="92" name="直線接點 91">
                <a:extLst>
                  <a:ext uri="{FF2B5EF4-FFF2-40B4-BE49-F238E27FC236}">
                    <a16:creationId xmlns:a16="http://schemas.microsoft.com/office/drawing/2014/main" xmlns="" id="{345B30F8-B271-49D9-9DFF-ECC0C4FFAFC3}"/>
                  </a:ext>
                </a:extLst>
              </p:cNvPr>
              <p:cNvCxnSpPr/>
              <p:nvPr/>
            </p:nvCxnSpPr>
            <p:spPr>
              <a:xfrm>
                <a:off x="4483565" y="4973880"/>
                <a:ext cx="0" cy="36004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橢圓 92">
                <a:extLst>
                  <a:ext uri="{FF2B5EF4-FFF2-40B4-BE49-F238E27FC236}">
                    <a16:creationId xmlns:a16="http://schemas.microsoft.com/office/drawing/2014/main" xmlns="" id="{9BA0C1FE-0F4A-450C-94B4-1D5102E3B9D9}"/>
                  </a:ext>
                </a:extLst>
              </p:cNvPr>
              <p:cNvSpPr/>
              <p:nvPr/>
            </p:nvSpPr>
            <p:spPr>
              <a:xfrm>
                <a:off x="4339549" y="5189904"/>
                <a:ext cx="288032" cy="288032"/>
              </a:xfrm>
              <a:prstGeom prst="ellipse">
                <a:avLst/>
              </a:prstGeom>
              <a:solidFill>
                <a:srgbClr val="FFE189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88" name="群組 87"/>
            <p:cNvGrpSpPr/>
            <p:nvPr/>
          </p:nvGrpSpPr>
          <p:grpSpPr>
            <a:xfrm>
              <a:off x="8255446" y="2462542"/>
              <a:ext cx="3744415" cy="2983477"/>
              <a:chOff x="8183438" y="2313942"/>
              <a:chExt cx="3744415" cy="2983477"/>
            </a:xfrm>
          </p:grpSpPr>
          <p:sp>
            <p:nvSpPr>
              <p:cNvPr id="89" name="箭號: 五邊形 18">
                <a:extLst>
                  <a:ext uri="{FF2B5EF4-FFF2-40B4-BE49-F238E27FC236}">
                    <a16:creationId xmlns:a16="http://schemas.microsoft.com/office/drawing/2014/main" xmlns="" id="{F7D21A27-0308-4410-BD89-0470CC7EB2F3}"/>
                  </a:ext>
                </a:extLst>
              </p:cNvPr>
              <p:cNvSpPr/>
              <p:nvPr/>
            </p:nvSpPr>
            <p:spPr>
              <a:xfrm>
                <a:off x="8183438" y="2313942"/>
                <a:ext cx="3744415" cy="2983477"/>
              </a:xfrm>
              <a:prstGeom prst="homePlate">
                <a:avLst>
                  <a:gd name="adj" fmla="val 1615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90" name="圖片 89">
                <a:extLst>
                  <a:ext uri="{FF2B5EF4-FFF2-40B4-BE49-F238E27FC236}">
                    <a16:creationId xmlns:a16="http://schemas.microsoft.com/office/drawing/2014/main" xmlns="" id="{D44999F6-41B5-49BE-9B16-71127FB0B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69625" y="2489106"/>
                <a:ext cx="3029486" cy="2057563"/>
              </a:xfrm>
              <a:prstGeom prst="rect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  <p:sp>
            <p:nvSpPr>
              <p:cNvPr id="91" name="標題 1">
                <a:extLst>
                  <a:ext uri="{FF2B5EF4-FFF2-40B4-BE49-F238E27FC236}">
                    <a16:creationId xmlns:a16="http://schemas.microsoft.com/office/drawing/2014/main" xmlns="" id="{63ECD990-DB92-4F1E-A38C-31FB32BFA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69625" y="4546668"/>
                <a:ext cx="3029487" cy="674159"/>
              </a:xfrm>
              <a:prstGeom prst="rect">
                <a:avLst/>
              </a:prstGeom>
              <a:no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lIns="121912" tIns="60956" rIns="121912" bIns="60956" rtlCol="0" anchor="ctr">
                <a:noAutofit/>
              </a:bodyPr>
              <a:lstStyle>
                <a:lvl1pPr algn="l" defTabSz="1219122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</a:rPr>
                  <a:t>Windows 10</a:t>
                </a:r>
                <a:endParaRPr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796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64D596-9598-4174-95F5-7DCB2D8D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系統平臺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B736CAF-61CB-40DF-AF5B-A40E40DA6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50" y="931742"/>
            <a:ext cx="11304587" cy="1986875"/>
          </a:xfrm>
        </p:spPr>
        <p:txBody>
          <a:bodyPr/>
          <a:lstStyle/>
          <a:p>
            <a:r>
              <a:rPr lang="zh-TW" altLang="en-US" b="1" dirty="0"/>
              <a:t>系統平</a:t>
            </a:r>
            <a:r>
              <a:rPr lang="zh-TW" altLang="en-US" b="1" dirty="0" smtClean="0"/>
              <a:t>臺</a:t>
            </a:r>
            <a:r>
              <a:rPr lang="zh-TW" altLang="en-US" dirty="0" smtClean="0"/>
              <a:t>：又</a:t>
            </a:r>
            <a:r>
              <a:rPr lang="zh-TW" altLang="en-US" dirty="0"/>
              <a:t>稱為運算平臺（</a:t>
            </a:r>
            <a:r>
              <a:rPr lang="en-US" altLang="zh-TW" dirty="0"/>
              <a:t>computing platform</a:t>
            </a:r>
            <a:r>
              <a:rPr lang="zh-TW" altLang="en-US" dirty="0" smtClean="0"/>
              <a:t>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利用</a:t>
            </a:r>
            <a:r>
              <a:rPr lang="zh-TW" altLang="en-US" dirty="0"/>
              <a:t>電腦運算能力，提供使用者各項服務的執行環境</a:t>
            </a:r>
            <a:r>
              <a:rPr lang="zh-TW" altLang="en-US" dirty="0" smtClean="0"/>
              <a:t>。</a:t>
            </a:r>
            <a:endParaRPr lang="zh-TW" altLang="en-US" b="1" dirty="0">
              <a:solidFill>
                <a:schemeClr val="accent5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8D11F3E-2C6A-4E79-9E47-8AAE1129D0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8698393" y="3382387"/>
            <a:ext cx="3281752" cy="3068694"/>
            <a:chOff x="872706" y="1849809"/>
            <a:chExt cx="4010544" cy="3750172"/>
          </a:xfrm>
        </p:grpSpPr>
        <p:grpSp>
          <p:nvGrpSpPr>
            <p:cNvPr id="6" name="群組 5"/>
            <p:cNvGrpSpPr/>
            <p:nvPr/>
          </p:nvGrpSpPr>
          <p:grpSpPr>
            <a:xfrm>
              <a:off x="1668819" y="3594954"/>
              <a:ext cx="205606" cy="657523"/>
              <a:chOff x="1209080" y="3573810"/>
              <a:chExt cx="205606" cy="657523"/>
            </a:xfrm>
          </p:grpSpPr>
          <p:cxnSp>
            <p:nvCxnSpPr>
              <p:cNvPr id="26" name="直線接點 25"/>
              <p:cNvCxnSpPr/>
              <p:nvPr/>
            </p:nvCxnSpPr>
            <p:spPr>
              <a:xfrm flipV="1">
                <a:off x="1209080" y="3573810"/>
                <a:ext cx="0" cy="648072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flipH="1">
                <a:off x="1209080" y="4231333"/>
                <a:ext cx="205606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圓角矩形 6"/>
            <p:cNvSpPr/>
            <p:nvPr/>
          </p:nvSpPr>
          <p:spPr>
            <a:xfrm>
              <a:off x="872706" y="2323099"/>
              <a:ext cx="624209" cy="1812351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99FF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1496914" y="2201075"/>
              <a:ext cx="280468" cy="1457193"/>
              <a:chOff x="971431" y="2184847"/>
              <a:chExt cx="387730" cy="1457193"/>
            </a:xfrm>
          </p:grpSpPr>
          <p:cxnSp>
            <p:nvCxnSpPr>
              <p:cNvPr id="22" name="直線接點 21"/>
              <p:cNvCxnSpPr>
                <a:endCxn id="7" idx="3"/>
              </p:cNvCxnSpPr>
              <p:nvPr/>
            </p:nvCxnSpPr>
            <p:spPr>
              <a:xfrm flipH="1" flipV="1">
                <a:off x="971431" y="3213047"/>
                <a:ext cx="237647" cy="568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" name="群組 22"/>
              <p:cNvGrpSpPr/>
              <p:nvPr/>
            </p:nvGrpSpPr>
            <p:grpSpPr>
              <a:xfrm>
                <a:off x="1209080" y="2184847"/>
                <a:ext cx="150081" cy="1457193"/>
                <a:chOff x="1209080" y="2184847"/>
                <a:chExt cx="150081" cy="1457193"/>
              </a:xfrm>
            </p:grpSpPr>
            <p:cxnSp>
              <p:nvCxnSpPr>
                <p:cNvPr id="24" name="直線接點 23"/>
                <p:cNvCxnSpPr/>
                <p:nvPr/>
              </p:nvCxnSpPr>
              <p:spPr>
                <a:xfrm flipH="1">
                  <a:off x="1215145" y="2184847"/>
                  <a:ext cx="144016" cy="0"/>
                </a:xfrm>
                <a:prstGeom prst="line">
                  <a:avLst/>
                </a:prstGeom>
                <a:ln w="76200" cap="rnd">
                  <a:solidFill>
                    <a:srgbClr val="0099FF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線接點 24"/>
                <p:cNvCxnSpPr/>
                <p:nvPr/>
              </p:nvCxnSpPr>
              <p:spPr>
                <a:xfrm flipV="1">
                  <a:off x="1209080" y="2205658"/>
                  <a:ext cx="0" cy="1436381"/>
                </a:xfrm>
                <a:prstGeom prst="line">
                  <a:avLst/>
                </a:prstGeom>
                <a:ln w="76200" cap="rnd">
                  <a:solidFill>
                    <a:srgbClr val="0099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" name="圓角矩形 8"/>
            <p:cNvSpPr/>
            <p:nvPr/>
          </p:nvSpPr>
          <p:spPr>
            <a:xfrm>
              <a:off x="1833042" y="1849810"/>
              <a:ext cx="1224000" cy="7074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>
              <a:solidFill>
                <a:srgbClr val="FB8451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傳統</a:t>
              </a:r>
              <a:endPara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10" name="直線接點 9"/>
            <p:cNvCxnSpPr/>
            <p:nvPr/>
          </p:nvCxnSpPr>
          <p:spPr>
            <a:xfrm flipH="1">
              <a:off x="3078036" y="2201074"/>
              <a:ext cx="659891" cy="0"/>
            </a:xfrm>
            <a:prstGeom prst="line">
              <a:avLst/>
            </a:prstGeom>
            <a:ln w="76200" cap="rnd">
              <a:solidFill>
                <a:srgbClr val="FB845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圓角矩形 10"/>
            <p:cNvSpPr/>
            <p:nvPr/>
          </p:nvSpPr>
          <p:spPr>
            <a:xfrm>
              <a:off x="3659250" y="1849809"/>
              <a:ext cx="1224000" cy="70743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>
              <a:solidFill>
                <a:srgbClr val="FB8451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1833042" y="3889341"/>
              <a:ext cx="1224000" cy="70743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新興</a:t>
              </a:r>
              <a:endPara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13" name="直線接點 12"/>
            <p:cNvCxnSpPr/>
            <p:nvPr/>
          </p:nvCxnSpPr>
          <p:spPr>
            <a:xfrm flipH="1">
              <a:off x="3078036" y="4247561"/>
              <a:ext cx="21600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>
              <a:off x="3294036" y="3229998"/>
              <a:ext cx="0" cy="1019796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3294036" y="3229274"/>
              <a:ext cx="363269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3276901" y="4247582"/>
              <a:ext cx="33907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3295981" y="5246262"/>
              <a:ext cx="33907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3295981" y="4226426"/>
              <a:ext cx="0" cy="1019796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圓角矩形 18"/>
            <p:cNvSpPr/>
            <p:nvPr/>
          </p:nvSpPr>
          <p:spPr>
            <a:xfrm>
              <a:off x="3659250" y="2881236"/>
              <a:ext cx="1224000" cy="70743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可攜式</a:t>
              </a:r>
              <a:endPara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  <a:endPara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3659250" y="3884432"/>
              <a:ext cx="1224000" cy="70743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雲端</a:t>
              </a:r>
              <a: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59250" y="4892544"/>
              <a:ext cx="1224000" cy="707437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嵌入</a:t>
              </a:r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</p:grpSp>
      <p:sp>
        <p:nvSpPr>
          <p:cNvPr id="28" name="內容版面配置區 2">
            <a:extLst>
              <a:ext uri="{FF2B5EF4-FFF2-40B4-BE49-F238E27FC236}">
                <a16:creationId xmlns:a16="http://schemas.microsoft.com/office/drawing/2014/main" xmlns="" id="{7B736CAF-61CB-40DF-AF5B-A40E40DA614E}"/>
              </a:ext>
            </a:extLst>
          </p:cNvPr>
          <p:cNvSpPr txBox="1">
            <a:spLocks/>
          </p:cNvSpPr>
          <p:nvPr/>
        </p:nvSpPr>
        <p:spPr>
          <a:xfrm>
            <a:off x="190550" y="2277666"/>
            <a:ext cx="8424527" cy="3584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 smtClean="0"/>
              <a:t>傳統（電腦）系統平臺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主要由</a:t>
            </a:r>
            <a:r>
              <a:rPr lang="zh-TW" altLang="en-US" b="1" dirty="0" smtClean="0">
                <a:solidFill>
                  <a:schemeClr val="accent5"/>
                </a:solidFill>
              </a:rPr>
              <a:t>硬體、作業系統、應用軟體</a:t>
            </a:r>
            <a:r>
              <a:rPr lang="zh-TW" altLang="en-US" dirty="0" smtClean="0"/>
              <a:t>組成。</a:t>
            </a:r>
            <a:endParaRPr lang="en-US" altLang="zh-TW" dirty="0" smtClean="0"/>
          </a:p>
          <a:p>
            <a:r>
              <a:rPr lang="zh-TW" altLang="en-US" b="1" dirty="0" smtClean="0"/>
              <a:t>新興系統平臺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常見分類有</a:t>
            </a:r>
            <a:r>
              <a:rPr lang="zh-TW" altLang="en-US" b="1" dirty="0" smtClean="0">
                <a:solidFill>
                  <a:schemeClr val="accent5"/>
                </a:solidFill>
              </a:rPr>
              <a:t>可攜式系統平臺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chemeClr val="accent5"/>
                </a:solidFill>
              </a:rPr>
              <a:t>雲端系統平臺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chemeClr val="accent5"/>
                </a:solidFill>
              </a:rPr>
              <a:t>嵌入式系統平臺</a:t>
            </a:r>
            <a:r>
              <a:rPr lang="zh-TW" altLang="en-US" dirty="0" smtClean="0"/>
              <a:t>等。</a:t>
            </a:r>
            <a:endParaRPr lang="zh-TW" altLang="en-US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7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2B6B0CA-7F78-47B5-A65C-30C6DC03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作業系統的發展</a:t>
            </a:r>
            <a:r>
              <a:rPr lang="zh-TW" altLang="en-US" dirty="0" smtClean="0"/>
              <a:t>趨勢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9991EC2-335D-401B-93A9-ACE1136EA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841868"/>
          </a:xfrm>
        </p:spPr>
        <p:txBody>
          <a:bodyPr/>
          <a:lstStyle/>
          <a:p>
            <a:r>
              <a:rPr lang="zh-TW" altLang="en-US" dirty="0"/>
              <a:t>文字型態的「</a:t>
            </a:r>
            <a:r>
              <a:rPr lang="zh-TW" altLang="en-US" b="1" dirty="0">
                <a:solidFill>
                  <a:srgbClr val="0070C0"/>
                </a:solidFill>
              </a:rPr>
              <a:t>命令行介面</a:t>
            </a:r>
            <a:r>
              <a:rPr lang="zh-TW" altLang="en-US" dirty="0"/>
              <a:t>」，進階為圖像化的「</a:t>
            </a:r>
            <a:r>
              <a:rPr lang="zh-TW" altLang="en-US" b="1" dirty="0">
                <a:solidFill>
                  <a:srgbClr val="0070C0"/>
                </a:solidFill>
              </a:rPr>
              <a:t>圖形使用者介面</a:t>
            </a:r>
            <a:r>
              <a:rPr lang="zh-TW" altLang="en-US" dirty="0"/>
              <a:t>」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6C1EF5F-01AA-484F-8D5E-3227BA64E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grpSp>
        <p:nvGrpSpPr>
          <p:cNvPr id="31" name="群組 30"/>
          <p:cNvGrpSpPr/>
          <p:nvPr/>
        </p:nvGrpSpPr>
        <p:grpSpPr>
          <a:xfrm>
            <a:off x="205924" y="2462542"/>
            <a:ext cx="3801050" cy="3487532"/>
            <a:chOff x="205924" y="2462542"/>
            <a:chExt cx="3801050" cy="3487532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CF5EDD2B-441F-4811-A798-BA6D65233519}"/>
                </a:ext>
              </a:extLst>
            </p:cNvPr>
            <p:cNvSpPr txBox="1"/>
            <p:nvPr/>
          </p:nvSpPr>
          <p:spPr>
            <a:xfrm>
              <a:off x="514629" y="5365299"/>
              <a:ext cx="22881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命令行介面</a:t>
              </a:r>
            </a:p>
          </p:txBody>
        </p:sp>
        <p:grpSp>
          <p:nvGrpSpPr>
            <p:cNvPr id="27" name="群組 26"/>
            <p:cNvGrpSpPr/>
            <p:nvPr/>
          </p:nvGrpSpPr>
          <p:grpSpPr>
            <a:xfrm>
              <a:off x="226597" y="5325209"/>
              <a:ext cx="288032" cy="504056"/>
              <a:chOff x="226597" y="4973880"/>
              <a:chExt cx="288032" cy="504056"/>
            </a:xfrm>
          </p:grpSpPr>
          <p:cxnSp>
            <p:nvCxnSpPr>
              <p:cNvPr id="21" name="直線接點 20">
                <a:extLst>
                  <a:ext uri="{FF2B5EF4-FFF2-40B4-BE49-F238E27FC236}">
                    <a16:creationId xmlns:a16="http://schemas.microsoft.com/office/drawing/2014/main" xmlns="" id="{345B30F8-B271-49D9-9DFF-ECC0C4FFAFC3}"/>
                  </a:ext>
                </a:extLst>
              </p:cNvPr>
              <p:cNvCxnSpPr/>
              <p:nvPr/>
            </p:nvCxnSpPr>
            <p:spPr>
              <a:xfrm>
                <a:off x="370613" y="4973880"/>
                <a:ext cx="0" cy="36004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xmlns="" id="{9BA0C1FE-0F4A-450C-94B4-1D5102E3B9D9}"/>
                  </a:ext>
                </a:extLst>
              </p:cNvPr>
              <p:cNvSpPr/>
              <p:nvPr/>
            </p:nvSpPr>
            <p:spPr>
              <a:xfrm>
                <a:off x="226597" y="5189904"/>
                <a:ext cx="288032" cy="288032"/>
              </a:xfrm>
              <a:prstGeom prst="ellipse">
                <a:avLst/>
              </a:prstGeom>
              <a:solidFill>
                <a:srgbClr val="FFE189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8" name="群組 17"/>
            <p:cNvGrpSpPr/>
            <p:nvPr/>
          </p:nvGrpSpPr>
          <p:grpSpPr>
            <a:xfrm>
              <a:off x="205924" y="2462542"/>
              <a:ext cx="3801050" cy="2906885"/>
              <a:chOff x="118543" y="2313942"/>
              <a:chExt cx="3801050" cy="2906885"/>
            </a:xfrm>
          </p:grpSpPr>
          <p:sp>
            <p:nvSpPr>
              <p:cNvPr id="5" name="箭號: 五邊形 18">
                <a:extLst>
                  <a:ext uri="{FF2B5EF4-FFF2-40B4-BE49-F238E27FC236}">
                    <a16:creationId xmlns:a16="http://schemas.microsoft.com/office/drawing/2014/main" xmlns="" id="{F7D21A27-0308-4410-BD89-0470CC7EB2F3}"/>
                  </a:ext>
                </a:extLst>
              </p:cNvPr>
              <p:cNvSpPr/>
              <p:nvPr/>
            </p:nvSpPr>
            <p:spPr>
              <a:xfrm>
                <a:off x="118543" y="2313942"/>
                <a:ext cx="3801050" cy="2906885"/>
              </a:xfrm>
              <a:prstGeom prst="homePlate">
                <a:avLst>
                  <a:gd name="adj" fmla="val 1615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" name="標題 1">
                <a:extLst>
                  <a:ext uri="{FF2B5EF4-FFF2-40B4-BE49-F238E27FC236}">
                    <a16:creationId xmlns:a16="http://schemas.microsoft.com/office/drawing/2014/main" xmlns="" id="{63ECD990-DB92-4F1E-A38C-31FB32BFA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3232" y="4546669"/>
                <a:ext cx="3041008" cy="602149"/>
              </a:xfrm>
              <a:prstGeom prst="rect">
                <a:avLst/>
              </a:prstGeom>
              <a:no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lIns="121912" tIns="60956" rIns="121912" bIns="60956" rtlCol="0" anchor="ctr">
                <a:noAutofit/>
              </a:bodyPr>
              <a:lstStyle>
                <a:lvl1pPr algn="l" defTabSz="1219122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</a:rPr>
                  <a:t>MS-DOS</a:t>
                </a:r>
                <a:endParaRPr lang="zh-TW" altLang="en-US" sz="36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7" name="內容版面配置區 6">
                <a:extLst>
                  <a:ext uri="{FF2B5EF4-FFF2-40B4-BE49-F238E27FC236}">
                    <a16:creationId xmlns:a16="http://schemas.microsoft.com/office/drawing/2014/main" xmlns="" id="{2F7CF907-B754-422A-A215-18992B2830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83232" y="2489106"/>
                <a:ext cx="3041008" cy="2057563"/>
              </a:xfrm>
              <a:prstGeom prst="rect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</p:grpSp>
      </p:grpSp>
      <p:grpSp>
        <p:nvGrpSpPr>
          <p:cNvPr id="32" name="群組 31"/>
          <p:cNvGrpSpPr/>
          <p:nvPr/>
        </p:nvGrpSpPr>
        <p:grpSpPr>
          <a:xfrm>
            <a:off x="4222999" y="2421682"/>
            <a:ext cx="3807832" cy="3559539"/>
            <a:chOff x="4222999" y="2462543"/>
            <a:chExt cx="3807832" cy="3559539"/>
          </a:xfrm>
        </p:grpSpPr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CF5EDD2B-441F-4811-A798-BA6D65233519}"/>
                </a:ext>
              </a:extLst>
            </p:cNvPr>
            <p:cNvSpPr txBox="1"/>
            <p:nvPr/>
          </p:nvSpPr>
          <p:spPr>
            <a:xfrm>
              <a:off x="4540200" y="5437307"/>
              <a:ext cx="348384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圖形使用者介面</a:t>
              </a:r>
            </a:p>
          </p:txBody>
        </p:sp>
        <p:grpSp>
          <p:nvGrpSpPr>
            <p:cNvPr id="26" name="群組 25"/>
            <p:cNvGrpSpPr/>
            <p:nvPr/>
          </p:nvGrpSpPr>
          <p:grpSpPr>
            <a:xfrm>
              <a:off x="4252168" y="5397217"/>
              <a:ext cx="288032" cy="504056"/>
              <a:chOff x="4339549" y="4973880"/>
              <a:chExt cx="288032" cy="504056"/>
            </a:xfrm>
          </p:grpSpPr>
          <p:cxnSp>
            <p:nvCxnSpPr>
              <p:cNvPr id="24" name="直線接點 23">
                <a:extLst>
                  <a:ext uri="{FF2B5EF4-FFF2-40B4-BE49-F238E27FC236}">
                    <a16:creationId xmlns:a16="http://schemas.microsoft.com/office/drawing/2014/main" xmlns="" id="{345B30F8-B271-49D9-9DFF-ECC0C4FFAFC3}"/>
                  </a:ext>
                </a:extLst>
              </p:cNvPr>
              <p:cNvCxnSpPr/>
              <p:nvPr/>
            </p:nvCxnSpPr>
            <p:spPr>
              <a:xfrm>
                <a:off x="4483565" y="4973880"/>
                <a:ext cx="0" cy="36004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橢圓 24">
                <a:extLst>
                  <a:ext uri="{FF2B5EF4-FFF2-40B4-BE49-F238E27FC236}">
                    <a16:creationId xmlns:a16="http://schemas.microsoft.com/office/drawing/2014/main" xmlns="" id="{9BA0C1FE-0F4A-450C-94B4-1D5102E3B9D9}"/>
                  </a:ext>
                </a:extLst>
              </p:cNvPr>
              <p:cNvSpPr/>
              <p:nvPr/>
            </p:nvSpPr>
            <p:spPr>
              <a:xfrm>
                <a:off x="4339549" y="5189904"/>
                <a:ext cx="288032" cy="288032"/>
              </a:xfrm>
              <a:prstGeom prst="ellipse">
                <a:avLst/>
              </a:prstGeom>
              <a:solidFill>
                <a:srgbClr val="FFE189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9" name="群組 18"/>
            <p:cNvGrpSpPr/>
            <p:nvPr/>
          </p:nvGrpSpPr>
          <p:grpSpPr>
            <a:xfrm>
              <a:off x="4222999" y="2462543"/>
              <a:ext cx="3807832" cy="2983476"/>
              <a:chOff x="4222999" y="2313943"/>
              <a:chExt cx="3807832" cy="2983476"/>
            </a:xfrm>
          </p:grpSpPr>
          <p:sp>
            <p:nvSpPr>
              <p:cNvPr id="11" name="箭號: 五邊形 18">
                <a:extLst>
                  <a:ext uri="{FF2B5EF4-FFF2-40B4-BE49-F238E27FC236}">
                    <a16:creationId xmlns:a16="http://schemas.microsoft.com/office/drawing/2014/main" xmlns="" id="{F7D21A27-0308-4410-BD89-0470CC7EB2F3}"/>
                  </a:ext>
                </a:extLst>
              </p:cNvPr>
              <p:cNvSpPr/>
              <p:nvPr/>
            </p:nvSpPr>
            <p:spPr>
              <a:xfrm>
                <a:off x="4222999" y="2313943"/>
                <a:ext cx="3807832" cy="2983476"/>
              </a:xfrm>
              <a:prstGeom prst="homePlate">
                <a:avLst>
                  <a:gd name="adj" fmla="val 1615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xmlns="" id="{E10FC410-D15D-4535-B3EB-1DBF9C642C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96184" y="2493688"/>
                <a:ext cx="3041008" cy="2057563"/>
              </a:xfrm>
              <a:prstGeom prst="rect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  <p:sp>
            <p:nvSpPr>
              <p:cNvPr id="10" name="標題 1">
                <a:extLst>
                  <a:ext uri="{FF2B5EF4-FFF2-40B4-BE49-F238E27FC236}">
                    <a16:creationId xmlns:a16="http://schemas.microsoft.com/office/drawing/2014/main" xmlns="" id="{63ECD990-DB92-4F1E-A38C-31FB32BFA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6184" y="4551251"/>
                <a:ext cx="3041008" cy="674159"/>
              </a:xfrm>
              <a:prstGeom prst="rect">
                <a:avLst/>
              </a:prstGeom>
              <a:no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lIns="121912" tIns="60956" rIns="121912" bIns="60956" rtlCol="0" anchor="ctr">
                <a:noAutofit/>
              </a:bodyPr>
              <a:lstStyle>
                <a:lvl1pPr algn="l" defTabSz="1219122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</a:rPr>
                  <a:t>Windows 95</a:t>
                </a:r>
                <a:endParaRPr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3" name="群組 32"/>
          <p:cNvGrpSpPr/>
          <p:nvPr/>
        </p:nvGrpSpPr>
        <p:grpSpPr>
          <a:xfrm>
            <a:off x="8255446" y="2462542"/>
            <a:ext cx="3744415" cy="3559540"/>
            <a:chOff x="8255446" y="2462542"/>
            <a:chExt cx="3744415" cy="3559540"/>
          </a:xfrm>
        </p:grpSpPr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xmlns="" id="{CF5EDD2B-441F-4811-A798-BA6D65233519}"/>
                </a:ext>
              </a:extLst>
            </p:cNvPr>
            <p:cNvSpPr txBox="1"/>
            <p:nvPr/>
          </p:nvSpPr>
          <p:spPr>
            <a:xfrm>
              <a:off x="8585649" y="5437307"/>
              <a:ext cx="307982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3200" b="1" dirty="0">
                  <a:solidFill>
                    <a:srgbClr val="FB845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圖形使用者介面</a:t>
              </a:r>
            </a:p>
          </p:txBody>
        </p:sp>
        <p:grpSp>
          <p:nvGrpSpPr>
            <p:cNvPr id="28" name="群組 27"/>
            <p:cNvGrpSpPr/>
            <p:nvPr/>
          </p:nvGrpSpPr>
          <p:grpSpPr>
            <a:xfrm>
              <a:off x="8297617" y="5397217"/>
              <a:ext cx="288032" cy="504056"/>
              <a:chOff x="4339549" y="4973880"/>
              <a:chExt cx="288032" cy="504056"/>
            </a:xfrm>
          </p:grpSpPr>
          <p:cxnSp>
            <p:nvCxnSpPr>
              <p:cNvPr id="29" name="直線接點 28">
                <a:extLst>
                  <a:ext uri="{FF2B5EF4-FFF2-40B4-BE49-F238E27FC236}">
                    <a16:creationId xmlns:a16="http://schemas.microsoft.com/office/drawing/2014/main" xmlns="" id="{345B30F8-B271-49D9-9DFF-ECC0C4FFAFC3}"/>
                  </a:ext>
                </a:extLst>
              </p:cNvPr>
              <p:cNvCxnSpPr/>
              <p:nvPr/>
            </p:nvCxnSpPr>
            <p:spPr>
              <a:xfrm>
                <a:off x="4483565" y="4973880"/>
                <a:ext cx="0" cy="36004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橢圓 29">
                <a:extLst>
                  <a:ext uri="{FF2B5EF4-FFF2-40B4-BE49-F238E27FC236}">
                    <a16:creationId xmlns:a16="http://schemas.microsoft.com/office/drawing/2014/main" xmlns="" id="{9BA0C1FE-0F4A-450C-94B4-1D5102E3B9D9}"/>
                  </a:ext>
                </a:extLst>
              </p:cNvPr>
              <p:cNvSpPr/>
              <p:nvPr/>
            </p:nvSpPr>
            <p:spPr>
              <a:xfrm>
                <a:off x="4339549" y="5189904"/>
                <a:ext cx="288032" cy="288032"/>
              </a:xfrm>
              <a:prstGeom prst="ellipse">
                <a:avLst/>
              </a:prstGeom>
              <a:solidFill>
                <a:srgbClr val="FFE189"/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0" name="群組 19"/>
            <p:cNvGrpSpPr/>
            <p:nvPr/>
          </p:nvGrpSpPr>
          <p:grpSpPr>
            <a:xfrm>
              <a:off x="8255446" y="2462542"/>
              <a:ext cx="3744415" cy="2983477"/>
              <a:chOff x="8183438" y="2313942"/>
              <a:chExt cx="3744415" cy="2983477"/>
            </a:xfrm>
          </p:grpSpPr>
          <p:sp>
            <p:nvSpPr>
              <p:cNvPr id="12" name="箭號: 五邊形 18">
                <a:extLst>
                  <a:ext uri="{FF2B5EF4-FFF2-40B4-BE49-F238E27FC236}">
                    <a16:creationId xmlns:a16="http://schemas.microsoft.com/office/drawing/2014/main" xmlns="" id="{F7D21A27-0308-4410-BD89-0470CC7EB2F3}"/>
                  </a:ext>
                </a:extLst>
              </p:cNvPr>
              <p:cNvSpPr/>
              <p:nvPr/>
            </p:nvSpPr>
            <p:spPr>
              <a:xfrm>
                <a:off x="8183438" y="2313942"/>
                <a:ext cx="3744415" cy="2983477"/>
              </a:xfrm>
              <a:prstGeom prst="homePlate">
                <a:avLst>
                  <a:gd name="adj" fmla="val 1615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xmlns="" id="{D44999F6-41B5-49BE-9B16-71127FB0B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69625" y="2489106"/>
                <a:ext cx="3029486" cy="2057563"/>
              </a:xfrm>
              <a:prstGeom prst="rect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</a:ln>
            </p:spPr>
          </p:pic>
          <p:sp>
            <p:nvSpPr>
              <p:cNvPr id="14" name="標題 1">
                <a:extLst>
                  <a:ext uri="{FF2B5EF4-FFF2-40B4-BE49-F238E27FC236}">
                    <a16:creationId xmlns:a16="http://schemas.microsoft.com/office/drawing/2014/main" xmlns="" id="{63ECD990-DB92-4F1E-A38C-31FB32BFA3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69625" y="4546668"/>
                <a:ext cx="3029487" cy="674159"/>
              </a:xfrm>
              <a:prstGeom prst="rect">
                <a:avLst/>
              </a:prstGeom>
              <a:no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vert="horz" lIns="121912" tIns="60956" rIns="121912" bIns="60956" rtlCol="0" anchor="ctr">
                <a:noAutofit/>
              </a:bodyPr>
              <a:lstStyle>
                <a:lvl1pPr algn="l" defTabSz="1219122" rtl="0" eaLnBrk="1" latinLnBrk="0" hangingPunct="1"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j-cs"/>
                  </a:defRPr>
                </a:lvl1pPr>
              </a:lstStyle>
              <a:p>
                <a:pPr algn="ctr"/>
                <a:r>
                  <a:rPr lang="en-US" altLang="zh-TW" sz="3600" dirty="0" smtClean="0">
                    <a:solidFill>
                      <a:schemeClr val="bg1"/>
                    </a:solidFill>
                  </a:rPr>
                  <a:t>Windows 10</a:t>
                </a:r>
                <a:endParaRPr lang="zh-TW" altLang="en-US" sz="36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8" name="矩形 7"/>
          <p:cNvSpPr/>
          <p:nvPr/>
        </p:nvSpPr>
        <p:spPr>
          <a:xfrm>
            <a:off x="406574" y="5907655"/>
            <a:ext cx="3780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Windows </a:t>
            </a:r>
            <a:r>
              <a:rPr lang="en-US" altLang="zh-TW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95</a:t>
            </a:r>
            <a:r>
              <a:rPr lang="zh-TW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後的「</a:t>
            </a:r>
            <a:r>
              <a:rPr lang="zh-TW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命令提示字元」就是執行</a:t>
            </a:r>
            <a:r>
              <a:rPr lang="en-US" altLang="zh-TW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MS-DOS</a:t>
            </a:r>
            <a:r>
              <a:rPr lang="zh-TW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指令的</a:t>
            </a:r>
            <a:r>
              <a:rPr lang="zh-TW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應用程式。</a:t>
            </a:r>
            <a:endParaRPr lang="zh-TW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820601" y="5901273"/>
            <a:ext cx="4370949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圖形化介面讓使用者免去記憶大量指令，因為容易上手而成為個人電腦普及的推手。</a:t>
            </a:r>
          </a:p>
        </p:txBody>
      </p:sp>
      <p:pic>
        <p:nvPicPr>
          <p:cNvPr id="40" name="Picture 4">
            <a:extLst>
              <a:ext uri="{FF2B5EF4-FFF2-40B4-BE49-F238E27FC236}">
                <a16:creationId xmlns:a16="http://schemas.microsoft.com/office/drawing/2014/main" xmlns="" id="{15DE9937-E5DC-494B-A353-DDDCF20E7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63" y="5917326"/>
            <a:ext cx="324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xmlns="" id="{15DE9937-E5DC-494B-A353-DDDCF20E7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570" y="5950074"/>
            <a:ext cx="32400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21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電腦系統維護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8325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F80D274-40C0-48DF-A6A7-740200E6B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電腦系統有時會發生錯誤或問題，出現「電腦當機」、「資料傳輸速度變慢」等</a:t>
            </a:r>
            <a:r>
              <a:rPr lang="zh-TW" altLang="en-US" dirty="0" smtClean="0"/>
              <a:t>狀況。</a:t>
            </a:r>
            <a:endParaRPr lang="en-US" altLang="zh-TW" dirty="0" smtClean="0"/>
          </a:p>
          <a:p>
            <a:r>
              <a:rPr lang="zh-TW" altLang="en-US" dirty="0" smtClean="0"/>
              <a:t>請使用</a:t>
            </a:r>
            <a:r>
              <a:rPr lang="en-US" altLang="zh-TW" dirty="0"/>
              <a:t>Windows 10</a:t>
            </a:r>
            <a:r>
              <a:rPr lang="zh-TW" altLang="en-US" dirty="0"/>
              <a:t>作業系統「設定」頁面中的功能，解決系統</a:t>
            </a:r>
            <a:r>
              <a:rPr lang="zh-TW" altLang="en-US" dirty="0" smtClean="0"/>
              <a:t>問題。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164F73B-5B95-4F7D-9656-392A921D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電腦系統維護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46B4637-F13F-4915-9CD9-651EEF44B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528960F6-0B2C-45C7-A231-6AFCA5AE0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46" y="3717826"/>
            <a:ext cx="2733675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2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/>
              <a:t> 認識系統平臺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816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2C460D3-0B7C-447A-A47A-ACABA773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系統平臺分類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0515708-284D-45AA-9ACD-25DF1F256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E7B5A333-7FB6-42F0-A3AB-C39710B6B170}"/>
              </a:ext>
            </a:extLst>
          </p:cNvPr>
          <p:cNvSpPr txBox="1"/>
          <p:nvPr/>
        </p:nvSpPr>
        <p:spPr>
          <a:xfrm>
            <a:off x="5497070" y="909514"/>
            <a:ext cx="3262432" cy="707886"/>
          </a:xfrm>
          <a:prstGeom prst="rect">
            <a:avLst/>
          </a:prstGeom>
          <a:solidFill>
            <a:srgbClr val="FEF0E4"/>
          </a:solidFill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F079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電腦系統平臺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33715A51-3A4F-4543-A62E-A9D36F09BFA0}"/>
              </a:ext>
            </a:extLst>
          </p:cNvPr>
          <p:cNvSpPr txBox="1"/>
          <p:nvPr/>
        </p:nvSpPr>
        <p:spPr>
          <a:xfrm>
            <a:off x="5465972" y="1698670"/>
            <a:ext cx="4517666" cy="1155060"/>
          </a:xfrm>
          <a:prstGeom prst="rect">
            <a:avLst/>
          </a:prstGeom>
          <a:solidFill>
            <a:srgbClr val="FEF0E4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一般是指傳統桌上型電腦、筆記型電腦的系統平臺。</a:t>
            </a:r>
          </a:p>
        </p:txBody>
      </p:sp>
      <p:pic>
        <p:nvPicPr>
          <p:cNvPr id="1026" name="Picture 2" descr="C:\Users\K1081210\AppData\Local\Temp\SNAGHTML2d3ea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824" y="2997746"/>
            <a:ext cx="3830742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6" name="群組 75"/>
          <p:cNvGrpSpPr/>
          <p:nvPr/>
        </p:nvGrpSpPr>
        <p:grpSpPr>
          <a:xfrm>
            <a:off x="968810" y="1843529"/>
            <a:ext cx="3914440" cy="3760278"/>
            <a:chOff x="968810" y="1843529"/>
            <a:chExt cx="3914440" cy="3760278"/>
          </a:xfrm>
        </p:grpSpPr>
        <p:grpSp>
          <p:nvGrpSpPr>
            <p:cNvPr id="34" name="群組 33"/>
            <p:cNvGrpSpPr/>
            <p:nvPr/>
          </p:nvGrpSpPr>
          <p:grpSpPr>
            <a:xfrm>
              <a:off x="1668819" y="3594954"/>
              <a:ext cx="205606" cy="657523"/>
              <a:chOff x="1209080" y="3573810"/>
              <a:chExt cx="205606" cy="657523"/>
            </a:xfrm>
          </p:grpSpPr>
          <p:cxnSp>
            <p:nvCxnSpPr>
              <p:cNvPr id="29" name="直線接點 28"/>
              <p:cNvCxnSpPr/>
              <p:nvPr/>
            </p:nvCxnSpPr>
            <p:spPr>
              <a:xfrm flipV="1">
                <a:off x="1209080" y="3573810"/>
                <a:ext cx="0" cy="648072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接點 30"/>
              <p:cNvCxnSpPr/>
              <p:nvPr/>
            </p:nvCxnSpPr>
            <p:spPr>
              <a:xfrm flipH="1">
                <a:off x="1209080" y="4231333"/>
                <a:ext cx="205606" cy="0"/>
              </a:xfrm>
              <a:prstGeom prst="line">
                <a:avLst/>
              </a:prstGeom>
              <a:ln w="76200" cap="rnd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圓角矩形 5"/>
            <p:cNvSpPr/>
            <p:nvPr/>
          </p:nvSpPr>
          <p:spPr>
            <a:xfrm>
              <a:off x="968810" y="2574370"/>
              <a:ext cx="432000" cy="216779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99FF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</a:p>
          </p:txBody>
        </p:sp>
        <p:grpSp>
          <p:nvGrpSpPr>
            <p:cNvPr id="36" name="群組 35"/>
            <p:cNvGrpSpPr/>
            <p:nvPr/>
          </p:nvGrpSpPr>
          <p:grpSpPr>
            <a:xfrm>
              <a:off x="1400810" y="2201075"/>
              <a:ext cx="376571" cy="1457193"/>
              <a:chOff x="838574" y="2184847"/>
              <a:chExt cx="520587" cy="1457193"/>
            </a:xfrm>
          </p:grpSpPr>
          <p:cxnSp>
            <p:nvCxnSpPr>
              <p:cNvPr id="8" name="直線接點 7"/>
              <p:cNvCxnSpPr>
                <a:endCxn id="6" idx="3"/>
              </p:cNvCxnSpPr>
              <p:nvPr/>
            </p:nvCxnSpPr>
            <p:spPr>
              <a:xfrm flipH="1">
                <a:off x="838574" y="3642040"/>
                <a:ext cx="360088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群組 34"/>
              <p:cNvGrpSpPr/>
              <p:nvPr/>
            </p:nvGrpSpPr>
            <p:grpSpPr>
              <a:xfrm>
                <a:off x="1209080" y="2184847"/>
                <a:ext cx="150081" cy="1457192"/>
                <a:chOff x="1209080" y="2184847"/>
                <a:chExt cx="150081" cy="1457192"/>
              </a:xfrm>
            </p:grpSpPr>
            <p:cxnSp>
              <p:nvCxnSpPr>
                <p:cNvPr id="25" name="直線接點 24"/>
                <p:cNvCxnSpPr/>
                <p:nvPr/>
              </p:nvCxnSpPr>
              <p:spPr>
                <a:xfrm flipH="1">
                  <a:off x="1215145" y="2184847"/>
                  <a:ext cx="144016" cy="0"/>
                </a:xfrm>
                <a:prstGeom prst="line">
                  <a:avLst/>
                </a:prstGeom>
                <a:ln w="76200" cap="rnd">
                  <a:solidFill>
                    <a:srgbClr val="0099FF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線接點 20"/>
                <p:cNvCxnSpPr/>
                <p:nvPr/>
              </p:nvCxnSpPr>
              <p:spPr>
                <a:xfrm flipV="1">
                  <a:off x="1209080" y="2205658"/>
                  <a:ext cx="0" cy="1436381"/>
                </a:xfrm>
                <a:prstGeom prst="line">
                  <a:avLst/>
                </a:prstGeom>
                <a:ln w="76200" cap="rnd">
                  <a:solidFill>
                    <a:srgbClr val="0099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9" name="圓角矩形 38"/>
            <p:cNvSpPr/>
            <p:nvPr/>
          </p:nvSpPr>
          <p:spPr>
            <a:xfrm>
              <a:off x="1833042" y="1843529"/>
              <a:ext cx="1224000" cy="7200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>
              <a:solidFill>
                <a:srgbClr val="FB8451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傳統</a:t>
              </a:r>
              <a:endParaRPr lang="en-US" altLang="zh-TW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40" name="直線接點 39"/>
            <p:cNvCxnSpPr/>
            <p:nvPr/>
          </p:nvCxnSpPr>
          <p:spPr>
            <a:xfrm flipH="1">
              <a:off x="3078036" y="2201074"/>
              <a:ext cx="659891" cy="0"/>
            </a:xfrm>
            <a:prstGeom prst="line">
              <a:avLst/>
            </a:prstGeom>
            <a:ln w="76200" cap="rnd">
              <a:solidFill>
                <a:srgbClr val="FB845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圓角矩形 41"/>
            <p:cNvSpPr/>
            <p:nvPr/>
          </p:nvSpPr>
          <p:spPr>
            <a:xfrm>
              <a:off x="3659250" y="1845983"/>
              <a:ext cx="1224000" cy="71508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76200">
              <a:solidFill>
                <a:srgbClr val="FB8451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r>
                <a:rPr lang="en-US" altLang="zh-TW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1833042" y="3885515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新興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45" name="直線接點 44"/>
            <p:cNvCxnSpPr/>
            <p:nvPr/>
          </p:nvCxnSpPr>
          <p:spPr>
            <a:xfrm flipH="1">
              <a:off x="3078036" y="4247561"/>
              <a:ext cx="21600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/>
            <p:cNvCxnSpPr/>
            <p:nvPr/>
          </p:nvCxnSpPr>
          <p:spPr>
            <a:xfrm>
              <a:off x="3294036" y="3229998"/>
              <a:ext cx="0" cy="1019796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3294036" y="3229274"/>
              <a:ext cx="363269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接點 57"/>
            <p:cNvCxnSpPr/>
            <p:nvPr/>
          </p:nvCxnSpPr>
          <p:spPr>
            <a:xfrm>
              <a:off x="3276901" y="4247582"/>
              <a:ext cx="33907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/>
            <p:cNvCxnSpPr/>
            <p:nvPr/>
          </p:nvCxnSpPr>
          <p:spPr>
            <a:xfrm>
              <a:off x="3295981" y="5246262"/>
              <a:ext cx="33907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/>
            <p:cNvCxnSpPr/>
            <p:nvPr/>
          </p:nvCxnSpPr>
          <p:spPr>
            <a:xfrm>
              <a:off x="3295981" y="4226426"/>
              <a:ext cx="0" cy="1019796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圓角矩形 60"/>
            <p:cNvSpPr/>
            <p:nvPr/>
          </p:nvSpPr>
          <p:spPr>
            <a:xfrm>
              <a:off x="3659250" y="2874954"/>
              <a:ext cx="1224000" cy="72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可攜式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  <a:endParaRPr lang="zh-TW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3" name="圓角矩形 62"/>
            <p:cNvSpPr/>
            <p:nvPr/>
          </p:nvSpPr>
          <p:spPr>
            <a:xfrm>
              <a:off x="3659250" y="3880606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雲端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64" name="圓角矩形 63"/>
            <p:cNvSpPr/>
            <p:nvPr/>
          </p:nvSpPr>
          <p:spPr>
            <a:xfrm>
              <a:off x="3659250" y="4888718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嵌入</a:t>
              </a: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xmlns="" id="{E7C44781-8DAA-4257-92CB-7F13CCB69DDA}"/>
              </a:ext>
            </a:extLst>
          </p:cNvPr>
          <p:cNvGrpSpPr/>
          <p:nvPr/>
        </p:nvGrpSpPr>
        <p:grpSpPr>
          <a:xfrm>
            <a:off x="9462583" y="3141762"/>
            <a:ext cx="2382102" cy="892552"/>
            <a:chOff x="2710830" y="5211991"/>
            <a:chExt cx="2382102" cy="892552"/>
          </a:xfrm>
        </p:grpSpPr>
        <p:sp>
          <p:nvSpPr>
            <p:cNvPr id="82" name="矩形: 圓角 29">
              <a:extLst>
                <a:ext uri="{FF2B5EF4-FFF2-40B4-BE49-F238E27FC236}">
                  <a16:creationId xmlns:a16="http://schemas.microsoft.com/office/drawing/2014/main" xmlns="" id="{40DC4251-7210-4B31-8124-69453EEAD4B0}"/>
                </a:ext>
              </a:extLst>
            </p:cNvPr>
            <p:cNvSpPr/>
            <p:nvPr/>
          </p:nvSpPr>
          <p:spPr>
            <a:xfrm>
              <a:off x="2772503" y="5280335"/>
              <a:ext cx="324299" cy="333346"/>
            </a:xfrm>
            <a:prstGeom prst="roundRect">
              <a:avLst>
                <a:gd name="adj" fmla="val 29817"/>
              </a:avLst>
            </a:prstGeom>
            <a:solidFill>
              <a:srgbClr val="0BBAE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4320"/>
                </a:lnSpc>
              </a:pP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xmlns="" id="{95022010-7216-44B9-9B6A-FC9506D8ABA6}"/>
                </a:ext>
              </a:extLst>
            </p:cNvPr>
            <p:cNvSpPr txBox="1"/>
            <p:nvPr/>
          </p:nvSpPr>
          <p:spPr>
            <a:xfrm>
              <a:off x="2710830" y="5211991"/>
              <a:ext cx="2382102" cy="8925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81000" indent="-381000">
                <a:lnSpc>
                  <a:spcPct val="130000"/>
                </a:lnSpc>
              </a:pP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  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電腦的修圖軟體來編輯照片。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89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2C460D3-0B7C-447A-A47A-ACABA773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系統平臺分類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0515708-284D-45AA-9ACD-25DF1F256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03239518-F877-4606-AF9A-DB231C59298E}"/>
              </a:ext>
            </a:extLst>
          </p:cNvPr>
          <p:cNvSpPr txBox="1"/>
          <p:nvPr/>
        </p:nvSpPr>
        <p:spPr>
          <a:xfrm>
            <a:off x="5482327" y="913955"/>
            <a:ext cx="3775393" cy="707886"/>
          </a:xfrm>
          <a:prstGeom prst="rect">
            <a:avLst/>
          </a:prstGeom>
          <a:solidFill>
            <a:srgbClr val="EAE8F4"/>
          </a:solidFill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625CA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可攜式系統平臺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6316B6E4-49B2-42C0-8B2A-D73393DD3D43}"/>
              </a:ext>
            </a:extLst>
          </p:cNvPr>
          <p:cNvSpPr txBox="1"/>
          <p:nvPr/>
        </p:nvSpPr>
        <p:spPr>
          <a:xfrm>
            <a:off x="5484974" y="1706043"/>
            <a:ext cx="4619197" cy="1483355"/>
          </a:xfrm>
          <a:prstGeom prst="rect">
            <a:avLst/>
          </a:prstGeom>
          <a:solidFill>
            <a:srgbClr val="EAE8F4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一般用於小型且便於攜帶或穿戴的智慧裝置，像是智慧型手機、智慧型手錶等。</a:t>
            </a: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xmlns="" id="{E7C44781-8DAA-4257-92CB-7F13CCB69DDA}"/>
              </a:ext>
            </a:extLst>
          </p:cNvPr>
          <p:cNvGrpSpPr/>
          <p:nvPr/>
        </p:nvGrpSpPr>
        <p:grpSpPr>
          <a:xfrm>
            <a:off x="9462583" y="3465215"/>
            <a:ext cx="2382102" cy="1692771"/>
            <a:chOff x="2710830" y="5211991"/>
            <a:chExt cx="2382102" cy="1692771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xmlns="" id="{40DC4251-7210-4B31-8124-69453EEAD4B0}"/>
                </a:ext>
              </a:extLst>
            </p:cNvPr>
            <p:cNvSpPr/>
            <p:nvPr/>
          </p:nvSpPr>
          <p:spPr>
            <a:xfrm>
              <a:off x="2772503" y="5280335"/>
              <a:ext cx="324299" cy="333346"/>
            </a:xfrm>
            <a:prstGeom prst="roundRect">
              <a:avLst>
                <a:gd name="adj" fmla="val 29817"/>
              </a:avLst>
            </a:prstGeom>
            <a:solidFill>
              <a:srgbClr val="0BBAE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4320"/>
                </a:lnSpc>
              </a:pP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xmlns="" id="{95022010-7216-44B9-9B6A-FC9506D8ABA6}"/>
                </a:ext>
              </a:extLst>
            </p:cNvPr>
            <p:cNvSpPr txBox="1"/>
            <p:nvPr/>
          </p:nvSpPr>
          <p:spPr>
            <a:xfrm>
              <a:off x="2710830" y="5211991"/>
              <a:ext cx="2382102" cy="16927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81000" indent="-381000">
                <a:lnSpc>
                  <a:spcPct val="130000"/>
                </a:lnSpc>
              </a:pP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  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運動時用智慧型手機播放音樂、用智慧型手錶記錄步數。</a:t>
              </a:r>
            </a:p>
          </p:txBody>
        </p:sp>
      </p:grpSp>
      <p:pic>
        <p:nvPicPr>
          <p:cNvPr id="2050" name="Picture 2" descr="C:\Users\K1081210\AppData\Local\Temp\SNAGHTML565d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974" y="3279280"/>
            <a:ext cx="3870648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968810" y="1843529"/>
            <a:ext cx="3914440" cy="3760278"/>
            <a:chOff x="968810" y="1843529"/>
            <a:chExt cx="3914440" cy="3760278"/>
          </a:xfrm>
        </p:grpSpPr>
        <p:sp>
          <p:nvSpPr>
            <p:cNvPr id="21" name="圓角矩形 20"/>
            <p:cNvSpPr/>
            <p:nvPr/>
          </p:nvSpPr>
          <p:spPr>
            <a:xfrm>
              <a:off x="968810" y="2574370"/>
              <a:ext cx="432000" cy="216779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99FF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</a:p>
          </p:txBody>
        </p:sp>
        <p:grpSp>
          <p:nvGrpSpPr>
            <p:cNvPr id="22" name="群組 21"/>
            <p:cNvGrpSpPr/>
            <p:nvPr/>
          </p:nvGrpSpPr>
          <p:grpSpPr>
            <a:xfrm>
              <a:off x="1400810" y="2201075"/>
              <a:ext cx="376571" cy="1460971"/>
              <a:chOff x="838574" y="2184847"/>
              <a:chExt cx="520587" cy="1460971"/>
            </a:xfrm>
          </p:grpSpPr>
          <p:grpSp>
            <p:nvGrpSpPr>
              <p:cNvPr id="45" name="群組 44"/>
              <p:cNvGrpSpPr/>
              <p:nvPr/>
            </p:nvGrpSpPr>
            <p:grpSpPr>
              <a:xfrm>
                <a:off x="1209080" y="2184847"/>
                <a:ext cx="150081" cy="1460971"/>
                <a:chOff x="1209080" y="2184847"/>
                <a:chExt cx="150081" cy="1460971"/>
              </a:xfrm>
            </p:grpSpPr>
            <p:cxnSp>
              <p:nvCxnSpPr>
                <p:cNvPr id="46" name="直線接點 45"/>
                <p:cNvCxnSpPr/>
                <p:nvPr/>
              </p:nvCxnSpPr>
              <p:spPr>
                <a:xfrm flipV="1">
                  <a:off x="1209080" y="2205658"/>
                  <a:ext cx="0" cy="1440160"/>
                </a:xfrm>
                <a:prstGeom prst="line">
                  <a:avLst/>
                </a:prstGeom>
                <a:ln w="76200" cap="rnd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線接點 46"/>
                <p:cNvCxnSpPr/>
                <p:nvPr/>
              </p:nvCxnSpPr>
              <p:spPr>
                <a:xfrm flipH="1">
                  <a:off x="1215145" y="2184847"/>
                  <a:ext cx="144016" cy="0"/>
                </a:xfrm>
                <a:prstGeom prst="line">
                  <a:avLst/>
                </a:prstGeom>
                <a:ln w="76200" cap="rnd">
                  <a:solidFill>
                    <a:schemeClr val="bg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直線接點 43"/>
              <p:cNvCxnSpPr>
                <a:endCxn id="21" idx="3"/>
              </p:cNvCxnSpPr>
              <p:nvPr/>
            </p:nvCxnSpPr>
            <p:spPr>
              <a:xfrm flipH="1">
                <a:off x="838574" y="3642040"/>
                <a:ext cx="360088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群組 22"/>
            <p:cNvGrpSpPr/>
            <p:nvPr/>
          </p:nvGrpSpPr>
          <p:grpSpPr>
            <a:xfrm>
              <a:off x="1668819" y="3658267"/>
              <a:ext cx="205606" cy="594210"/>
              <a:chOff x="1209080" y="3637123"/>
              <a:chExt cx="205606" cy="594210"/>
            </a:xfrm>
          </p:grpSpPr>
          <p:cxnSp>
            <p:nvCxnSpPr>
              <p:cNvPr id="42" name="直線接點 41"/>
              <p:cNvCxnSpPr/>
              <p:nvPr/>
            </p:nvCxnSpPr>
            <p:spPr>
              <a:xfrm flipV="1">
                <a:off x="1209080" y="3637123"/>
                <a:ext cx="0" cy="584759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接點 42"/>
              <p:cNvCxnSpPr/>
              <p:nvPr/>
            </p:nvCxnSpPr>
            <p:spPr>
              <a:xfrm flipH="1">
                <a:off x="1209080" y="4231333"/>
                <a:ext cx="205606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圓角矩形 23"/>
            <p:cNvSpPr/>
            <p:nvPr/>
          </p:nvSpPr>
          <p:spPr>
            <a:xfrm>
              <a:off x="1833042" y="1843529"/>
              <a:ext cx="1224000" cy="72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傳統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25" name="直線接點 24"/>
            <p:cNvCxnSpPr/>
            <p:nvPr/>
          </p:nvCxnSpPr>
          <p:spPr>
            <a:xfrm flipH="1">
              <a:off x="3078036" y="2201074"/>
              <a:ext cx="659891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圓角矩形 25"/>
            <p:cNvSpPr/>
            <p:nvPr/>
          </p:nvSpPr>
          <p:spPr>
            <a:xfrm>
              <a:off x="3659250" y="1845983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1833042" y="3885515"/>
              <a:ext cx="1224000" cy="71508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新興</a:t>
              </a:r>
              <a:endParaRPr lang="en-US" altLang="zh-TW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35" name="直線接點 34"/>
            <p:cNvCxnSpPr/>
            <p:nvPr/>
          </p:nvCxnSpPr>
          <p:spPr>
            <a:xfrm>
              <a:off x="3294036" y="3229274"/>
              <a:ext cx="363269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/>
            <p:cNvCxnSpPr/>
            <p:nvPr/>
          </p:nvCxnSpPr>
          <p:spPr>
            <a:xfrm>
              <a:off x="3276901" y="4247582"/>
              <a:ext cx="33907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/>
            <p:nvPr/>
          </p:nvCxnSpPr>
          <p:spPr>
            <a:xfrm>
              <a:off x="3295981" y="5246262"/>
              <a:ext cx="33907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/>
            <p:nvPr/>
          </p:nvCxnSpPr>
          <p:spPr>
            <a:xfrm>
              <a:off x="3295981" y="4226426"/>
              <a:ext cx="0" cy="1019796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圓角矩形 38"/>
            <p:cNvSpPr/>
            <p:nvPr/>
          </p:nvSpPr>
          <p:spPr>
            <a:xfrm>
              <a:off x="3659250" y="2874954"/>
              <a:ext cx="1224000" cy="72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可攜式</a:t>
              </a:r>
              <a:endParaRPr lang="en-US" altLang="zh-TW" sz="1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3659250" y="3880606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雲端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3659250" y="4888718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嵌入</a:t>
              </a: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34" name="直線接點 33"/>
            <p:cNvCxnSpPr/>
            <p:nvPr/>
          </p:nvCxnSpPr>
          <p:spPr>
            <a:xfrm>
              <a:off x="3294036" y="3229998"/>
              <a:ext cx="0" cy="1019796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 flipH="1">
              <a:off x="3078036" y="4247561"/>
              <a:ext cx="21600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46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1081210\AppData\Local\Temp\SNAGHTML56a90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26" y="3279279"/>
            <a:ext cx="4608865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2C460D3-0B7C-447A-A47A-ACABA773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系統平臺分類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0515708-284D-45AA-9ACD-25DF1F256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E7B5A333-7FB6-42F0-A3AB-C39710B6B170}"/>
              </a:ext>
            </a:extLst>
          </p:cNvPr>
          <p:cNvSpPr txBox="1"/>
          <p:nvPr/>
        </p:nvSpPr>
        <p:spPr>
          <a:xfrm>
            <a:off x="5519142" y="938327"/>
            <a:ext cx="3262432" cy="707886"/>
          </a:xfrm>
          <a:prstGeom prst="rect">
            <a:avLst/>
          </a:prstGeom>
          <a:solidFill>
            <a:srgbClr val="EAE8F4"/>
          </a:solidFill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625CA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雲端系統平臺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33715A51-3A4F-4543-A62E-A9D36F09BFA0}"/>
              </a:ext>
            </a:extLst>
          </p:cNvPr>
          <p:cNvSpPr txBox="1"/>
          <p:nvPr/>
        </p:nvSpPr>
        <p:spPr>
          <a:xfrm>
            <a:off x="5521789" y="1730415"/>
            <a:ext cx="4619197" cy="1483355"/>
          </a:xfrm>
          <a:prstGeom prst="rect">
            <a:avLst/>
          </a:prstGeom>
          <a:solidFill>
            <a:srgbClr val="EAE8F4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由遠端伺服器主機提供運算服務，能讓多人同時連線使用，再藉由網路將運算結果傳回本地端。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968810" y="1843529"/>
            <a:ext cx="3914440" cy="3760278"/>
            <a:chOff x="968810" y="1843529"/>
            <a:chExt cx="3914440" cy="3760278"/>
          </a:xfrm>
        </p:grpSpPr>
        <p:sp>
          <p:nvSpPr>
            <p:cNvPr id="47" name="圓角矩形 46"/>
            <p:cNvSpPr/>
            <p:nvPr/>
          </p:nvSpPr>
          <p:spPr>
            <a:xfrm>
              <a:off x="968810" y="2574370"/>
              <a:ext cx="432000" cy="216779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99FF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</a:p>
          </p:txBody>
        </p:sp>
        <p:grpSp>
          <p:nvGrpSpPr>
            <p:cNvPr id="48" name="群組 47"/>
            <p:cNvGrpSpPr/>
            <p:nvPr/>
          </p:nvGrpSpPr>
          <p:grpSpPr>
            <a:xfrm>
              <a:off x="1400810" y="2201075"/>
              <a:ext cx="376571" cy="1460971"/>
              <a:chOff x="838574" y="2184847"/>
              <a:chExt cx="520587" cy="1460971"/>
            </a:xfrm>
          </p:grpSpPr>
          <p:grpSp>
            <p:nvGrpSpPr>
              <p:cNvPr id="65" name="群組 64"/>
              <p:cNvGrpSpPr/>
              <p:nvPr/>
            </p:nvGrpSpPr>
            <p:grpSpPr>
              <a:xfrm>
                <a:off x="1209080" y="2184847"/>
                <a:ext cx="150081" cy="1460971"/>
                <a:chOff x="1209080" y="2184847"/>
                <a:chExt cx="150081" cy="1460971"/>
              </a:xfrm>
            </p:grpSpPr>
            <p:cxnSp>
              <p:nvCxnSpPr>
                <p:cNvPr id="67" name="直線接點 66"/>
                <p:cNvCxnSpPr/>
                <p:nvPr/>
              </p:nvCxnSpPr>
              <p:spPr>
                <a:xfrm flipV="1">
                  <a:off x="1209080" y="2205658"/>
                  <a:ext cx="0" cy="1440160"/>
                </a:xfrm>
                <a:prstGeom prst="line">
                  <a:avLst/>
                </a:prstGeom>
                <a:ln w="76200" cap="rnd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直線接點 67"/>
                <p:cNvCxnSpPr/>
                <p:nvPr/>
              </p:nvCxnSpPr>
              <p:spPr>
                <a:xfrm flipH="1">
                  <a:off x="1215145" y="2184847"/>
                  <a:ext cx="144016" cy="0"/>
                </a:xfrm>
                <a:prstGeom prst="line">
                  <a:avLst/>
                </a:prstGeom>
                <a:ln w="76200" cap="rnd">
                  <a:solidFill>
                    <a:schemeClr val="bg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6" name="直線接點 65"/>
              <p:cNvCxnSpPr>
                <a:endCxn id="47" idx="3"/>
              </p:cNvCxnSpPr>
              <p:nvPr/>
            </p:nvCxnSpPr>
            <p:spPr>
              <a:xfrm flipH="1">
                <a:off x="838574" y="3642040"/>
                <a:ext cx="360088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群組 48"/>
            <p:cNvGrpSpPr/>
            <p:nvPr/>
          </p:nvGrpSpPr>
          <p:grpSpPr>
            <a:xfrm>
              <a:off x="1668819" y="3658267"/>
              <a:ext cx="205606" cy="594210"/>
              <a:chOff x="1209080" y="3637123"/>
              <a:chExt cx="205606" cy="594210"/>
            </a:xfrm>
          </p:grpSpPr>
          <p:cxnSp>
            <p:nvCxnSpPr>
              <p:cNvPr id="63" name="直線接點 62"/>
              <p:cNvCxnSpPr/>
              <p:nvPr/>
            </p:nvCxnSpPr>
            <p:spPr>
              <a:xfrm flipV="1">
                <a:off x="1209080" y="3637123"/>
                <a:ext cx="0" cy="584759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接點 63"/>
              <p:cNvCxnSpPr/>
              <p:nvPr/>
            </p:nvCxnSpPr>
            <p:spPr>
              <a:xfrm flipH="1">
                <a:off x="1209080" y="4231333"/>
                <a:ext cx="205606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圓角矩形 49"/>
            <p:cNvSpPr/>
            <p:nvPr/>
          </p:nvSpPr>
          <p:spPr>
            <a:xfrm>
              <a:off x="1833042" y="1843529"/>
              <a:ext cx="1224000" cy="72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傳統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51" name="直線接點 50"/>
            <p:cNvCxnSpPr/>
            <p:nvPr/>
          </p:nvCxnSpPr>
          <p:spPr>
            <a:xfrm flipH="1">
              <a:off x="3078036" y="2201074"/>
              <a:ext cx="659891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圓角矩形 51"/>
            <p:cNvSpPr/>
            <p:nvPr/>
          </p:nvSpPr>
          <p:spPr>
            <a:xfrm>
              <a:off x="3659250" y="1845983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53" name="圓角矩形 52"/>
            <p:cNvSpPr/>
            <p:nvPr/>
          </p:nvSpPr>
          <p:spPr>
            <a:xfrm>
              <a:off x="1833042" y="3885515"/>
              <a:ext cx="1224000" cy="71508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新興</a:t>
              </a:r>
              <a:endParaRPr lang="en-US" altLang="zh-TW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54" name="直線接點 53"/>
            <p:cNvCxnSpPr/>
            <p:nvPr/>
          </p:nvCxnSpPr>
          <p:spPr>
            <a:xfrm>
              <a:off x="3294036" y="3229274"/>
              <a:ext cx="363269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>
              <a:off x="3295981" y="5246262"/>
              <a:ext cx="33907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/>
            <p:cNvCxnSpPr/>
            <p:nvPr/>
          </p:nvCxnSpPr>
          <p:spPr>
            <a:xfrm>
              <a:off x="3295981" y="4226426"/>
              <a:ext cx="0" cy="1019796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圓角矩形 57"/>
            <p:cNvSpPr/>
            <p:nvPr/>
          </p:nvSpPr>
          <p:spPr>
            <a:xfrm>
              <a:off x="3659250" y="2874954"/>
              <a:ext cx="1224000" cy="72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可攜式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  <a:endParaRPr lang="zh-TW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圓角矩形 58"/>
            <p:cNvSpPr/>
            <p:nvPr/>
          </p:nvSpPr>
          <p:spPr>
            <a:xfrm>
              <a:off x="3659250" y="3880606"/>
              <a:ext cx="1224000" cy="71508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雲端</a:t>
              </a:r>
              <a:r>
                <a:rPr lang="en-US" altLang="zh-TW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60" name="圓角矩形 59"/>
            <p:cNvSpPr/>
            <p:nvPr/>
          </p:nvSpPr>
          <p:spPr>
            <a:xfrm>
              <a:off x="3659250" y="4888718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嵌入</a:t>
              </a: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61" name="直線接點 60"/>
            <p:cNvCxnSpPr/>
            <p:nvPr/>
          </p:nvCxnSpPr>
          <p:spPr>
            <a:xfrm>
              <a:off x="3294036" y="3229998"/>
              <a:ext cx="0" cy="1019796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/>
            <p:cNvCxnSpPr/>
            <p:nvPr/>
          </p:nvCxnSpPr>
          <p:spPr>
            <a:xfrm flipH="1">
              <a:off x="3078036" y="4247561"/>
              <a:ext cx="21600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接點 54"/>
            <p:cNvCxnSpPr/>
            <p:nvPr/>
          </p:nvCxnSpPr>
          <p:spPr>
            <a:xfrm>
              <a:off x="3276901" y="4247582"/>
              <a:ext cx="33907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xmlns="" id="{E7C44781-8DAA-4257-92CB-7F13CCB69DDA}"/>
              </a:ext>
            </a:extLst>
          </p:cNvPr>
          <p:cNvGrpSpPr/>
          <p:nvPr/>
        </p:nvGrpSpPr>
        <p:grpSpPr>
          <a:xfrm>
            <a:off x="9462582" y="3497153"/>
            <a:ext cx="2537280" cy="2092881"/>
            <a:chOff x="2710829" y="5211991"/>
            <a:chExt cx="2537280" cy="2092881"/>
          </a:xfrm>
        </p:grpSpPr>
        <p:sp>
          <p:nvSpPr>
            <p:cNvPr id="72" name="矩形: 圓角 29">
              <a:extLst>
                <a:ext uri="{FF2B5EF4-FFF2-40B4-BE49-F238E27FC236}">
                  <a16:creationId xmlns:a16="http://schemas.microsoft.com/office/drawing/2014/main" xmlns="" id="{40DC4251-7210-4B31-8124-69453EEAD4B0}"/>
                </a:ext>
              </a:extLst>
            </p:cNvPr>
            <p:cNvSpPr/>
            <p:nvPr/>
          </p:nvSpPr>
          <p:spPr>
            <a:xfrm>
              <a:off x="2772503" y="5280335"/>
              <a:ext cx="324299" cy="333346"/>
            </a:xfrm>
            <a:prstGeom prst="roundRect">
              <a:avLst>
                <a:gd name="adj" fmla="val 29817"/>
              </a:avLst>
            </a:prstGeom>
            <a:solidFill>
              <a:srgbClr val="0BBAE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4320"/>
                </a:lnSpc>
              </a:pP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xmlns="" id="{95022010-7216-44B9-9B6A-FC9506D8ABA6}"/>
                </a:ext>
              </a:extLst>
            </p:cNvPr>
            <p:cNvSpPr txBox="1"/>
            <p:nvPr/>
          </p:nvSpPr>
          <p:spPr>
            <a:xfrm>
              <a:off x="2710829" y="5211991"/>
              <a:ext cx="2537280" cy="20928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81000" indent="-381000">
                <a:lnSpc>
                  <a:spcPct val="130000"/>
                </a:lnSpc>
              </a:pP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  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利用</a:t>
              </a:r>
              <a:r>
                <a:rPr lang="en-US" altLang="zh-TW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Google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文件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的線上共同編輯功能，同時和小組成員一起合作完成讀書報告。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39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1081210\AppData\Local\Temp\SNAGHTML56bba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985" y="2853730"/>
            <a:ext cx="3880626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2C460D3-0B7C-447A-A47A-ACABA773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系統平臺分類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0515708-284D-45AA-9ACD-25DF1F256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xmlns="" id="{721B19AF-955B-43DB-8558-CD3383EDC015}"/>
              </a:ext>
            </a:extLst>
          </p:cNvPr>
          <p:cNvSpPr txBox="1"/>
          <p:nvPr/>
        </p:nvSpPr>
        <p:spPr>
          <a:xfrm>
            <a:off x="5484974" y="944712"/>
            <a:ext cx="3775393" cy="707886"/>
          </a:xfrm>
          <a:prstGeom prst="rect">
            <a:avLst/>
          </a:prstGeom>
          <a:solidFill>
            <a:srgbClr val="EAE8F4"/>
          </a:solidFill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625CA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嵌入式系統平臺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D2557FE3-7D0C-4789-8938-246106EB53E9}"/>
              </a:ext>
            </a:extLst>
          </p:cNvPr>
          <p:cNvSpPr txBox="1"/>
          <p:nvPr/>
        </p:nvSpPr>
        <p:spPr>
          <a:xfrm>
            <a:off x="5479680" y="1736800"/>
            <a:ext cx="4619197" cy="1003223"/>
          </a:xfrm>
          <a:prstGeom prst="rect">
            <a:avLst/>
          </a:prstGeom>
          <a:solidFill>
            <a:srgbClr val="EAE8F4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在機械或電子設備上安裝控制晶片，讓設備可自動執行特定功能。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968810" y="1843529"/>
            <a:ext cx="3914440" cy="3760278"/>
            <a:chOff x="968810" y="1843529"/>
            <a:chExt cx="3914440" cy="3760278"/>
          </a:xfrm>
        </p:grpSpPr>
        <p:sp>
          <p:nvSpPr>
            <p:cNvPr id="48" name="圓角矩形 47"/>
            <p:cNvSpPr/>
            <p:nvPr/>
          </p:nvSpPr>
          <p:spPr>
            <a:xfrm>
              <a:off x="968810" y="2574370"/>
              <a:ext cx="432000" cy="216779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rgbClr val="0099FF"/>
              </a:solidFill>
            </a:ln>
          </p:spPr>
          <p:txBody>
            <a:bodyPr vert="eaVert"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</a:p>
          </p:txBody>
        </p:sp>
        <p:grpSp>
          <p:nvGrpSpPr>
            <p:cNvPr id="49" name="群組 48"/>
            <p:cNvGrpSpPr/>
            <p:nvPr/>
          </p:nvGrpSpPr>
          <p:grpSpPr>
            <a:xfrm>
              <a:off x="1400810" y="2201075"/>
              <a:ext cx="376571" cy="1460971"/>
              <a:chOff x="838574" y="2184847"/>
              <a:chExt cx="520587" cy="1460971"/>
            </a:xfrm>
          </p:grpSpPr>
          <p:grpSp>
            <p:nvGrpSpPr>
              <p:cNvPr id="66" name="群組 65"/>
              <p:cNvGrpSpPr/>
              <p:nvPr/>
            </p:nvGrpSpPr>
            <p:grpSpPr>
              <a:xfrm>
                <a:off x="1209080" y="2184847"/>
                <a:ext cx="150081" cy="1460971"/>
                <a:chOff x="1209080" y="2184847"/>
                <a:chExt cx="150081" cy="1460971"/>
              </a:xfrm>
            </p:grpSpPr>
            <p:cxnSp>
              <p:nvCxnSpPr>
                <p:cNvPr id="68" name="直線接點 67"/>
                <p:cNvCxnSpPr/>
                <p:nvPr/>
              </p:nvCxnSpPr>
              <p:spPr>
                <a:xfrm flipV="1">
                  <a:off x="1209080" y="2205658"/>
                  <a:ext cx="0" cy="1440160"/>
                </a:xfrm>
                <a:prstGeom prst="line">
                  <a:avLst/>
                </a:prstGeom>
                <a:ln w="76200" cap="rnd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直線接點 68"/>
                <p:cNvCxnSpPr/>
                <p:nvPr/>
              </p:nvCxnSpPr>
              <p:spPr>
                <a:xfrm flipH="1">
                  <a:off x="1215145" y="2184847"/>
                  <a:ext cx="144016" cy="0"/>
                </a:xfrm>
                <a:prstGeom prst="line">
                  <a:avLst/>
                </a:prstGeom>
                <a:ln w="76200" cap="rnd">
                  <a:solidFill>
                    <a:schemeClr val="bg1">
                      <a:lumMod val="50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7" name="直線接點 66"/>
              <p:cNvCxnSpPr>
                <a:endCxn id="48" idx="3"/>
              </p:cNvCxnSpPr>
              <p:nvPr/>
            </p:nvCxnSpPr>
            <p:spPr>
              <a:xfrm flipH="1">
                <a:off x="838574" y="3642040"/>
                <a:ext cx="360088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群組 49"/>
            <p:cNvGrpSpPr/>
            <p:nvPr/>
          </p:nvGrpSpPr>
          <p:grpSpPr>
            <a:xfrm>
              <a:off x="1668819" y="3658267"/>
              <a:ext cx="205606" cy="594210"/>
              <a:chOff x="1209080" y="3637123"/>
              <a:chExt cx="205606" cy="594210"/>
            </a:xfrm>
          </p:grpSpPr>
          <p:cxnSp>
            <p:nvCxnSpPr>
              <p:cNvPr id="64" name="直線接點 63"/>
              <p:cNvCxnSpPr/>
              <p:nvPr/>
            </p:nvCxnSpPr>
            <p:spPr>
              <a:xfrm flipV="1">
                <a:off x="1209080" y="3637123"/>
                <a:ext cx="0" cy="584759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/>
              <p:cNvCxnSpPr/>
              <p:nvPr/>
            </p:nvCxnSpPr>
            <p:spPr>
              <a:xfrm flipH="1">
                <a:off x="1209080" y="4231333"/>
                <a:ext cx="205606" cy="0"/>
              </a:xfrm>
              <a:prstGeom prst="line">
                <a:avLst/>
              </a:prstGeom>
              <a:ln w="76200" cap="rnd">
                <a:solidFill>
                  <a:srgbClr val="0099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圓角矩形 50"/>
            <p:cNvSpPr/>
            <p:nvPr/>
          </p:nvSpPr>
          <p:spPr>
            <a:xfrm>
              <a:off x="1833042" y="1843529"/>
              <a:ext cx="1224000" cy="72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傳統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52" name="直線接點 51"/>
            <p:cNvCxnSpPr/>
            <p:nvPr/>
          </p:nvCxnSpPr>
          <p:spPr>
            <a:xfrm flipH="1">
              <a:off x="3078036" y="2201074"/>
              <a:ext cx="659891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圓角矩形 52"/>
            <p:cNvSpPr/>
            <p:nvPr/>
          </p:nvSpPr>
          <p:spPr>
            <a:xfrm>
              <a:off x="3659250" y="1845983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54" name="圓角矩形 53"/>
            <p:cNvSpPr/>
            <p:nvPr/>
          </p:nvSpPr>
          <p:spPr>
            <a:xfrm>
              <a:off x="1833042" y="3885515"/>
              <a:ext cx="1224000" cy="71508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新興</a:t>
              </a:r>
              <a:endParaRPr lang="en-US" altLang="zh-TW" sz="1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55" name="直線接點 54"/>
            <p:cNvCxnSpPr/>
            <p:nvPr/>
          </p:nvCxnSpPr>
          <p:spPr>
            <a:xfrm>
              <a:off x="3294036" y="3229274"/>
              <a:ext cx="363269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>
              <a:off x="3295981" y="5246262"/>
              <a:ext cx="33907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圓角矩形 57"/>
            <p:cNvSpPr/>
            <p:nvPr/>
          </p:nvSpPr>
          <p:spPr>
            <a:xfrm>
              <a:off x="3659250" y="2874954"/>
              <a:ext cx="1224000" cy="720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可攜式</a:t>
              </a:r>
              <a:endParaRPr lang="en-US" altLang="zh-TW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系統平臺</a:t>
              </a:r>
              <a:endParaRPr lang="zh-TW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圓角矩形 58"/>
            <p:cNvSpPr/>
            <p:nvPr/>
          </p:nvSpPr>
          <p:spPr>
            <a:xfrm>
              <a:off x="3659250" y="3880606"/>
              <a:ext cx="1224000" cy="71508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雲端</a:t>
              </a:r>
              <a: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sp>
          <p:nvSpPr>
            <p:cNvPr id="60" name="圓角矩形 59"/>
            <p:cNvSpPr/>
            <p:nvPr/>
          </p:nvSpPr>
          <p:spPr>
            <a:xfrm>
              <a:off x="3659250" y="4888718"/>
              <a:ext cx="1224000" cy="71508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chemeClr val="accent4"/>
              </a:solidFill>
            </a:ln>
          </p:spPr>
          <p:txBody>
            <a:bodyPr vert="horz" wrap="square" rtlCol="0" anchor="ctr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嵌入</a:t>
              </a:r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r>
                <a:rPr lang="en-US" altLang="zh-TW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8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  <a:r>
                <a: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平臺</a:t>
              </a:r>
            </a:p>
          </p:txBody>
        </p:sp>
        <p:cxnSp>
          <p:nvCxnSpPr>
            <p:cNvPr id="61" name="直線接點 60"/>
            <p:cNvCxnSpPr/>
            <p:nvPr/>
          </p:nvCxnSpPr>
          <p:spPr>
            <a:xfrm>
              <a:off x="3294036" y="3229998"/>
              <a:ext cx="0" cy="1019796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/>
            <p:nvPr/>
          </p:nvCxnSpPr>
          <p:spPr>
            <a:xfrm>
              <a:off x="3276901" y="4247582"/>
              <a:ext cx="339070" cy="0"/>
            </a:xfrm>
            <a:prstGeom prst="line">
              <a:avLst/>
            </a:prstGeom>
            <a:ln w="76200" cap="rnd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接點 56"/>
            <p:cNvCxnSpPr/>
            <p:nvPr/>
          </p:nvCxnSpPr>
          <p:spPr>
            <a:xfrm>
              <a:off x="3295981" y="4251059"/>
              <a:ext cx="0" cy="995163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/>
            <p:cNvCxnSpPr/>
            <p:nvPr/>
          </p:nvCxnSpPr>
          <p:spPr>
            <a:xfrm flipH="1">
              <a:off x="3078036" y="4247561"/>
              <a:ext cx="216000" cy="0"/>
            </a:xfrm>
            <a:prstGeom prst="line">
              <a:avLst/>
            </a:prstGeom>
            <a:ln w="76200" cap="rnd">
              <a:solidFill>
                <a:schemeClr val="accent4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群組 71">
            <a:extLst>
              <a:ext uri="{FF2B5EF4-FFF2-40B4-BE49-F238E27FC236}">
                <a16:creationId xmlns:a16="http://schemas.microsoft.com/office/drawing/2014/main" xmlns="" id="{E7C44781-8DAA-4257-92CB-7F13CCB69DDA}"/>
              </a:ext>
            </a:extLst>
          </p:cNvPr>
          <p:cNvGrpSpPr/>
          <p:nvPr/>
        </p:nvGrpSpPr>
        <p:grpSpPr>
          <a:xfrm>
            <a:off x="9462583" y="3065105"/>
            <a:ext cx="2382102" cy="2092881"/>
            <a:chOff x="2710830" y="5211991"/>
            <a:chExt cx="2382102" cy="2092881"/>
          </a:xfrm>
        </p:grpSpPr>
        <p:sp>
          <p:nvSpPr>
            <p:cNvPr id="73" name="矩形: 圓角 29">
              <a:extLst>
                <a:ext uri="{FF2B5EF4-FFF2-40B4-BE49-F238E27FC236}">
                  <a16:creationId xmlns:a16="http://schemas.microsoft.com/office/drawing/2014/main" xmlns="" id="{40DC4251-7210-4B31-8124-69453EEAD4B0}"/>
                </a:ext>
              </a:extLst>
            </p:cNvPr>
            <p:cNvSpPr/>
            <p:nvPr/>
          </p:nvSpPr>
          <p:spPr>
            <a:xfrm>
              <a:off x="2772503" y="5280335"/>
              <a:ext cx="324299" cy="333346"/>
            </a:xfrm>
            <a:prstGeom prst="roundRect">
              <a:avLst>
                <a:gd name="adj" fmla="val 29817"/>
              </a:avLst>
            </a:prstGeom>
            <a:solidFill>
              <a:srgbClr val="0BBAE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4320"/>
                </a:lnSpc>
              </a:pP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xmlns="" id="{95022010-7216-44B9-9B6A-FC9506D8ABA6}"/>
                </a:ext>
              </a:extLst>
            </p:cNvPr>
            <p:cNvSpPr txBox="1"/>
            <p:nvPr/>
          </p:nvSpPr>
          <p:spPr>
            <a:xfrm>
              <a:off x="2710830" y="5211991"/>
              <a:ext cx="2382102" cy="20928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81000" indent="-381000">
                <a:lnSpc>
                  <a:spcPct val="130000"/>
                </a:lnSpc>
              </a:pPr>
              <a:r>
                <a: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  </a:t>
              </a:r>
              <a:r>
                <a:rPr lang="zh-TW" altLang="en-US" sz="20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智慧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冷氣可偵測人的位置，自動調節風向，不需手動操控。</a:t>
              </a:r>
            </a:p>
            <a:p>
              <a:pPr marL="381000" indent="-381000">
                <a:lnSpc>
                  <a:spcPct val="130000"/>
                </a:lnSpc>
              </a:pP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210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電腦系統平臺硬體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9553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10153</TotalTime>
  <Words>1929</Words>
  <Application>Microsoft Office PowerPoint</Application>
  <PresentationFormat>自訂</PresentationFormat>
  <Paragraphs>428</Paragraphs>
  <Slides>43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生活科技_課文</vt:lpstr>
      <vt:lpstr>認識系統平臺</vt:lpstr>
      <vt:lpstr>什麼是系統平臺</vt:lpstr>
      <vt:lpstr>生活中常見的系統平臺</vt:lpstr>
      <vt:lpstr>系統平臺</vt:lpstr>
      <vt:lpstr>系統平臺分類</vt:lpstr>
      <vt:lpstr>系統平臺分類</vt:lpstr>
      <vt:lpstr>系統平臺分類</vt:lpstr>
      <vt:lpstr>系統平臺分類</vt:lpstr>
      <vt:lpstr>電腦系統平臺硬體</vt:lpstr>
      <vt:lpstr>電腦硬體的五大單元</vt:lpstr>
      <vt:lpstr>電腦硬體的五大單元</vt:lpstr>
      <vt:lpstr>電腦硬體的五大單元</vt:lpstr>
      <vt:lpstr>電腦硬體的五大單元</vt:lpstr>
      <vt:lpstr>五大單元運作流程</vt:lpstr>
      <vt:lpstr>記憶單元分類</vt:lpstr>
      <vt:lpstr>記憶單元的比較</vt:lpstr>
      <vt:lpstr>PowerPoint 簡報</vt:lpstr>
      <vt:lpstr>資料在記憶單元中的傳遞</vt:lpstr>
      <vt:lpstr>傳統硬碟HDD、固態硬碟SSD</vt:lpstr>
      <vt:lpstr>中央處理器 CPU</vt:lpstr>
      <vt:lpstr>電腦核心的發展</vt:lpstr>
      <vt:lpstr>電腦核心的發展</vt:lpstr>
      <vt:lpstr>電腦核心的發展</vt:lpstr>
      <vt:lpstr>電腦核心的發展</vt:lpstr>
      <vt:lpstr>電腦核心的發展</vt:lpstr>
      <vt:lpstr>PowerPoint 簡報</vt:lpstr>
      <vt:lpstr>電腦發展的「大、人、物」</vt:lpstr>
      <vt:lpstr>電腦發展的「大、人、物」</vt:lpstr>
      <vt:lpstr>電腦作業系統</vt:lpstr>
      <vt:lpstr>作業系統的功能</vt:lpstr>
      <vt:lpstr>PowerPoint 簡報</vt:lpstr>
      <vt:lpstr>使用者、應用軟體、作業系統、硬體之間的關係</vt:lpstr>
      <vt:lpstr>系統平臺軟體分類</vt:lpstr>
      <vt:lpstr>個人電腦作業系統</vt:lpstr>
      <vt:lpstr>Windows</vt:lpstr>
      <vt:lpstr>macOS</vt:lpstr>
      <vt:lpstr>Linux</vt:lpstr>
      <vt:lpstr>Linux 的不同版本</vt:lpstr>
      <vt:lpstr>作業系統的發展趨勢</vt:lpstr>
      <vt:lpstr>作業系統的發展趨勢</vt:lpstr>
      <vt:lpstr>電腦系統維護</vt:lpstr>
      <vt:lpstr>電腦系統維護</vt:lpstr>
      <vt:lpstr>2．1 認識系統平臺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康育豪</cp:lastModifiedBy>
  <cp:revision>867</cp:revision>
  <cp:lastPrinted>2020-11-06T02:27:12Z</cp:lastPrinted>
  <dcterms:created xsi:type="dcterms:W3CDTF">2019-04-23T05:53:25Z</dcterms:created>
  <dcterms:modified xsi:type="dcterms:W3CDTF">2021-07-01T02:50:47Z</dcterms:modified>
</cp:coreProperties>
</file>