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430" r:id="rId2"/>
    <p:sldId id="431" r:id="rId3"/>
    <p:sldId id="443" r:id="rId4"/>
    <p:sldId id="444" r:id="rId5"/>
    <p:sldId id="445" r:id="rId6"/>
    <p:sldId id="446" r:id="rId7"/>
    <p:sldId id="447" r:id="rId8"/>
    <p:sldId id="462" r:id="rId9"/>
    <p:sldId id="441" r:id="rId10"/>
    <p:sldId id="448" r:id="rId11"/>
    <p:sldId id="463" r:id="rId12"/>
    <p:sldId id="451" r:id="rId13"/>
    <p:sldId id="450" r:id="rId14"/>
    <p:sldId id="449" r:id="rId15"/>
    <p:sldId id="452" r:id="rId16"/>
    <p:sldId id="453" r:id="rId17"/>
    <p:sldId id="442" r:id="rId18"/>
    <p:sldId id="457" r:id="rId19"/>
    <p:sldId id="459" r:id="rId20"/>
    <p:sldId id="460" r:id="rId21"/>
    <p:sldId id="458" r:id="rId22"/>
    <p:sldId id="461" r:id="rId23"/>
    <p:sldId id="440" r:id="rId24"/>
  </p:sldIdLst>
  <p:sldSz cx="12190413" cy="6859588"/>
  <p:notesSz cx="9928225" cy="6797675"/>
  <p:defaultTextStyle>
    <a:defPPr>
      <a:defRPr lang="zh-TW"/>
    </a:defPPr>
    <a:lvl1pPr marL="0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61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2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68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243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804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36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92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486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156" userDrawn="1">
          <p15:clr>
            <a:srgbClr val="A4A3A4"/>
          </p15:clr>
        </p15:guide>
        <p15:guide id="2" pos="211" userDrawn="1">
          <p15:clr>
            <a:srgbClr val="A4A3A4"/>
          </p15:clr>
        </p15:guide>
        <p15:guide id="3" pos="7468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4065">
          <p15:clr>
            <a:srgbClr val="A4A3A4"/>
          </p15:clr>
        </p15:guide>
        <p15:guide id="6" pos="346">
          <p15:clr>
            <a:srgbClr val="A4A3A4"/>
          </p15:clr>
        </p15:guide>
        <p15:guide id="7" pos="7332">
          <p15:clr>
            <a:srgbClr val="A4A3A4"/>
          </p15:clr>
        </p15:guide>
        <p15:guide id="8" pos="210">
          <p15:clr>
            <a:srgbClr val="A4A3A4"/>
          </p15:clr>
        </p15:guide>
        <p15:guide id="9" pos="383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  <p15:guide id="5" orient="horz" pos="1972">
          <p15:clr>
            <a:srgbClr val="A4A3A4"/>
          </p15:clr>
        </p15:guide>
        <p15:guide id="6" orient="horz" pos="2141">
          <p15:clr>
            <a:srgbClr val="A4A3A4"/>
          </p15:clr>
        </p15:guide>
        <p15:guide id="7" pos="3155">
          <p15:clr>
            <a:srgbClr val="A4A3A4"/>
          </p15:clr>
        </p15:guide>
        <p15:guide id="8" pos="312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aoSinYi" initials="L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5DC"/>
    <a:srgbClr val="8FAF6D"/>
    <a:srgbClr val="D07993"/>
    <a:srgbClr val="00B4F2"/>
    <a:srgbClr val="36A7B8"/>
    <a:srgbClr val="EAE7E5"/>
    <a:srgbClr val="5B5B5D"/>
    <a:srgbClr val="77A34E"/>
    <a:srgbClr val="F1F8E9"/>
    <a:srgbClr val="D271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30" autoAdjust="0"/>
    <p:restoredTop sz="95401" autoAdjust="0"/>
  </p:normalViewPr>
  <p:slideViewPr>
    <p:cSldViewPr>
      <p:cViewPr>
        <p:scale>
          <a:sx n="66" d="100"/>
          <a:sy n="66" d="100"/>
        </p:scale>
        <p:origin x="-834" y="-570"/>
      </p:cViewPr>
      <p:guideLst>
        <p:guide orient="horz" pos="4156"/>
        <p:guide orient="horz" pos="4065"/>
        <p:guide pos="211"/>
        <p:guide pos="7468"/>
        <p:guide pos="3840"/>
        <p:guide pos="346"/>
        <p:guide pos="7332"/>
        <p:guide pos="21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58" d="100"/>
          <a:sy n="58" d="100"/>
        </p:scale>
        <p:origin x="2443" y="62"/>
      </p:cViewPr>
      <p:guideLst>
        <p:guide orient="horz" pos="2880"/>
        <p:guide orient="horz" pos="3127"/>
        <p:guide orient="horz" pos="1972"/>
        <p:guide orient="horz" pos="2141"/>
        <p:guide pos="2160"/>
        <p:guide pos="2141"/>
        <p:guide pos="3155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3698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DB86E-58F1-453E-91B4-43BD7B2DA862}" type="datetimeFigureOut">
              <a:rPr lang="zh-TW" altLang="en-US" smtClean="0"/>
              <a:t>2021/7/1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3698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F21FB-B186-49F8-85DC-B9B1F06920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88192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623698" y="0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2F82B-D712-4385-9AA0-A63CF5D93865}" type="datetimeFigureOut">
              <a:rPr lang="zh-TW" altLang="en-US" smtClean="0"/>
              <a:t>2021/7/1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623698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7D631-796C-4514-B79B-593D28CCBE0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5498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小節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 userDrawn="1"/>
        </p:nvGrpSpPr>
        <p:grpSpPr>
          <a:xfrm>
            <a:off x="1126654" y="837506"/>
            <a:ext cx="9937104" cy="5559384"/>
            <a:chOff x="1054646" y="1197546"/>
            <a:chExt cx="9937104" cy="5559384"/>
          </a:xfrm>
        </p:grpSpPr>
        <p:sp>
          <p:nvSpPr>
            <p:cNvPr id="9" name="矩形 8"/>
            <p:cNvSpPr/>
            <p:nvPr userDrawn="1"/>
          </p:nvSpPr>
          <p:spPr>
            <a:xfrm>
              <a:off x="1054646" y="1197546"/>
              <a:ext cx="9937104" cy="35979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剪去單一角落矩形 15"/>
            <p:cNvSpPr/>
            <p:nvPr userDrawn="1"/>
          </p:nvSpPr>
          <p:spPr>
            <a:xfrm flipV="1">
              <a:off x="1054646" y="1557335"/>
              <a:ext cx="9937104" cy="5199595"/>
            </a:xfrm>
            <a:prstGeom prst="snip1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等腰三角形 3"/>
            <p:cNvSpPr/>
            <p:nvPr userDrawn="1"/>
          </p:nvSpPr>
          <p:spPr>
            <a:xfrm rot="18899396">
              <a:off x="9772252" y="5859894"/>
              <a:ext cx="1197809" cy="557607"/>
            </a:xfrm>
            <a:prstGeom prst="triangle">
              <a:avLst>
                <a:gd name="adj" fmla="val 24939"/>
              </a:avLst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圓角矩形 26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31" name="文字版面配置區 20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342678" y="1485578"/>
            <a:ext cx="9676607" cy="4551271"/>
          </a:xfrm>
          <a:prstGeom prst="rect">
            <a:avLst/>
          </a:prstGeom>
        </p:spPr>
        <p:txBody>
          <a:bodyPr lIns="121912" tIns="0" rIns="0" bIns="0">
            <a:noAutofit/>
          </a:bodyPr>
          <a:lstStyle>
            <a:lvl1pPr marL="474103" indent="-474103">
              <a:lnSpc>
                <a:spcPct val="130000"/>
              </a:lnSpc>
              <a:spcBef>
                <a:spcPts val="800"/>
              </a:spcBef>
              <a:buClrTx/>
              <a:buFont typeface="+mj-lt"/>
              <a:buAutoNum type="arabicPeriod"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083664" marR="0" indent="-368275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598978" algn="l"/>
              </a:tabLst>
              <a:defRPr sz="43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61952" marR="0" indent="0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latin typeface="標楷體" pitchFamily="65" charset="-120"/>
                <a:ea typeface="標楷體" pitchFamily="65" charset="-120"/>
              </a:defRPr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zh-TW" altLang="en-US" dirty="0"/>
              <a:t>小標</a:t>
            </a:r>
            <a:r>
              <a:rPr lang="en-US" altLang="zh-TW" dirty="0"/>
              <a:t>(</a:t>
            </a:r>
            <a:r>
              <a:rPr lang="en-US" altLang="zh-TW" dirty="0" err="1"/>
              <a:t>36pt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br>
              <a:rPr lang="en-US" altLang="zh-TW" dirty="0"/>
            </a:br>
            <a:r>
              <a:rPr lang="zh-TW" altLang="en-US" dirty="0"/>
              <a:t>概念</a:t>
            </a:r>
            <a:r>
              <a:rPr lang="en-US" altLang="zh-TW" dirty="0"/>
              <a:t>(</a:t>
            </a:r>
            <a:r>
              <a:rPr lang="en-US" altLang="zh-TW" dirty="0" err="1"/>
              <a:t>32pt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</a:p>
          <a:p>
            <a:pPr lvl="0"/>
            <a:r>
              <a:rPr lang="zh-TW" altLang="en-US" dirty="0"/>
              <a:t>行距</a:t>
            </a:r>
            <a:r>
              <a:rPr lang="en-US" altLang="zh-TW" dirty="0"/>
              <a:t>1.3</a:t>
            </a:r>
          </a:p>
          <a:p>
            <a:pPr lvl="1"/>
            <a:endParaRPr lang="zh-TW" altLang="en-US" dirty="0"/>
          </a:p>
        </p:txBody>
      </p:sp>
      <p:sp>
        <p:nvSpPr>
          <p:cNvPr id="10" name="圓角矩形 9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7" name="副標題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98662" y="-98598"/>
            <a:ext cx="2592287" cy="766142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8000" b="1" kern="1200" cap="none" spc="0" baseline="0" dirty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r>
              <a:rPr lang="zh-TW" altLang="en-US" dirty="0">
                <a:solidFill>
                  <a:schemeClr val="bg1"/>
                </a:solidFill>
                <a:effectLst/>
              </a:rPr>
              <a:t>．</a:t>
            </a:r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endParaRPr lang="zh-TW" alt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4150990" y="236563"/>
            <a:ext cx="7704460" cy="91231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7200" b="1" cap="none" spc="0" baseline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節名</a:t>
            </a:r>
            <a:r>
              <a:rPr lang="en-US" altLang="zh-TW" dirty="0"/>
              <a:t>(</a:t>
            </a:r>
            <a:r>
              <a:rPr lang="en-US" altLang="zh-TW" dirty="0" err="1"/>
              <a:t>72pt</a:t>
            </a:r>
            <a:r>
              <a:rPr lang="zh-TW" altLang="en-US" dirty="0"/>
              <a:t>，正黑體</a:t>
            </a:r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29587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手腦並用">
    <p:bg>
      <p:bgPr>
        <a:solidFill>
          <a:srgbClr val="E2E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46DA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延伸學習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 hasCustomPrompt="1"/>
          </p:nvPr>
        </p:nvSpPr>
        <p:spPr>
          <a:xfrm>
            <a:off x="3358902" y="45418"/>
            <a:ext cx="6912768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746DAE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2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2" name="圖片 1">
            <a:extLst>
              <a:ext uri="{FF2B5EF4-FFF2-40B4-BE49-F238E27FC236}">
                <a16:creationId xmlns="" xmlns:a16="http://schemas.microsoft.com/office/drawing/2014/main" id="{BACB55B2-0A98-4717-B5E2-7F975316E5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01" b="89552" l="9769" r="43445"/>
                    </a14:imgEffect>
                  </a14:imgLayer>
                </a14:imgProps>
              </a:ext>
            </a:extLst>
          </a:blip>
          <a:srcRect l="9717" t="11283" r="57245" b="15374"/>
          <a:stretch/>
        </p:blipFill>
        <p:spPr>
          <a:xfrm>
            <a:off x="187429" y="108011"/>
            <a:ext cx="864097" cy="66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586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動腦時間">
    <p:bg>
      <p:bgPr>
        <a:solidFill>
          <a:srgbClr val="DDF1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27140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FC6D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手腦並用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4FC6D8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549275" y="4064696"/>
            <a:ext cx="11090276" cy="23884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zh-TW" altLang="en-US" dirty="0"/>
              <a:t>解答微軟正黑體，</a:t>
            </a:r>
            <a:r>
              <a:rPr lang="en-US" altLang="zh-TW" dirty="0"/>
              <a:t>36</a:t>
            </a:r>
            <a:r>
              <a:rPr lang="zh-TW" altLang="en-US" dirty="0"/>
              <a:t>字級、行距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" name="圖片 1">
            <a:extLst>
              <a:ext uri="{FF2B5EF4-FFF2-40B4-BE49-F238E27FC236}">
                <a16:creationId xmlns="" xmlns:a16="http://schemas.microsoft.com/office/drawing/2014/main" id="{42ED71E6-DBED-493D-B174-F07DB5FB2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66" b="89179" l="10566" r="39325">
                        <a14:foregroundMark x1="32026" y1="23134" x2="33878" y2="24627"/>
                      </a14:backgroundRemoval>
                    </a14:imgEffect>
                  </a14:imgLayer>
                </a14:imgProps>
              </a:ext>
            </a:extLst>
          </a:blip>
          <a:srcRect l="11529" t="5007" r="61901" b="24471"/>
          <a:stretch/>
        </p:blipFill>
        <p:spPr>
          <a:xfrm>
            <a:off x="209753" y="118557"/>
            <a:ext cx="864089" cy="66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873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_連結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 userDrawn="1"/>
        </p:nvSpPr>
        <p:spPr>
          <a:xfrm>
            <a:off x="1558702" y="1341562"/>
            <a:ext cx="3456384" cy="84035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1558702" y="2419350"/>
            <a:ext cx="9067768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2422798" y="1413570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</a:t>
            </a:r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1813113" y="1500219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cxnSp>
        <p:nvCxnSpPr>
          <p:cNvPr id="15" name="直線接點 14"/>
          <p:cNvCxnSpPr/>
          <p:nvPr userDrawn="1"/>
        </p:nvCxnSpPr>
        <p:spPr>
          <a:xfrm>
            <a:off x="1558702" y="3309885"/>
            <a:ext cx="9073008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083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概念插播：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338946" y="155805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3790950" y="45418"/>
            <a:ext cx="6408712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</a:t>
            </a:r>
          </a:p>
        </p:txBody>
      </p:sp>
    </p:spTree>
    <p:extLst>
      <p:ext uri="{BB962C8B-B14F-4D97-AF65-F5344CB8AC3E}">
        <p14:creationId xmlns:p14="http://schemas.microsoft.com/office/powerpoint/2010/main" val="1784860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職涯導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B8D4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職涯導航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FB8D4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6" descr="C:\Users\K1011102\Desktop\3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69537"/>
            <a:ext cx="720714" cy="5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1932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法律條文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1845618"/>
            <a:ext cx="8640563" cy="446449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條文內文，正黑體、行距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FC6D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法律條文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4FC6D8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" name="圖片 1">
            <a:extLst>
              <a:ext uri="{FF2B5EF4-FFF2-40B4-BE49-F238E27FC236}">
                <a16:creationId xmlns="" xmlns:a16="http://schemas.microsoft.com/office/drawing/2014/main" id="{42ED71E6-DBED-493D-B174-F07DB5FB23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4963" y="118557"/>
            <a:ext cx="650783" cy="669548"/>
          </a:xfrm>
          <a:prstGeom prst="rect">
            <a:avLst/>
          </a:prstGeom>
        </p:spPr>
      </p:pic>
      <p:sp>
        <p:nvSpPr>
          <p:cNvPr id="10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336129" y="981522"/>
            <a:ext cx="11090276" cy="86409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 b="1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en-US" altLang="zh-TW" dirty="0"/>
              <a:t>【</a:t>
            </a:r>
            <a:r>
              <a:rPr lang="zh-TW" altLang="en-US" dirty="0"/>
              <a:t>法律條文標題</a:t>
            </a:r>
            <a:r>
              <a:rPr lang="en-US" altLang="zh-TW" dirty="0"/>
              <a:t>】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87013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段標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72084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段標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84318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37209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16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問題思考</a:t>
            </a:r>
          </a:p>
        </p:txBody>
      </p: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9144619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8140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9695606" y="981522"/>
            <a:ext cx="0" cy="5828779"/>
          </a:xfrm>
          <a:prstGeom prst="line">
            <a:avLst/>
          </a:prstGeom>
          <a:ln w="57150" cap="rnd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10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逐步解析(關鍵積木)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2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關鍵積木</a:t>
            </a: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5289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解題示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5" name="Text Box 10"/>
          <p:cNvSpPr txBox="1">
            <a:spLocks noChangeArrowheads="1"/>
          </p:cNvSpPr>
          <p:nvPr userDrawn="1"/>
        </p:nvSpPr>
        <p:spPr bwMode="auto">
          <a:xfrm>
            <a:off x="4727054" y="2133650"/>
            <a:ext cx="568863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請看老師</a:t>
            </a:r>
            <a:endParaRPr kumimoji="1" lang="en-US" altLang="zh-TW" sz="7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　　解題示範</a:t>
            </a:r>
          </a:p>
        </p:txBody>
      </p:sp>
      <p:sp>
        <p:nvSpPr>
          <p:cNvPr id="16" name="students-teacher-and-blackboard_42968"/>
          <p:cNvSpPr>
            <a:spLocks noChangeAspect="1"/>
          </p:cNvSpPr>
          <p:nvPr userDrawn="1"/>
        </p:nvSpPr>
        <p:spPr bwMode="auto">
          <a:xfrm>
            <a:off x="1414686" y="1989634"/>
            <a:ext cx="2592288" cy="2507865"/>
          </a:xfrm>
          <a:custGeom>
            <a:avLst/>
            <a:gdLst>
              <a:gd name="connsiteX0" fmla="*/ 453585 w 600029"/>
              <a:gd name="connsiteY0" fmla="*/ 282542 h 580488"/>
              <a:gd name="connsiteX1" fmla="*/ 549682 w 600029"/>
              <a:gd name="connsiteY1" fmla="*/ 282542 h 580488"/>
              <a:gd name="connsiteX2" fmla="*/ 549682 w 600029"/>
              <a:gd name="connsiteY2" fmla="*/ 318406 h 580488"/>
              <a:gd name="connsiteX3" fmla="*/ 453585 w 600029"/>
              <a:gd name="connsiteY3" fmla="*/ 318406 h 580488"/>
              <a:gd name="connsiteX4" fmla="*/ 430645 w 600029"/>
              <a:gd name="connsiteY4" fmla="*/ 219282 h 580488"/>
              <a:gd name="connsiteX5" fmla="*/ 424903 w 600029"/>
              <a:gd name="connsiteY5" fmla="*/ 223582 h 580488"/>
              <a:gd name="connsiteX6" fmla="*/ 424903 w 600029"/>
              <a:gd name="connsiteY6" fmla="*/ 227882 h 580488"/>
              <a:gd name="connsiteX7" fmla="*/ 427774 w 600029"/>
              <a:gd name="connsiteY7" fmla="*/ 232182 h 580488"/>
              <a:gd name="connsiteX8" fmla="*/ 436387 w 600029"/>
              <a:gd name="connsiteY8" fmla="*/ 229315 h 580488"/>
              <a:gd name="connsiteX9" fmla="*/ 433516 w 600029"/>
              <a:gd name="connsiteY9" fmla="*/ 220715 h 580488"/>
              <a:gd name="connsiteX10" fmla="*/ 430645 w 600029"/>
              <a:gd name="connsiteY10" fmla="*/ 219282 h 580488"/>
              <a:gd name="connsiteX11" fmla="*/ 354564 w 600029"/>
              <a:gd name="connsiteY11" fmla="*/ 219282 h 580488"/>
              <a:gd name="connsiteX12" fmla="*/ 348822 w 600029"/>
              <a:gd name="connsiteY12" fmla="*/ 222148 h 580488"/>
              <a:gd name="connsiteX13" fmla="*/ 347387 w 600029"/>
              <a:gd name="connsiteY13" fmla="*/ 226448 h 580488"/>
              <a:gd name="connsiteX14" fmla="*/ 350258 w 600029"/>
              <a:gd name="connsiteY14" fmla="*/ 230748 h 580488"/>
              <a:gd name="connsiteX15" fmla="*/ 358871 w 600029"/>
              <a:gd name="connsiteY15" fmla="*/ 227882 h 580488"/>
              <a:gd name="connsiteX16" fmla="*/ 357435 w 600029"/>
              <a:gd name="connsiteY16" fmla="*/ 219282 h 580488"/>
              <a:gd name="connsiteX17" fmla="*/ 354564 w 600029"/>
              <a:gd name="connsiteY17" fmla="*/ 219282 h 580488"/>
              <a:gd name="connsiteX18" fmla="*/ 469403 w 600029"/>
              <a:gd name="connsiteY18" fmla="*/ 199215 h 580488"/>
              <a:gd name="connsiteX19" fmla="*/ 462225 w 600029"/>
              <a:gd name="connsiteY19" fmla="*/ 204948 h 580488"/>
              <a:gd name="connsiteX20" fmla="*/ 465096 w 600029"/>
              <a:gd name="connsiteY20" fmla="*/ 209248 h 580488"/>
              <a:gd name="connsiteX21" fmla="*/ 469403 w 600029"/>
              <a:gd name="connsiteY21" fmla="*/ 212115 h 580488"/>
              <a:gd name="connsiteX22" fmla="*/ 475145 w 600029"/>
              <a:gd name="connsiteY22" fmla="*/ 204948 h 580488"/>
              <a:gd name="connsiteX23" fmla="*/ 469403 w 600029"/>
              <a:gd name="connsiteY23" fmla="*/ 199215 h 580488"/>
              <a:gd name="connsiteX24" fmla="*/ 391887 w 600029"/>
              <a:gd name="connsiteY24" fmla="*/ 197781 h 580488"/>
              <a:gd name="connsiteX25" fmla="*/ 386145 w 600029"/>
              <a:gd name="connsiteY25" fmla="*/ 204948 h 580488"/>
              <a:gd name="connsiteX26" fmla="*/ 391887 w 600029"/>
              <a:gd name="connsiteY26" fmla="*/ 210681 h 580488"/>
              <a:gd name="connsiteX27" fmla="*/ 399064 w 600029"/>
              <a:gd name="connsiteY27" fmla="*/ 204948 h 580488"/>
              <a:gd name="connsiteX28" fmla="*/ 391887 w 600029"/>
              <a:gd name="connsiteY28" fmla="*/ 197781 h 580488"/>
              <a:gd name="connsiteX29" fmla="*/ 315806 w 600029"/>
              <a:gd name="connsiteY29" fmla="*/ 197781 h 580488"/>
              <a:gd name="connsiteX30" fmla="*/ 310064 w 600029"/>
              <a:gd name="connsiteY30" fmla="*/ 200648 h 580488"/>
              <a:gd name="connsiteX31" fmla="*/ 310064 w 600029"/>
              <a:gd name="connsiteY31" fmla="*/ 206381 h 580488"/>
              <a:gd name="connsiteX32" fmla="*/ 312935 w 600029"/>
              <a:gd name="connsiteY32" fmla="*/ 209248 h 580488"/>
              <a:gd name="connsiteX33" fmla="*/ 321548 w 600029"/>
              <a:gd name="connsiteY33" fmla="*/ 207815 h 580488"/>
              <a:gd name="connsiteX34" fmla="*/ 318677 w 600029"/>
              <a:gd name="connsiteY34" fmla="*/ 199215 h 580488"/>
              <a:gd name="connsiteX35" fmla="*/ 315806 w 600029"/>
              <a:gd name="connsiteY35" fmla="*/ 197781 h 580488"/>
              <a:gd name="connsiteX36" fmla="*/ 469403 w 600029"/>
              <a:gd name="connsiteY36" fmla="*/ 156214 h 580488"/>
              <a:gd name="connsiteX37" fmla="*/ 462225 w 600029"/>
              <a:gd name="connsiteY37" fmla="*/ 161947 h 580488"/>
              <a:gd name="connsiteX38" fmla="*/ 469403 w 600029"/>
              <a:gd name="connsiteY38" fmla="*/ 169114 h 580488"/>
              <a:gd name="connsiteX39" fmla="*/ 475145 w 600029"/>
              <a:gd name="connsiteY39" fmla="*/ 161947 h 580488"/>
              <a:gd name="connsiteX40" fmla="*/ 473709 w 600029"/>
              <a:gd name="connsiteY40" fmla="*/ 157647 h 580488"/>
              <a:gd name="connsiteX41" fmla="*/ 469403 w 600029"/>
              <a:gd name="connsiteY41" fmla="*/ 156214 h 580488"/>
              <a:gd name="connsiteX42" fmla="*/ 391887 w 600029"/>
              <a:gd name="connsiteY42" fmla="*/ 154780 h 580488"/>
              <a:gd name="connsiteX43" fmla="*/ 386145 w 600029"/>
              <a:gd name="connsiteY43" fmla="*/ 160514 h 580488"/>
              <a:gd name="connsiteX44" fmla="*/ 391887 w 600029"/>
              <a:gd name="connsiteY44" fmla="*/ 167681 h 580488"/>
              <a:gd name="connsiteX45" fmla="*/ 397629 w 600029"/>
              <a:gd name="connsiteY45" fmla="*/ 160514 h 580488"/>
              <a:gd name="connsiteX46" fmla="*/ 396193 w 600029"/>
              <a:gd name="connsiteY46" fmla="*/ 156214 h 580488"/>
              <a:gd name="connsiteX47" fmla="*/ 391887 w 600029"/>
              <a:gd name="connsiteY47" fmla="*/ 154780 h 580488"/>
              <a:gd name="connsiteX48" fmla="*/ 311500 w 600029"/>
              <a:gd name="connsiteY48" fmla="*/ 154780 h 580488"/>
              <a:gd name="connsiteX49" fmla="*/ 310064 w 600029"/>
              <a:gd name="connsiteY49" fmla="*/ 163381 h 580488"/>
              <a:gd name="connsiteX50" fmla="*/ 318677 w 600029"/>
              <a:gd name="connsiteY50" fmla="*/ 166247 h 580488"/>
              <a:gd name="connsiteX51" fmla="*/ 321548 w 600029"/>
              <a:gd name="connsiteY51" fmla="*/ 161947 h 580488"/>
              <a:gd name="connsiteX52" fmla="*/ 320113 w 600029"/>
              <a:gd name="connsiteY52" fmla="*/ 157647 h 580488"/>
              <a:gd name="connsiteX53" fmla="*/ 314371 w 600029"/>
              <a:gd name="connsiteY53" fmla="*/ 154780 h 580488"/>
              <a:gd name="connsiteX54" fmla="*/ 311500 w 600029"/>
              <a:gd name="connsiteY54" fmla="*/ 154780 h 580488"/>
              <a:gd name="connsiteX55" fmla="*/ 417725 w 600029"/>
              <a:gd name="connsiteY55" fmla="*/ 147614 h 580488"/>
              <a:gd name="connsiteX56" fmla="*/ 404806 w 600029"/>
              <a:gd name="connsiteY56" fmla="*/ 156214 h 580488"/>
              <a:gd name="connsiteX57" fmla="*/ 406241 w 600029"/>
              <a:gd name="connsiteY57" fmla="*/ 160514 h 580488"/>
              <a:gd name="connsiteX58" fmla="*/ 397629 w 600029"/>
              <a:gd name="connsiteY58" fmla="*/ 173414 h 580488"/>
              <a:gd name="connsiteX59" fmla="*/ 397629 w 600029"/>
              <a:gd name="connsiteY59" fmla="*/ 192048 h 580488"/>
              <a:gd name="connsiteX60" fmla="*/ 406241 w 600029"/>
              <a:gd name="connsiteY60" fmla="*/ 204948 h 580488"/>
              <a:gd name="connsiteX61" fmla="*/ 404806 w 600029"/>
              <a:gd name="connsiteY61" fmla="*/ 209248 h 580488"/>
              <a:gd name="connsiteX62" fmla="*/ 419161 w 600029"/>
              <a:gd name="connsiteY62" fmla="*/ 217848 h 580488"/>
              <a:gd name="connsiteX63" fmla="*/ 430645 w 600029"/>
              <a:gd name="connsiteY63" fmla="*/ 212115 h 580488"/>
              <a:gd name="connsiteX64" fmla="*/ 437822 w 600029"/>
              <a:gd name="connsiteY64" fmla="*/ 213548 h 580488"/>
              <a:gd name="connsiteX65" fmla="*/ 442129 w 600029"/>
              <a:gd name="connsiteY65" fmla="*/ 217848 h 580488"/>
              <a:gd name="connsiteX66" fmla="*/ 455048 w 600029"/>
              <a:gd name="connsiteY66" fmla="*/ 209248 h 580488"/>
              <a:gd name="connsiteX67" fmla="*/ 455048 w 600029"/>
              <a:gd name="connsiteY67" fmla="*/ 204948 h 580488"/>
              <a:gd name="connsiteX68" fmla="*/ 467967 w 600029"/>
              <a:gd name="connsiteY68" fmla="*/ 192048 h 580488"/>
              <a:gd name="connsiteX69" fmla="*/ 467967 w 600029"/>
              <a:gd name="connsiteY69" fmla="*/ 176281 h 580488"/>
              <a:gd name="connsiteX70" fmla="*/ 455048 w 600029"/>
              <a:gd name="connsiteY70" fmla="*/ 161947 h 580488"/>
              <a:gd name="connsiteX71" fmla="*/ 455048 w 600029"/>
              <a:gd name="connsiteY71" fmla="*/ 160514 h 580488"/>
              <a:gd name="connsiteX72" fmla="*/ 439258 w 600029"/>
              <a:gd name="connsiteY72" fmla="*/ 150480 h 580488"/>
              <a:gd name="connsiteX73" fmla="*/ 429209 w 600029"/>
              <a:gd name="connsiteY73" fmla="*/ 154780 h 580488"/>
              <a:gd name="connsiteX74" fmla="*/ 423467 w 600029"/>
              <a:gd name="connsiteY74" fmla="*/ 153347 h 580488"/>
              <a:gd name="connsiteX75" fmla="*/ 417725 w 600029"/>
              <a:gd name="connsiteY75" fmla="*/ 147614 h 580488"/>
              <a:gd name="connsiteX76" fmla="*/ 341645 w 600029"/>
              <a:gd name="connsiteY76" fmla="*/ 147614 h 580488"/>
              <a:gd name="connsiteX77" fmla="*/ 327290 w 600029"/>
              <a:gd name="connsiteY77" fmla="*/ 154780 h 580488"/>
              <a:gd name="connsiteX78" fmla="*/ 328725 w 600029"/>
              <a:gd name="connsiteY78" fmla="*/ 163381 h 580488"/>
              <a:gd name="connsiteX79" fmla="*/ 321548 w 600029"/>
              <a:gd name="connsiteY79" fmla="*/ 171981 h 580488"/>
              <a:gd name="connsiteX80" fmla="*/ 318677 w 600029"/>
              <a:gd name="connsiteY80" fmla="*/ 173414 h 580488"/>
              <a:gd name="connsiteX81" fmla="*/ 318677 w 600029"/>
              <a:gd name="connsiteY81" fmla="*/ 190614 h 580488"/>
              <a:gd name="connsiteX82" fmla="*/ 322983 w 600029"/>
              <a:gd name="connsiteY82" fmla="*/ 192048 h 580488"/>
              <a:gd name="connsiteX83" fmla="*/ 328725 w 600029"/>
              <a:gd name="connsiteY83" fmla="*/ 209248 h 580488"/>
              <a:gd name="connsiteX84" fmla="*/ 343080 w 600029"/>
              <a:gd name="connsiteY84" fmla="*/ 216415 h 580488"/>
              <a:gd name="connsiteX85" fmla="*/ 354564 w 600029"/>
              <a:gd name="connsiteY85" fmla="*/ 210681 h 580488"/>
              <a:gd name="connsiteX86" fmla="*/ 360306 w 600029"/>
              <a:gd name="connsiteY86" fmla="*/ 213548 h 580488"/>
              <a:gd name="connsiteX87" fmla="*/ 364612 w 600029"/>
              <a:gd name="connsiteY87" fmla="*/ 216415 h 580488"/>
              <a:gd name="connsiteX88" fmla="*/ 378967 w 600029"/>
              <a:gd name="connsiteY88" fmla="*/ 207815 h 580488"/>
              <a:gd name="connsiteX89" fmla="*/ 377532 w 600029"/>
              <a:gd name="connsiteY89" fmla="*/ 203515 h 580488"/>
              <a:gd name="connsiteX90" fmla="*/ 387580 w 600029"/>
              <a:gd name="connsiteY90" fmla="*/ 190614 h 580488"/>
              <a:gd name="connsiteX91" fmla="*/ 387580 w 600029"/>
              <a:gd name="connsiteY91" fmla="*/ 173414 h 580488"/>
              <a:gd name="connsiteX92" fmla="*/ 377532 w 600029"/>
              <a:gd name="connsiteY92" fmla="*/ 160514 h 580488"/>
              <a:gd name="connsiteX93" fmla="*/ 377532 w 600029"/>
              <a:gd name="connsiteY93" fmla="*/ 159080 h 580488"/>
              <a:gd name="connsiteX94" fmla="*/ 363177 w 600029"/>
              <a:gd name="connsiteY94" fmla="*/ 149047 h 580488"/>
              <a:gd name="connsiteX95" fmla="*/ 353129 w 600029"/>
              <a:gd name="connsiteY95" fmla="*/ 153347 h 580488"/>
              <a:gd name="connsiteX96" fmla="*/ 345951 w 600029"/>
              <a:gd name="connsiteY96" fmla="*/ 151914 h 580488"/>
              <a:gd name="connsiteX97" fmla="*/ 341645 w 600029"/>
              <a:gd name="connsiteY97" fmla="*/ 147614 h 580488"/>
              <a:gd name="connsiteX98" fmla="*/ 429209 w 600029"/>
              <a:gd name="connsiteY98" fmla="*/ 134713 h 580488"/>
              <a:gd name="connsiteX99" fmla="*/ 423467 w 600029"/>
              <a:gd name="connsiteY99" fmla="*/ 137580 h 580488"/>
              <a:gd name="connsiteX100" fmla="*/ 426338 w 600029"/>
              <a:gd name="connsiteY100" fmla="*/ 146180 h 580488"/>
              <a:gd name="connsiteX101" fmla="*/ 434951 w 600029"/>
              <a:gd name="connsiteY101" fmla="*/ 144747 h 580488"/>
              <a:gd name="connsiteX102" fmla="*/ 436387 w 600029"/>
              <a:gd name="connsiteY102" fmla="*/ 139013 h 580488"/>
              <a:gd name="connsiteX103" fmla="*/ 433516 w 600029"/>
              <a:gd name="connsiteY103" fmla="*/ 136147 h 580488"/>
              <a:gd name="connsiteX104" fmla="*/ 429209 w 600029"/>
              <a:gd name="connsiteY104" fmla="*/ 134713 h 580488"/>
              <a:gd name="connsiteX105" fmla="*/ 353129 w 600029"/>
              <a:gd name="connsiteY105" fmla="*/ 133280 h 580488"/>
              <a:gd name="connsiteX106" fmla="*/ 347387 w 600029"/>
              <a:gd name="connsiteY106" fmla="*/ 136147 h 580488"/>
              <a:gd name="connsiteX107" fmla="*/ 350258 w 600029"/>
              <a:gd name="connsiteY107" fmla="*/ 144747 h 580488"/>
              <a:gd name="connsiteX108" fmla="*/ 358871 w 600029"/>
              <a:gd name="connsiteY108" fmla="*/ 143313 h 580488"/>
              <a:gd name="connsiteX109" fmla="*/ 358871 w 600029"/>
              <a:gd name="connsiteY109" fmla="*/ 137580 h 580488"/>
              <a:gd name="connsiteX110" fmla="*/ 356000 w 600029"/>
              <a:gd name="connsiteY110" fmla="*/ 134713 h 580488"/>
              <a:gd name="connsiteX111" fmla="*/ 353129 w 600029"/>
              <a:gd name="connsiteY111" fmla="*/ 133280 h 580488"/>
              <a:gd name="connsiteX112" fmla="*/ 429209 w 600029"/>
              <a:gd name="connsiteY112" fmla="*/ 90279 h 580488"/>
              <a:gd name="connsiteX113" fmla="*/ 423467 w 600029"/>
              <a:gd name="connsiteY113" fmla="*/ 97446 h 580488"/>
              <a:gd name="connsiteX114" fmla="*/ 429209 w 600029"/>
              <a:gd name="connsiteY114" fmla="*/ 103179 h 580488"/>
              <a:gd name="connsiteX115" fmla="*/ 436387 w 600029"/>
              <a:gd name="connsiteY115" fmla="*/ 97446 h 580488"/>
              <a:gd name="connsiteX116" fmla="*/ 433516 w 600029"/>
              <a:gd name="connsiteY116" fmla="*/ 93146 h 580488"/>
              <a:gd name="connsiteX117" fmla="*/ 429209 w 600029"/>
              <a:gd name="connsiteY117" fmla="*/ 90279 h 580488"/>
              <a:gd name="connsiteX118" fmla="*/ 353129 w 600029"/>
              <a:gd name="connsiteY118" fmla="*/ 90279 h 580488"/>
              <a:gd name="connsiteX119" fmla="*/ 345951 w 600029"/>
              <a:gd name="connsiteY119" fmla="*/ 96013 h 580488"/>
              <a:gd name="connsiteX120" fmla="*/ 353129 w 600029"/>
              <a:gd name="connsiteY120" fmla="*/ 103179 h 580488"/>
              <a:gd name="connsiteX121" fmla="*/ 358871 w 600029"/>
              <a:gd name="connsiteY121" fmla="*/ 96013 h 580488"/>
              <a:gd name="connsiteX122" fmla="*/ 357435 w 600029"/>
              <a:gd name="connsiteY122" fmla="*/ 91713 h 580488"/>
              <a:gd name="connsiteX123" fmla="*/ 353129 w 600029"/>
              <a:gd name="connsiteY123" fmla="*/ 90279 h 580488"/>
              <a:gd name="connsiteX124" fmla="*/ 378967 w 600029"/>
              <a:gd name="connsiteY124" fmla="*/ 83112 h 580488"/>
              <a:gd name="connsiteX125" fmla="*/ 366048 w 600029"/>
              <a:gd name="connsiteY125" fmla="*/ 90279 h 580488"/>
              <a:gd name="connsiteX126" fmla="*/ 366048 w 600029"/>
              <a:gd name="connsiteY126" fmla="*/ 96013 h 580488"/>
              <a:gd name="connsiteX127" fmla="*/ 358871 w 600029"/>
              <a:gd name="connsiteY127" fmla="*/ 108913 h 580488"/>
              <a:gd name="connsiteX128" fmla="*/ 358871 w 600029"/>
              <a:gd name="connsiteY128" fmla="*/ 127547 h 580488"/>
              <a:gd name="connsiteX129" fmla="*/ 361742 w 600029"/>
              <a:gd name="connsiteY129" fmla="*/ 128980 h 580488"/>
              <a:gd name="connsiteX130" fmla="*/ 366048 w 600029"/>
              <a:gd name="connsiteY130" fmla="*/ 136147 h 580488"/>
              <a:gd name="connsiteX131" fmla="*/ 366048 w 600029"/>
              <a:gd name="connsiteY131" fmla="*/ 143313 h 580488"/>
              <a:gd name="connsiteX132" fmla="*/ 381838 w 600029"/>
              <a:gd name="connsiteY132" fmla="*/ 151914 h 580488"/>
              <a:gd name="connsiteX133" fmla="*/ 391887 w 600029"/>
              <a:gd name="connsiteY133" fmla="*/ 147614 h 580488"/>
              <a:gd name="connsiteX134" fmla="*/ 400500 w 600029"/>
              <a:gd name="connsiteY134" fmla="*/ 149047 h 580488"/>
              <a:gd name="connsiteX135" fmla="*/ 416290 w 600029"/>
              <a:gd name="connsiteY135" fmla="*/ 140447 h 580488"/>
              <a:gd name="connsiteX136" fmla="*/ 417725 w 600029"/>
              <a:gd name="connsiteY136" fmla="*/ 134713 h 580488"/>
              <a:gd name="connsiteX137" fmla="*/ 427774 w 600029"/>
              <a:gd name="connsiteY137" fmla="*/ 127547 h 580488"/>
              <a:gd name="connsiteX138" fmla="*/ 427774 w 600029"/>
              <a:gd name="connsiteY138" fmla="*/ 110346 h 580488"/>
              <a:gd name="connsiteX139" fmla="*/ 414854 w 600029"/>
              <a:gd name="connsiteY139" fmla="*/ 97446 h 580488"/>
              <a:gd name="connsiteX140" fmla="*/ 416290 w 600029"/>
              <a:gd name="connsiteY140" fmla="*/ 94579 h 580488"/>
              <a:gd name="connsiteX141" fmla="*/ 400500 w 600029"/>
              <a:gd name="connsiteY141" fmla="*/ 85979 h 580488"/>
              <a:gd name="connsiteX142" fmla="*/ 390451 w 600029"/>
              <a:gd name="connsiteY142" fmla="*/ 90279 h 580488"/>
              <a:gd name="connsiteX143" fmla="*/ 383274 w 600029"/>
              <a:gd name="connsiteY143" fmla="*/ 88846 h 580488"/>
              <a:gd name="connsiteX144" fmla="*/ 378967 w 600029"/>
              <a:gd name="connsiteY144" fmla="*/ 83112 h 580488"/>
              <a:gd name="connsiteX145" fmla="*/ 390451 w 600029"/>
              <a:gd name="connsiteY145" fmla="*/ 70212 h 580488"/>
              <a:gd name="connsiteX146" fmla="*/ 384709 w 600029"/>
              <a:gd name="connsiteY146" fmla="*/ 73079 h 580488"/>
              <a:gd name="connsiteX147" fmla="*/ 387580 w 600029"/>
              <a:gd name="connsiteY147" fmla="*/ 81679 h 580488"/>
              <a:gd name="connsiteX148" fmla="*/ 396193 w 600029"/>
              <a:gd name="connsiteY148" fmla="*/ 78812 h 580488"/>
              <a:gd name="connsiteX149" fmla="*/ 396193 w 600029"/>
              <a:gd name="connsiteY149" fmla="*/ 74512 h 580488"/>
              <a:gd name="connsiteX150" fmla="*/ 393322 w 600029"/>
              <a:gd name="connsiteY150" fmla="*/ 70212 h 580488"/>
              <a:gd name="connsiteX151" fmla="*/ 390451 w 600029"/>
              <a:gd name="connsiteY151" fmla="*/ 70212 h 580488"/>
              <a:gd name="connsiteX152" fmla="*/ 390451 w 600029"/>
              <a:gd name="connsiteY152" fmla="*/ 61612 h 580488"/>
              <a:gd name="connsiteX153" fmla="*/ 397629 w 600029"/>
              <a:gd name="connsiteY153" fmla="*/ 64479 h 580488"/>
              <a:gd name="connsiteX154" fmla="*/ 403370 w 600029"/>
              <a:gd name="connsiteY154" fmla="*/ 73079 h 580488"/>
              <a:gd name="connsiteX155" fmla="*/ 403370 w 600029"/>
              <a:gd name="connsiteY155" fmla="*/ 78812 h 580488"/>
              <a:gd name="connsiteX156" fmla="*/ 419161 w 600029"/>
              <a:gd name="connsiteY156" fmla="*/ 88846 h 580488"/>
              <a:gd name="connsiteX157" fmla="*/ 429209 w 600029"/>
              <a:gd name="connsiteY157" fmla="*/ 83112 h 580488"/>
              <a:gd name="connsiteX158" fmla="*/ 439258 w 600029"/>
              <a:gd name="connsiteY158" fmla="*/ 87412 h 580488"/>
              <a:gd name="connsiteX159" fmla="*/ 443564 w 600029"/>
              <a:gd name="connsiteY159" fmla="*/ 97446 h 580488"/>
              <a:gd name="connsiteX160" fmla="*/ 434951 w 600029"/>
              <a:gd name="connsiteY160" fmla="*/ 110346 h 580488"/>
              <a:gd name="connsiteX161" fmla="*/ 436387 w 600029"/>
              <a:gd name="connsiteY161" fmla="*/ 127547 h 580488"/>
              <a:gd name="connsiteX162" fmla="*/ 439258 w 600029"/>
              <a:gd name="connsiteY162" fmla="*/ 130413 h 580488"/>
              <a:gd name="connsiteX163" fmla="*/ 443564 w 600029"/>
              <a:gd name="connsiteY163" fmla="*/ 137580 h 580488"/>
              <a:gd name="connsiteX164" fmla="*/ 443564 w 600029"/>
              <a:gd name="connsiteY164" fmla="*/ 144747 h 580488"/>
              <a:gd name="connsiteX165" fmla="*/ 457919 w 600029"/>
              <a:gd name="connsiteY165" fmla="*/ 153347 h 580488"/>
              <a:gd name="connsiteX166" fmla="*/ 469403 w 600029"/>
              <a:gd name="connsiteY166" fmla="*/ 147614 h 580488"/>
              <a:gd name="connsiteX167" fmla="*/ 479451 w 600029"/>
              <a:gd name="connsiteY167" fmla="*/ 151914 h 580488"/>
              <a:gd name="connsiteX168" fmla="*/ 482322 w 600029"/>
              <a:gd name="connsiteY168" fmla="*/ 161947 h 580488"/>
              <a:gd name="connsiteX169" fmla="*/ 475145 w 600029"/>
              <a:gd name="connsiteY169" fmla="*/ 174847 h 580488"/>
              <a:gd name="connsiteX170" fmla="*/ 475145 w 600029"/>
              <a:gd name="connsiteY170" fmla="*/ 193481 h 580488"/>
              <a:gd name="connsiteX171" fmla="*/ 482322 w 600029"/>
              <a:gd name="connsiteY171" fmla="*/ 206381 h 580488"/>
              <a:gd name="connsiteX172" fmla="*/ 469403 w 600029"/>
              <a:gd name="connsiteY172" fmla="*/ 219282 h 580488"/>
              <a:gd name="connsiteX173" fmla="*/ 459354 w 600029"/>
              <a:gd name="connsiteY173" fmla="*/ 216415 h 580488"/>
              <a:gd name="connsiteX174" fmla="*/ 444999 w 600029"/>
              <a:gd name="connsiteY174" fmla="*/ 225015 h 580488"/>
              <a:gd name="connsiteX175" fmla="*/ 443564 w 600029"/>
              <a:gd name="connsiteY175" fmla="*/ 233615 h 580488"/>
              <a:gd name="connsiteX176" fmla="*/ 430645 w 600029"/>
              <a:gd name="connsiteY176" fmla="*/ 239349 h 580488"/>
              <a:gd name="connsiteX177" fmla="*/ 423467 w 600029"/>
              <a:gd name="connsiteY177" fmla="*/ 237915 h 580488"/>
              <a:gd name="connsiteX178" fmla="*/ 417725 w 600029"/>
              <a:gd name="connsiteY178" fmla="*/ 229315 h 580488"/>
              <a:gd name="connsiteX179" fmla="*/ 416290 w 600029"/>
              <a:gd name="connsiteY179" fmla="*/ 225015 h 580488"/>
              <a:gd name="connsiteX180" fmla="*/ 400500 w 600029"/>
              <a:gd name="connsiteY180" fmla="*/ 214981 h 580488"/>
              <a:gd name="connsiteX181" fmla="*/ 391887 w 600029"/>
              <a:gd name="connsiteY181" fmla="*/ 217848 h 580488"/>
              <a:gd name="connsiteX182" fmla="*/ 383274 w 600029"/>
              <a:gd name="connsiteY182" fmla="*/ 214981 h 580488"/>
              <a:gd name="connsiteX183" fmla="*/ 367483 w 600029"/>
              <a:gd name="connsiteY183" fmla="*/ 223582 h 580488"/>
              <a:gd name="connsiteX184" fmla="*/ 366048 w 600029"/>
              <a:gd name="connsiteY184" fmla="*/ 232182 h 580488"/>
              <a:gd name="connsiteX185" fmla="*/ 353129 w 600029"/>
              <a:gd name="connsiteY185" fmla="*/ 239349 h 580488"/>
              <a:gd name="connsiteX186" fmla="*/ 347387 w 600029"/>
              <a:gd name="connsiteY186" fmla="*/ 236482 h 580488"/>
              <a:gd name="connsiteX187" fmla="*/ 340209 w 600029"/>
              <a:gd name="connsiteY187" fmla="*/ 229315 h 580488"/>
              <a:gd name="connsiteX188" fmla="*/ 340209 w 600029"/>
              <a:gd name="connsiteY188" fmla="*/ 223582 h 580488"/>
              <a:gd name="connsiteX189" fmla="*/ 324419 w 600029"/>
              <a:gd name="connsiteY189" fmla="*/ 214981 h 580488"/>
              <a:gd name="connsiteX190" fmla="*/ 315806 w 600029"/>
              <a:gd name="connsiteY190" fmla="*/ 217848 h 580488"/>
              <a:gd name="connsiteX191" fmla="*/ 308629 w 600029"/>
              <a:gd name="connsiteY191" fmla="*/ 216415 h 580488"/>
              <a:gd name="connsiteX192" fmla="*/ 302887 w 600029"/>
              <a:gd name="connsiteY192" fmla="*/ 207815 h 580488"/>
              <a:gd name="connsiteX193" fmla="*/ 304322 w 600029"/>
              <a:gd name="connsiteY193" fmla="*/ 196348 h 580488"/>
              <a:gd name="connsiteX194" fmla="*/ 311500 w 600029"/>
              <a:gd name="connsiteY194" fmla="*/ 190614 h 580488"/>
              <a:gd name="connsiteX195" fmla="*/ 310064 w 600029"/>
              <a:gd name="connsiteY195" fmla="*/ 173414 h 580488"/>
              <a:gd name="connsiteX196" fmla="*/ 304322 w 600029"/>
              <a:gd name="connsiteY196" fmla="*/ 170547 h 580488"/>
              <a:gd name="connsiteX197" fmla="*/ 289967 w 600029"/>
              <a:gd name="connsiteY197" fmla="*/ 180581 h 580488"/>
              <a:gd name="connsiteX198" fmla="*/ 295709 w 600029"/>
              <a:gd name="connsiteY198" fmla="*/ 192048 h 580488"/>
              <a:gd name="connsiteX199" fmla="*/ 169387 w 600029"/>
              <a:gd name="connsiteY199" fmla="*/ 256549 h 580488"/>
              <a:gd name="connsiteX200" fmla="*/ 162210 w 600029"/>
              <a:gd name="connsiteY200" fmla="*/ 388418 h 580488"/>
              <a:gd name="connsiteX201" fmla="*/ 157903 w 600029"/>
              <a:gd name="connsiteY201" fmla="*/ 388418 h 580488"/>
              <a:gd name="connsiteX202" fmla="*/ 157903 w 600029"/>
              <a:gd name="connsiteY202" fmla="*/ 405618 h 580488"/>
              <a:gd name="connsiteX203" fmla="*/ 157903 w 600029"/>
              <a:gd name="connsiteY203" fmla="*/ 417085 h 580488"/>
              <a:gd name="connsiteX204" fmla="*/ 157903 w 600029"/>
              <a:gd name="connsiteY204" fmla="*/ 547521 h 580488"/>
              <a:gd name="connsiteX205" fmla="*/ 162210 w 600029"/>
              <a:gd name="connsiteY205" fmla="*/ 547521 h 580488"/>
              <a:gd name="connsiteX206" fmla="*/ 192355 w 600029"/>
              <a:gd name="connsiteY206" fmla="*/ 554688 h 580488"/>
              <a:gd name="connsiteX207" fmla="*/ 192355 w 600029"/>
              <a:gd name="connsiteY207" fmla="*/ 580488 h 580488"/>
              <a:gd name="connsiteX208" fmla="*/ 166516 w 600029"/>
              <a:gd name="connsiteY208" fmla="*/ 580488 h 580488"/>
              <a:gd name="connsiteX209" fmla="*/ 137806 w 600029"/>
              <a:gd name="connsiteY209" fmla="*/ 576188 h 580488"/>
              <a:gd name="connsiteX210" fmla="*/ 137806 w 600029"/>
              <a:gd name="connsiteY210" fmla="*/ 580488 h 580488"/>
              <a:gd name="connsiteX211" fmla="*/ 104790 w 600029"/>
              <a:gd name="connsiteY211" fmla="*/ 580488 h 580488"/>
              <a:gd name="connsiteX212" fmla="*/ 104790 w 600029"/>
              <a:gd name="connsiteY212" fmla="*/ 550388 h 580488"/>
              <a:gd name="connsiteX213" fmla="*/ 104790 w 600029"/>
              <a:gd name="connsiteY213" fmla="*/ 547521 h 580488"/>
              <a:gd name="connsiteX214" fmla="*/ 104790 w 600029"/>
              <a:gd name="connsiteY214" fmla="*/ 417085 h 580488"/>
              <a:gd name="connsiteX215" fmla="*/ 86129 w 600029"/>
              <a:gd name="connsiteY215" fmla="*/ 417085 h 580488"/>
              <a:gd name="connsiteX216" fmla="*/ 86129 w 600029"/>
              <a:gd name="connsiteY216" fmla="*/ 547521 h 580488"/>
              <a:gd name="connsiteX217" fmla="*/ 86129 w 600029"/>
              <a:gd name="connsiteY217" fmla="*/ 550388 h 580488"/>
              <a:gd name="connsiteX218" fmla="*/ 86129 w 600029"/>
              <a:gd name="connsiteY218" fmla="*/ 580488 h 580488"/>
              <a:gd name="connsiteX219" fmla="*/ 54548 w 600029"/>
              <a:gd name="connsiteY219" fmla="*/ 580488 h 580488"/>
              <a:gd name="connsiteX220" fmla="*/ 54548 w 600029"/>
              <a:gd name="connsiteY220" fmla="*/ 576188 h 580488"/>
              <a:gd name="connsiteX221" fmla="*/ 24403 w 600029"/>
              <a:gd name="connsiteY221" fmla="*/ 580488 h 580488"/>
              <a:gd name="connsiteX222" fmla="*/ 0 w 600029"/>
              <a:gd name="connsiteY222" fmla="*/ 580488 h 580488"/>
              <a:gd name="connsiteX223" fmla="*/ 0 w 600029"/>
              <a:gd name="connsiteY223" fmla="*/ 554688 h 580488"/>
              <a:gd name="connsiteX224" fmla="*/ 28710 w 600029"/>
              <a:gd name="connsiteY224" fmla="*/ 547521 h 580488"/>
              <a:gd name="connsiteX225" fmla="*/ 34452 w 600029"/>
              <a:gd name="connsiteY225" fmla="*/ 547521 h 580488"/>
              <a:gd name="connsiteX226" fmla="*/ 34452 w 600029"/>
              <a:gd name="connsiteY226" fmla="*/ 417085 h 580488"/>
              <a:gd name="connsiteX227" fmla="*/ 34452 w 600029"/>
              <a:gd name="connsiteY227" fmla="*/ 405618 h 580488"/>
              <a:gd name="connsiteX228" fmla="*/ 34452 w 600029"/>
              <a:gd name="connsiteY228" fmla="*/ 388418 h 580488"/>
              <a:gd name="connsiteX229" fmla="*/ 30145 w 600029"/>
              <a:gd name="connsiteY229" fmla="*/ 388418 h 580488"/>
              <a:gd name="connsiteX230" fmla="*/ 28710 w 600029"/>
              <a:gd name="connsiteY230" fmla="*/ 361184 h 580488"/>
              <a:gd name="connsiteX231" fmla="*/ 4306 w 600029"/>
              <a:gd name="connsiteY231" fmla="*/ 361184 h 580488"/>
              <a:gd name="connsiteX232" fmla="*/ 7177 w 600029"/>
              <a:gd name="connsiteY232" fmla="*/ 230748 h 580488"/>
              <a:gd name="connsiteX233" fmla="*/ 67468 w 600029"/>
              <a:gd name="connsiteY233" fmla="*/ 219282 h 580488"/>
              <a:gd name="connsiteX234" fmla="*/ 94742 w 600029"/>
              <a:gd name="connsiteY234" fmla="*/ 252249 h 580488"/>
              <a:gd name="connsiteX235" fmla="*/ 122016 w 600029"/>
              <a:gd name="connsiteY235" fmla="*/ 219282 h 580488"/>
              <a:gd name="connsiteX236" fmla="*/ 163645 w 600029"/>
              <a:gd name="connsiteY236" fmla="*/ 219282 h 580488"/>
              <a:gd name="connsiteX237" fmla="*/ 278484 w 600029"/>
              <a:gd name="connsiteY237" fmla="*/ 159080 h 580488"/>
              <a:gd name="connsiteX238" fmla="*/ 285661 w 600029"/>
              <a:gd name="connsiteY238" fmla="*/ 171981 h 580488"/>
              <a:gd name="connsiteX239" fmla="*/ 301451 w 600029"/>
              <a:gd name="connsiteY239" fmla="*/ 161947 h 580488"/>
              <a:gd name="connsiteX240" fmla="*/ 307193 w 600029"/>
              <a:gd name="connsiteY240" fmla="*/ 149047 h 580488"/>
              <a:gd name="connsiteX241" fmla="*/ 314371 w 600029"/>
              <a:gd name="connsiteY241" fmla="*/ 146180 h 580488"/>
              <a:gd name="connsiteX242" fmla="*/ 322983 w 600029"/>
              <a:gd name="connsiteY242" fmla="*/ 149047 h 580488"/>
              <a:gd name="connsiteX243" fmla="*/ 338774 w 600029"/>
              <a:gd name="connsiteY243" fmla="*/ 139013 h 580488"/>
              <a:gd name="connsiteX244" fmla="*/ 340209 w 600029"/>
              <a:gd name="connsiteY244" fmla="*/ 133280 h 580488"/>
              <a:gd name="connsiteX245" fmla="*/ 348822 w 600029"/>
              <a:gd name="connsiteY245" fmla="*/ 126113 h 580488"/>
              <a:gd name="connsiteX246" fmla="*/ 348822 w 600029"/>
              <a:gd name="connsiteY246" fmla="*/ 108913 h 580488"/>
              <a:gd name="connsiteX247" fmla="*/ 338774 w 600029"/>
              <a:gd name="connsiteY247" fmla="*/ 98879 h 580488"/>
              <a:gd name="connsiteX248" fmla="*/ 341645 w 600029"/>
              <a:gd name="connsiteY248" fmla="*/ 87412 h 580488"/>
              <a:gd name="connsiteX249" fmla="*/ 353129 w 600029"/>
              <a:gd name="connsiteY249" fmla="*/ 81679 h 580488"/>
              <a:gd name="connsiteX250" fmla="*/ 360306 w 600029"/>
              <a:gd name="connsiteY250" fmla="*/ 84546 h 580488"/>
              <a:gd name="connsiteX251" fmla="*/ 376096 w 600029"/>
              <a:gd name="connsiteY251" fmla="*/ 75946 h 580488"/>
              <a:gd name="connsiteX252" fmla="*/ 378967 w 600029"/>
              <a:gd name="connsiteY252" fmla="*/ 68779 h 580488"/>
              <a:gd name="connsiteX253" fmla="*/ 390451 w 600029"/>
              <a:gd name="connsiteY253" fmla="*/ 61612 h 580488"/>
              <a:gd name="connsiteX254" fmla="*/ 94832 w 600029"/>
              <a:gd name="connsiteY254" fmla="*/ 61612 h 580488"/>
              <a:gd name="connsiteX255" fmla="*/ 168054 w 600029"/>
              <a:gd name="connsiteY255" fmla="*/ 134719 h 580488"/>
              <a:gd name="connsiteX256" fmla="*/ 94832 w 600029"/>
              <a:gd name="connsiteY256" fmla="*/ 207826 h 580488"/>
              <a:gd name="connsiteX257" fmla="*/ 21610 w 600029"/>
              <a:gd name="connsiteY257" fmla="*/ 134719 h 580488"/>
              <a:gd name="connsiteX258" fmla="*/ 94832 w 600029"/>
              <a:gd name="connsiteY258" fmla="*/ 61612 h 580488"/>
              <a:gd name="connsiteX259" fmla="*/ 56095 w 600029"/>
              <a:gd name="connsiteY259" fmla="*/ 0 h 580488"/>
              <a:gd name="connsiteX260" fmla="*/ 600029 w 600029"/>
              <a:gd name="connsiteY260" fmla="*/ 0 h 580488"/>
              <a:gd name="connsiteX261" fmla="*/ 600029 w 600029"/>
              <a:gd name="connsiteY261" fmla="*/ 364156 h 580488"/>
              <a:gd name="connsiteX262" fmla="*/ 180956 w 600029"/>
              <a:gd name="connsiteY262" fmla="*/ 364156 h 580488"/>
              <a:gd name="connsiteX263" fmla="*/ 182391 w 600029"/>
              <a:gd name="connsiteY263" fmla="*/ 339783 h 580488"/>
              <a:gd name="connsiteX264" fmla="*/ 574196 w 600029"/>
              <a:gd name="connsiteY264" fmla="*/ 339783 h 580488"/>
              <a:gd name="connsiteX265" fmla="*/ 574196 w 600029"/>
              <a:gd name="connsiteY265" fmla="*/ 24373 h 580488"/>
              <a:gd name="connsiteX266" fmla="*/ 80493 w 600029"/>
              <a:gd name="connsiteY266" fmla="*/ 24373 h 580488"/>
              <a:gd name="connsiteX267" fmla="*/ 80493 w 600029"/>
              <a:gd name="connsiteY267" fmla="*/ 48745 h 580488"/>
              <a:gd name="connsiteX268" fmla="*/ 56095 w 600029"/>
              <a:gd name="connsiteY268" fmla="*/ 57347 h 58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</a:cxnLst>
            <a:rect l="l" t="t" r="r" b="b"/>
            <a:pathLst>
              <a:path w="600029" h="580488">
                <a:moveTo>
                  <a:pt x="453585" y="282542"/>
                </a:moveTo>
                <a:lnTo>
                  <a:pt x="549682" y="282542"/>
                </a:lnTo>
                <a:lnTo>
                  <a:pt x="549682" y="318406"/>
                </a:lnTo>
                <a:lnTo>
                  <a:pt x="453585" y="318406"/>
                </a:lnTo>
                <a:close/>
                <a:moveTo>
                  <a:pt x="430645" y="219282"/>
                </a:moveTo>
                <a:cubicBezTo>
                  <a:pt x="429209" y="219282"/>
                  <a:pt x="426338" y="220715"/>
                  <a:pt x="424903" y="223582"/>
                </a:cubicBezTo>
                <a:cubicBezTo>
                  <a:pt x="424903" y="225015"/>
                  <a:pt x="424903" y="226448"/>
                  <a:pt x="424903" y="227882"/>
                </a:cubicBezTo>
                <a:cubicBezTo>
                  <a:pt x="424903" y="229315"/>
                  <a:pt x="426338" y="230748"/>
                  <a:pt x="427774" y="232182"/>
                </a:cubicBezTo>
                <a:cubicBezTo>
                  <a:pt x="430645" y="233615"/>
                  <a:pt x="434951" y="232182"/>
                  <a:pt x="436387" y="229315"/>
                </a:cubicBezTo>
                <a:cubicBezTo>
                  <a:pt x="437822" y="226448"/>
                  <a:pt x="436387" y="222148"/>
                  <a:pt x="433516" y="220715"/>
                </a:cubicBezTo>
                <a:cubicBezTo>
                  <a:pt x="433516" y="220715"/>
                  <a:pt x="432080" y="219282"/>
                  <a:pt x="430645" y="219282"/>
                </a:cubicBezTo>
                <a:close/>
                <a:moveTo>
                  <a:pt x="354564" y="219282"/>
                </a:moveTo>
                <a:cubicBezTo>
                  <a:pt x="351693" y="219282"/>
                  <a:pt x="348822" y="219282"/>
                  <a:pt x="348822" y="222148"/>
                </a:cubicBezTo>
                <a:cubicBezTo>
                  <a:pt x="347387" y="223582"/>
                  <a:pt x="347387" y="225015"/>
                  <a:pt x="347387" y="226448"/>
                </a:cubicBezTo>
                <a:cubicBezTo>
                  <a:pt x="348822" y="227882"/>
                  <a:pt x="348822" y="229315"/>
                  <a:pt x="350258" y="230748"/>
                </a:cubicBezTo>
                <a:cubicBezTo>
                  <a:pt x="353129" y="232182"/>
                  <a:pt x="357435" y="230748"/>
                  <a:pt x="358871" y="227882"/>
                </a:cubicBezTo>
                <a:cubicBezTo>
                  <a:pt x="361742" y="225015"/>
                  <a:pt x="360306" y="220715"/>
                  <a:pt x="357435" y="219282"/>
                </a:cubicBezTo>
                <a:cubicBezTo>
                  <a:pt x="356000" y="219282"/>
                  <a:pt x="354564" y="219282"/>
                  <a:pt x="354564" y="219282"/>
                </a:cubicBezTo>
                <a:close/>
                <a:moveTo>
                  <a:pt x="469403" y="199215"/>
                </a:moveTo>
                <a:cubicBezTo>
                  <a:pt x="465096" y="199215"/>
                  <a:pt x="462225" y="202081"/>
                  <a:pt x="462225" y="204948"/>
                </a:cubicBezTo>
                <a:cubicBezTo>
                  <a:pt x="462225" y="207815"/>
                  <a:pt x="463661" y="209248"/>
                  <a:pt x="465096" y="209248"/>
                </a:cubicBezTo>
                <a:cubicBezTo>
                  <a:pt x="465096" y="210681"/>
                  <a:pt x="466532" y="212115"/>
                  <a:pt x="469403" y="212115"/>
                </a:cubicBezTo>
                <a:cubicBezTo>
                  <a:pt x="472274" y="212115"/>
                  <a:pt x="475145" y="209248"/>
                  <a:pt x="475145" y="204948"/>
                </a:cubicBezTo>
                <a:cubicBezTo>
                  <a:pt x="475145" y="202081"/>
                  <a:pt x="472274" y="199215"/>
                  <a:pt x="469403" y="199215"/>
                </a:cubicBezTo>
                <a:close/>
                <a:moveTo>
                  <a:pt x="391887" y="197781"/>
                </a:moveTo>
                <a:cubicBezTo>
                  <a:pt x="389016" y="197781"/>
                  <a:pt x="386145" y="200648"/>
                  <a:pt x="386145" y="204948"/>
                </a:cubicBezTo>
                <a:cubicBezTo>
                  <a:pt x="386145" y="207815"/>
                  <a:pt x="389016" y="210681"/>
                  <a:pt x="391887" y="210681"/>
                </a:cubicBezTo>
                <a:cubicBezTo>
                  <a:pt x="396193" y="210681"/>
                  <a:pt x="399064" y="207815"/>
                  <a:pt x="399064" y="204948"/>
                </a:cubicBezTo>
                <a:cubicBezTo>
                  <a:pt x="399064" y="200648"/>
                  <a:pt x="396193" y="197781"/>
                  <a:pt x="391887" y="197781"/>
                </a:cubicBezTo>
                <a:close/>
                <a:moveTo>
                  <a:pt x="315806" y="197781"/>
                </a:moveTo>
                <a:cubicBezTo>
                  <a:pt x="312935" y="197781"/>
                  <a:pt x="311500" y="199215"/>
                  <a:pt x="310064" y="200648"/>
                </a:cubicBezTo>
                <a:cubicBezTo>
                  <a:pt x="310064" y="202081"/>
                  <a:pt x="308629" y="203515"/>
                  <a:pt x="310064" y="206381"/>
                </a:cubicBezTo>
                <a:cubicBezTo>
                  <a:pt x="310064" y="207815"/>
                  <a:pt x="311500" y="209248"/>
                  <a:pt x="312935" y="209248"/>
                </a:cubicBezTo>
                <a:cubicBezTo>
                  <a:pt x="315806" y="210681"/>
                  <a:pt x="320113" y="210681"/>
                  <a:pt x="321548" y="207815"/>
                </a:cubicBezTo>
                <a:cubicBezTo>
                  <a:pt x="322983" y="203515"/>
                  <a:pt x="321548" y="200648"/>
                  <a:pt x="318677" y="199215"/>
                </a:cubicBezTo>
                <a:cubicBezTo>
                  <a:pt x="318677" y="197781"/>
                  <a:pt x="317242" y="197781"/>
                  <a:pt x="315806" y="197781"/>
                </a:cubicBezTo>
                <a:close/>
                <a:moveTo>
                  <a:pt x="469403" y="156214"/>
                </a:moveTo>
                <a:cubicBezTo>
                  <a:pt x="465096" y="156214"/>
                  <a:pt x="462225" y="159080"/>
                  <a:pt x="462225" y="161947"/>
                </a:cubicBezTo>
                <a:cubicBezTo>
                  <a:pt x="462225" y="166247"/>
                  <a:pt x="465096" y="169114"/>
                  <a:pt x="469403" y="169114"/>
                </a:cubicBezTo>
                <a:cubicBezTo>
                  <a:pt x="472274" y="169114"/>
                  <a:pt x="475145" y="166247"/>
                  <a:pt x="475145" y="161947"/>
                </a:cubicBezTo>
                <a:cubicBezTo>
                  <a:pt x="475145" y="160514"/>
                  <a:pt x="475145" y="159080"/>
                  <a:pt x="473709" y="157647"/>
                </a:cubicBezTo>
                <a:cubicBezTo>
                  <a:pt x="472274" y="156214"/>
                  <a:pt x="470838" y="156214"/>
                  <a:pt x="469403" y="156214"/>
                </a:cubicBezTo>
                <a:close/>
                <a:moveTo>
                  <a:pt x="391887" y="154780"/>
                </a:moveTo>
                <a:cubicBezTo>
                  <a:pt x="389016" y="154780"/>
                  <a:pt x="386145" y="157647"/>
                  <a:pt x="386145" y="160514"/>
                </a:cubicBezTo>
                <a:cubicBezTo>
                  <a:pt x="386145" y="164814"/>
                  <a:pt x="389016" y="167681"/>
                  <a:pt x="391887" y="167681"/>
                </a:cubicBezTo>
                <a:cubicBezTo>
                  <a:pt x="394758" y="167681"/>
                  <a:pt x="397629" y="164814"/>
                  <a:pt x="397629" y="160514"/>
                </a:cubicBezTo>
                <a:cubicBezTo>
                  <a:pt x="399064" y="159080"/>
                  <a:pt x="397629" y="157647"/>
                  <a:pt x="396193" y="156214"/>
                </a:cubicBezTo>
                <a:cubicBezTo>
                  <a:pt x="394758" y="154780"/>
                  <a:pt x="393322" y="154780"/>
                  <a:pt x="391887" y="154780"/>
                </a:cubicBezTo>
                <a:close/>
                <a:moveTo>
                  <a:pt x="311500" y="154780"/>
                </a:moveTo>
                <a:cubicBezTo>
                  <a:pt x="308629" y="156214"/>
                  <a:pt x="307193" y="160514"/>
                  <a:pt x="310064" y="163381"/>
                </a:cubicBezTo>
                <a:cubicBezTo>
                  <a:pt x="311500" y="166247"/>
                  <a:pt x="315806" y="167681"/>
                  <a:pt x="318677" y="166247"/>
                </a:cubicBezTo>
                <a:cubicBezTo>
                  <a:pt x="320113" y="164814"/>
                  <a:pt x="320113" y="163381"/>
                  <a:pt x="321548" y="161947"/>
                </a:cubicBezTo>
                <a:cubicBezTo>
                  <a:pt x="321548" y="160514"/>
                  <a:pt x="321548" y="159080"/>
                  <a:pt x="320113" y="157647"/>
                </a:cubicBezTo>
                <a:cubicBezTo>
                  <a:pt x="318677" y="154780"/>
                  <a:pt x="317242" y="154780"/>
                  <a:pt x="314371" y="154780"/>
                </a:cubicBezTo>
                <a:cubicBezTo>
                  <a:pt x="314371" y="154780"/>
                  <a:pt x="312935" y="154780"/>
                  <a:pt x="311500" y="154780"/>
                </a:cubicBezTo>
                <a:close/>
                <a:moveTo>
                  <a:pt x="417725" y="147614"/>
                </a:moveTo>
                <a:lnTo>
                  <a:pt x="404806" y="156214"/>
                </a:lnTo>
                <a:cubicBezTo>
                  <a:pt x="404806" y="157647"/>
                  <a:pt x="406241" y="159080"/>
                  <a:pt x="406241" y="160514"/>
                </a:cubicBezTo>
                <a:cubicBezTo>
                  <a:pt x="406241" y="166247"/>
                  <a:pt x="401935" y="171981"/>
                  <a:pt x="397629" y="173414"/>
                </a:cubicBezTo>
                <a:lnTo>
                  <a:pt x="397629" y="192048"/>
                </a:lnTo>
                <a:cubicBezTo>
                  <a:pt x="403370" y="194914"/>
                  <a:pt x="406241" y="199215"/>
                  <a:pt x="406241" y="204948"/>
                </a:cubicBezTo>
                <a:cubicBezTo>
                  <a:pt x="406241" y="206381"/>
                  <a:pt x="406241" y="207815"/>
                  <a:pt x="404806" y="209248"/>
                </a:cubicBezTo>
                <a:lnTo>
                  <a:pt x="419161" y="217848"/>
                </a:lnTo>
                <a:cubicBezTo>
                  <a:pt x="422032" y="214981"/>
                  <a:pt x="426338" y="212115"/>
                  <a:pt x="430645" y="212115"/>
                </a:cubicBezTo>
                <a:cubicBezTo>
                  <a:pt x="433516" y="212115"/>
                  <a:pt x="434951" y="213548"/>
                  <a:pt x="437822" y="213548"/>
                </a:cubicBezTo>
                <a:cubicBezTo>
                  <a:pt x="439258" y="214981"/>
                  <a:pt x="440693" y="216415"/>
                  <a:pt x="442129" y="217848"/>
                </a:cubicBezTo>
                <a:lnTo>
                  <a:pt x="455048" y="209248"/>
                </a:lnTo>
                <a:cubicBezTo>
                  <a:pt x="455048" y="207815"/>
                  <a:pt x="455048" y="206381"/>
                  <a:pt x="455048" y="204948"/>
                </a:cubicBezTo>
                <a:cubicBezTo>
                  <a:pt x="455048" y="197781"/>
                  <a:pt x="460790" y="192048"/>
                  <a:pt x="467967" y="192048"/>
                </a:cubicBezTo>
                <a:lnTo>
                  <a:pt x="467967" y="176281"/>
                </a:lnTo>
                <a:cubicBezTo>
                  <a:pt x="460790" y="174847"/>
                  <a:pt x="455048" y="169114"/>
                  <a:pt x="455048" y="161947"/>
                </a:cubicBezTo>
                <a:cubicBezTo>
                  <a:pt x="455048" y="160514"/>
                  <a:pt x="455048" y="160514"/>
                  <a:pt x="455048" y="160514"/>
                </a:cubicBezTo>
                <a:lnTo>
                  <a:pt x="439258" y="150480"/>
                </a:lnTo>
                <a:cubicBezTo>
                  <a:pt x="436387" y="153347"/>
                  <a:pt x="433516" y="154780"/>
                  <a:pt x="429209" y="154780"/>
                </a:cubicBezTo>
                <a:cubicBezTo>
                  <a:pt x="427774" y="154780"/>
                  <a:pt x="424903" y="154780"/>
                  <a:pt x="423467" y="153347"/>
                </a:cubicBezTo>
                <a:cubicBezTo>
                  <a:pt x="420596" y="151914"/>
                  <a:pt x="419161" y="150480"/>
                  <a:pt x="417725" y="147614"/>
                </a:cubicBezTo>
                <a:close/>
                <a:moveTo>
                  <a:pt x="341645" y="147614"/>
                </a:moveTo>
                <a:lnTo>
                  <a:pt x="327290" y="154780"/>
                </a:lnTo>
                <a:cubicBezTo>
                  <a:pt x="328725" y="157647"/>
                  <a:pt x="328725" y="160514"/>
                  <a:pt x="328725" y="163381"/>
                </a:cubicBezTo>
                <a:cubicBezTo>
                  <a:pt x="327290" y="167681"/>
                  <a:pt x="325854" y="170547"/>
                  <a:pt x="321548" y="171981"/>
                </a:cubicBezTo>
                <a:cubicBezTo>
                  <a:pt x="320113" y="173414"/>
                  <a:pt x="320113" y="173414"/>
                  <a:pt x="318677" y="173414"/>
                </a:cubicBezTo>
                <a:lnTo>
                  <a:pt x="318677" y="190614"/>
                </a:lnTo>
                <a:cubicBezTo>
                  <a:pt x="320113" y="190614"/>
                  <a:pt x="321548" y="190614"/>
                  <a:pt x="322983" y="192048"/>
                </a:cubicBezTo>
                <a:cubicBezTo>
                  <a:pt x="328725" y="194914"/>
                  <a:pt x="331596" y="203515"/>
                  <a:pt x="328725" y="209248"/>
                </a:cubicBezTo>
                <a:lnTo>
                  <a:pt x="343080" y="216415"/>
                </a:lnTo>
                <a:cubicBezTo>
                  <a:pt x="344516" y="213548"/>
                  <a:pt x="348822" y="210681"/>
                  <a:pt x="354564" y="210681"/>
                </a:cubicBezTo>
                <a:cubicBezTo>
                  <a:pt x="356000" y="210681"/>
                  <a:pt x="358871" y="212115"/>
                  <a:pt x="360306" y="213548"/>
                </a:cubicBezTo>
                <a:cubicBezTo>
                  <a:pt x="361742" y="213548"/>
                  <a:pt x="363177" y="214981"/>
                  <a:pt x="364612" y="216415"/>
                </a:cubicBezTo>
                <a:lnTo>
                  <a:pt x="378967" y="207815"/>
                </a:lnTo>
                <a:cubicBezTo>
                  <a:pt x="378967" y="206381"/>
                  <a:pt x="377532" y="204948"/>
                  <a:pt x="377532" y="203515"/>
                </a:cubicBezTo>
                <a:cubicBezTo>
                  <a:pt x="377532" y="197781"/>
                  <a:pt x="381838" y="193481"/>
                  <a:pt x="387580" y="190614"/>
                </a:cubicBezTo>
                <a:lnTo>
                  <a:pt x="387580" y="173414"/>
                </a:lnTo>
                <a:cubicBezTo>
                  <a:pt x="381838" y="171981"/>
                  <a:pt x="377532" y="167681"/>
                  <a:pt x="377532" y="160514"/>
                </a:cubicBezTo>
                <a:cubicBezTo>
                  <a:pt x="377532" y="160514"/>
                  <a:pt x="377532" y="159080"/>
                  <a:pt x="377532" y="159080"/>
                </a:cubicBezTo>
                <a:lnTo>
                  <a:pt x="363177" y="149047"/>
                </a:lnTo>
                <a:cubicBezTo>
                  <a:pt x="360306" y="151914"/>
                  <a:pt x="356000" y="153347"/>
                  <a:pt x="353129" y="153347"/>
                </a:cubicBezTo>
                <a:cubicBezTo>
                  <a:pt x="350258" y="153347"/>
                  <a:pt x="347387" y="153347"/>
                  <a:pt x="345951" y="151914"/>
                </a:cubicBezTo>
                <a:cubicBezTo>
                  <a:pt x="344516" y="150480"/>
                  <a:pt x="341645" y="149047"/>
                  <a:pt x="341645" y="147614"/>
                </a:cubicBezTo>
                <a:close/>
                <a:moveTo>
                  <a:pt x="429209" y="134713"/>
                </a:moveTo>
                <a:cubicBezTo>
                  <a:pt x="427774" y="134713"/>
                  <a:pt x="424903" y="136147"/>
                  <a:pt x="423467" y="137580"/>
                </a:cubicBezTo>
                <a:cubicBezTo>
                  <a:pt x="422032" y="140447"/>
                  <a:pt x="423467" y="144747"/>
                  <a:pt x="426338" y="146180"/>
                </a:cubicBezTo>
                <a:cubicBezTo>
                  <a:pt x="429209" y="147614"/>
                  <a:pt x="433516" y="147614"/>
                  <a:pt x="434951" y="144747"/>
                </a:cubicBezTo>
                <a:cubicBezTo>
                  <a:pt x="436387" y="143313"/>
                  <a:pt x="436387" y="140447"/>
                  <a:pt x="436387" y="139013"/>
                </a:cubicBezTo>
                <a:cubicBezTo>
                  <a:pt x="434951" y="137580"/>
                  <a:pt x="434951" y="136147"/>
                  <a:pt x="433516" y="136147"/>
                </a:cubicBezTo>
                <a:cubicBezTo>
                  <a:pt x="432080" y="134713"/>
                  <a:pt x="430645" y="134713"/>
                  <a:pt x="429209" y="134713"/>
                </a:cubicBezTo>
                <a:close/>
                <a:moveTo>
                  <a:pt x="353129" y="133280"/>
                </a:moveTo>
                <a:cubicBezTo>
                  <a:pt x="350258" y="133280"/>
                  <a:pt x="348822" y="134713"/>
                  <a:pt x="347387" y="136147"/>
                </a:cubicBezTo>
                <a:cubicBezTo>
                  <a:pt x="345951" y="139013"/>
                  <a:pt x="345951" y="143313"/>
                  <a:pt x="350258" y="144747"/>
                </a:cubicBezTo>
                <a:cubicBezTo>
                  <a:pt x="353129" y="147614"/>
                  <a:pt x="356000" y="146180"/>
                  <a:pt x="358871" y="143313"/>
                </a:cubicBezTo>
                <a:cubicBezTo>
                  <a:pt x="358871" y="141880"/>
                  <a:pt x="358871" y="140447"/>
                  <a:pt x="358871" y="137580"/>
                </a:cubicBezTo>
                <a:cubicBezTo>
                  <a:pt x="358871" y="136147"/>
                  <a:pt x="357435" y="134713"/>
                  <a:pt x="356000" y="134713"/>
                </a:cubicBezTo>
                <a:cubicBezTo>
                  <a:pt x="354564" y="133280"/>
                  <a:pt x="354564" y="133280"/>
                  <a:pt x="353129" y="133280"/>
                </a:cubicBezTo>
                <a:close/>
                <a:moveTo>
                  <a:pt x="429209" y="90279"/>
                </a:moveTo>
                <a:cubicBezTo>
                  <a:pt x="426338" y="90279"/>
                  <a:pt x="423467" y="93146"/>
                  <a:pt x="423467" y="97446"/>
                </a:cubicBezTo>
                <a:cubicBezTo>
                  <a:pt x="423467" y="100313"/>
                  <a:pt x="426338" y="103179"/>
                  <a:pt x="429209" y="103179"/>
                </a:cubicBezTo>
                <a:cubicBezTo>
                  <a:pt x="433516" y="103179"/>
                  <a:pt x="436387" y="100313"/>
                  <a:pt x="436387" y="97446"/>
                </a:cubicBezTo>
                <a:cubicBezTo>
                  <a:pt x="436387" y="96013"/>
                  <a:pt x="434951" y="94579"/>
                  <a:pt x="433516" y="93146"/>
                </a:cubicBezTo>
                <a:cubicBezTo>
                  <a:pt x="433516" y="91713"/>
                  <a:pt x="430645" y="90279"/>
                  <a:pt x="429209" y="90279"/>
                </a:cubicBezTo>
                <a:close/>
                <a:moveTo>
                  <a:pt x="353129" y="90279"/>
                </a:moveTo>
                <a:cubicBezTo>
                  <a:pt x="348822" y="90279"/>
                  <a:pt x="345951" y="93146"/>
                  <a:pt x="345951" y="96013"/>
                </a:cubicBezTo>
                <a:cubicBezTo>
                  <a:pt x="345951" y="98879"/>
                  <a:pt x="348822" y="103179"/>
                  <a:pt x="353129" y="103179"/>
                </a:cubicBezTo>
                <a:cubicBezTo>
                  <a:pt x="356000" y="103179"/>
                  <a:pt x="358871" y="100313"/>
                  <a:pt x="358871" y="96013"/>
                </a:cubicBezTo>
                <a:cubicBezTo>
                  <a:pt x="358871" y="94579"/>
                  <a:pt x="358871" y="93146"/>
                  <a:pt x="357435" y="91713"/>
                </a:cubicBezTo>
                <a:cubicBezTo>
                  <a:pt x="356000" y="90279"/>
                  <a:pt x="354564" y="90279"/>
                  <a:pt x="353129" y="90279"/>
                </a:cubicBezTo>
                <a:close/>
                <a:moveTo>
                  <a:pt x="378967" y="83112"/>
                </a:moveTo>
                <a:lnTo>
                  <a:pt x="366048" y="90279"/>
                </a:lnTo>
                <a:cubicBezTo>
                  <a:pt x="366048" y="93146"/>
                  <a:pt x="366048" y="94579"/>
                  <a:pt x="366048" y="96013"/>
                </a:cubicBezTo>
                <a:cubicBezTo>
                  <a:pt x="366048" y="101746"/>
                  <a:pt x="363177" y="106046"/>
                  <a:pt x="358871" y="108913"/>
                </a:cubicBezTo>
                <a:lnTo>
                  <a:pt x="358871" y="127547"/>
                </a:lnTo>
                <a:cubicBezTo>
                  <a:pt x="360306" y="127547"/>
                  <a:pt x="360306" y="127547"/>
                  <a:pt x="361742" y="128980"/>
                </a:cubicBezTo>
                <a:cubicBezTo>
                  <a:pt x="363177" y="130413"/>
                  <a:pt x="366048" y="133280"/>
                  <a:pt x="366048" y="136147"/>
                </a:cubicBezTo>
                <a:cubicBezTo>
                  <a:pt x="367483" y="139013"/>
                  <a:pt x="367483" y="140447"/>
                  <a:pt x="366048" y="143313"/>
                </a:cubicBezTo>
                <a:lnTo>
                  <a:pt x="381838" y="151914"/>
                </a:lnTo>
                <a:cubicBezTo>
                  <a:pt x="384709" y="149047"/>
                  <a:pt x="387580" y="147614"/>
                  <a:pt x="391887" y="147614"/>
                </a:cubicBezTo>
                <a:cubicBezTo>
                  <a:pt x="394758" y="147614"/>
                  <a:pt x="397629" y="147614"/>
                  <a:pt x="400500" y="149047"/>
                </a:cubicBezTo>
                <a:lnTo>
                  <a:pt x="416290" y="140447"/>
                </a:lnTo>
                <a:cubicBezTo>
                  <a:pt x="416290" y="139013"/>
                  <a:pt x="416290" y="136147"/>
                  <a:pt x="417725" y="134713"/>
                </a:cubicBezTo>
                <a:cubicBezTo>
                  <a:pt x="419161" y="130413"/>
                  <a:pt x="423467" y="127547"/>
                  <a:pt x="427774" y="127547"/>
                </a:cubicBezTo>
                <a:lnTo>
                  <a:pt x="427774" y="110346"/>
                </a:lnTo>
                <a:cubicBezTo>
                  <a:pt x="420596" y="110346"/>
                  <a:pt x="414854" y="104613"/>
                  <a:pt x="414854" y="97446"/>
                </a:cubicBezTo>
                <a:cubicBezTo>
                  <a:pt x="414854" y="96013"/>
                  <a:pt x="416290" y="96013"/>
                  <a:pt x="416290" y="94579"/>
                </a:cubicBezTo>
                <a:lnTo>
                  <a:pt x="400500" y="85979"/>
                </a:lnTo>
                <a:cubicBezTo>
                  <a:pt x="397629" y="88846"/>
                  <a:pt x="393322" y="90279"/>
                  <a:pt x="390451" y="90279"/>
                </a:cubicBezTo>
                <a:cubicBezTo>
                  <a:pt x="387580" y="90279"/>
                  <a:pt x="386145" y="88846"/>
                  <a:pt x="383274" y="88846"/>
                </a:cubicBezTo>
                <a:cubicBezTo>
                  <a:pt x="381838" y="87412"/>
                  <a:pt x="380403" y="84546"/>
                  <a:pt x="378967" y="83112"/>
                </a:cubicBezTo>
                <a:close/>
                <a:moveTo>
                  <a:pt x="390451" y="70212"/>
                </a:moveTo>
                <a:cubicBezTo>
                  <a:pt x="387580" y="70212"/>
                  <a:pt x="386145" y="70212"/>
                  <a:pt x="384709" y="73079"/>
                </a:cubicBezTo>
                <a:cubicBezTo>
                  <a:pt x="383274" y="75946"/>
                  <a:pt x="384709" y="80246"/>
                  <a:pt x="387580" y="81679"/>
                </a:cubicBezTo>
                <a:cubicBezTo>
                  <a:pt x="390451" y="83112"/>
                  <a:pt x="394758" y="81679"/>
                  <a:pt x="396193" y="78812"/>
                </a:cubicBezTo>
                <a:cubicBezTo>
                  <a:pt x="396193" y="77379"/>
                  <a:pt x="397629" y="75946"/>
                  <a:pt x="396193" y="74512"/>
                </a:cubicBezTo>
                <a:cubicBezTo>
                  <a:pt x="396193" y="73079"/>
                  <a:pt x="394758" y="71646"/>
                  <a:pt x="393322" y="70212"/>
                </a:cubicBezTo>
                <a:cubicBezTo>
                  <a:pt x="391887" y="70212"/>
                  <a:pt x="391887" y="70212"/>
                  <a:pt x="390451" y="70212"/>
                </a:cubicBezTo>
                <a:close/>
                <a:moveTo>
                  <a:pt x="390451" y="61612"/>
                </a:moveTo>
                <a:cubicBezTo>
                  <a:pt x="393322" y="61612"/>
                  <a:pt x="394758" y="63045"/>
                  <a:pt x="397629" y="64479"/>
                </a:cubicBezTo>
                <a:cubicBezTo>
                  <a:pt x="400500" y="65912"/>
                  <a:pt x="403370" y="68779"/>
                  <a:pt x="403370" y="73079"/>
                </a:cubicBezTo>
                <a:cubicBezTo>
                  <a:pt x="404806" y="74512"/>
                  <a:pt x="404806" y="77379"/>
                  <a:pt x="403370" y="78812"/>
                </a:cubicBezTo>
                <a:lnTo>
                  <a:pt x="419161" y="88846"/>
                </a:lnTo>
                <a:cubicBezTo>
                  <a:pt x="422032" y="84546"/>
                  <a:pt x="424903" y="83112"/>
                  <a:pt x="429209" y="83112"/>
                </a:cubicBezTo>
                <a:cubicBezTo>
                  <a:pt x="433516" y="83112"/>
                  <a:pt x="436387" y="84546"/>
                  <a:pt x="439258" y="87412"/>
                </a:cubicBezTo>
                <a:cubicBezTo>
                  <a:pt x="442129" y="90279"/>
                  <a:pt x="443564" y="93146"/>
                  <a:pt x="443564" y="97446"/>
                </a:cubicBezTo>
                <a:cubicBezTo>
                  <a:pt x="443564" y="103179"/>
                  <a:pt x="440693" y="107480"/>
                  <a:pt x="434951" y="110346"/>
                </a:cubicBezTo>
                <a:lnTo>
                  <a:pt x="436387" y="127547"/>
                </a:lnTo>
                <a:cubicBezTo>
                  <a:pt x="437822" y="128980"/>
                  <a:pt x="437822" y="130413"/>
                  <a:pt x="439258" y="130413"/>
                </a:cubicBezTo>
                <a:cubicBezTo>
                  <a:pt x="440693" y="133280"/>
                  <a:pt x="442129" y="134713"/>
                  <a:pt x="443564" y="137580"/>
                </a:cubicBezTo>
                <a:cubicBezTo>
                  <a:pt x="443564" y="139013"/>
                  <a:pt x="443564" y="141880"/>
                  <a:pt x="443564" y="144747"/>
                </a:cubicBezTo>
                <a:lnTo>
                  <a:pt x="457919" y="153347"/>
                </a:lnTo>
                <a:cubicBezTo>
                  <a:pt x="460790" y="150480"/>
                  <a:pt x="465096" y="147614"/>
                  <a:pt x="469403" y="147614"/>
                </a:cubicBezTo>
                <a:cubicBezTo>
                  <a:pt x="472274" y="147614"/>
                  <a:pt x="476580" y="150480"/>
                  <a:pt x="479451" y="151914"/>
                </a:cubicBezTo>
                <a:cubicBezTo>
                  <a:pt x="480887" y="154780"/>
                  <a:pt x="482322" y="159080"/>
                  <a:pt x="482322" y="161947"/>
                </a:cubicBezTo>
                <a:cubicBezTo>
                  <a:pt x="482322" y="167681"/>
                  <a:pt x="479451" y="171981"/>
                  <a:pt x="475145" y="174847"/>
                </a:cubicBezTo>
                <a:lnTo>
                  <a:pt x="475145" y="193481"/>
                </a:lnTo>
                <a:cubicBezTo>
                  <a:pt x="479451" y="194914"/>
                  <a:pt x="482322" y="200648"/>
                  <a:pt x="482322" y="206381"/>
                </a:cubicBezTo>
                <a:cubicBezTo>
                  <a:pt x="482322" y="213548"/>
                  <a:pt x="476580" y="219282"/>
                  <a:pt x="469403" y="219282"/>
                </a:cubicBezTo>
                <a:cubicBezTo>
                  <a:pt x="465096" y="219282"/>
                  <a:pt x="462225" y="217848"/>
                  <a:pt x="459354" y="216415"/>
                </a:cubicBezTo>
                <a:lnTo>
                  <a:pt x="444999" y="225015"/>
                </a:lnTo>
                <a:cubicBezTo>
                  <a:pt x="444999" y="227882"/>
                  <a:pt x="444999" y="230748"/>
                  <a:pt x="443564" y="233615"/>
                </a:cubicBezTo>
                <a:cubicBezTo>
                  <a:pt x="440693" y="237915"/>
                  <a:pt x="436387" y="239349"/>
                  <a:pt x="430645" y="239349"/>
                </a:cubicBezTo>
                <a:cubicBezTo>
                  <a:pt x="427774" y="239349"/>
                  <a:pt x="426338" y="239349"/>
                  <a:pt x="423467" y="237915"/>
                </a:cubicBezTo>
                <a:cubicBezTo>
                  <a:pt x="420596" y="236482"/>
                  <a:pt x="417725" y="233615"/>
                  <a:pt x="417725" y="229315"/>
                </a:cubicBezTo>
                <a:cubicBezTo>
                  <a:pt x="416290" y="227882"/>
                  <a:pt x="416290" y="226448"/>
                  <a:pt x="416290" y="225015"/>
                </a:cubicBezTo>
                <a:lnTo>
                  <a:pt x="400500" y="214981"/>
                </a:lnTo>
                <a:cubicBezTo>
                  <a:pt x="397629" y="217848"/>
                  <a:pt x="394758" y="217848"/>
                  <a:pt x="391887" y="217848"/>
                </a:cubicBezTo>
                <a:cubicBezTo>
                  <a:pt x="389016" y="217848"/>
                  <a:pt x="384709" y="216415"/>
                  <a:pt x="383274" y="214981"/>
                </a:cubicBezTo>
                <a:lnTo>
                  <a:pt x="367483" y="223582"/>
                </a:lnTo>
                <a:cubicBezTo>
                  <a:pt x="367483" y="226448"/>
                  <a:pt x="367483" y="229315"/>
                  <a:pt x="366048" y="232182"/>
                </a:cubicBezTo>
                <a:cubicBezTo>
                  <a:pt x="363177" y="236482"/>
                  <a:pt x="358871" y="239349"/>
                  <a:pt x="353129" y="239349"/>
                </a:cubicBezTo>
                <a:cubicBezTo>
                  <a:pt x="351693" y="239349"/>
                  <a:pt x="348822" y="237915"/>
                  <a:pt x="347387" y="236482"/>
                </a:cubicBezTo>
                <a:cubicBezTo>
                  <a:pt x="343080" y="235049"/>
                  <a:pt x="341645" y="232182"/>
                  <a:pt x="340209" y="229315"/>
                </a:cubicBezTo>
                <a:cubicBezTo>
                  <a:pt x="340209" y="226448"/>
                  <a:pt x="340209" y="225015"/>
                  <a:pt x="340209" y="223582"/>
                </a:cubicBezTo>
                <a:lnTo>
                  <a:pt x="324419" y="214981"/>
                </a:lnTo>
                <a:cubicBezTo>
                  <a:pt x="321548" y="216415"/>
                  <a:pt x="318677" y="217848"/>
                  <a:pt x="315806" y="217848"/>
                </a:cubicBezTo>
                <a:cubicBezTo>
                  <a:pt x="312935" y="217848"/>
                  <a:pt x="311500" y="217848"/>
                  <a:pt x="308629" y="216415"/>
                </a:cubicBezTo>
                <a:cubicBezTo>
                  <a:pt x="305758" y="213548"/>
                  <a:pt x="302887" y="210681"/>
                  <a:pt x="302887" y="207815"/>
                </a:cubicBezTo>
                <a:cubicBezTo>
                  <a:pt x="301451" y="203515"/>
                  <a:pt x="301451" y="200648"/>
                  <a:pt x="304322" y="196348"/>
                </a:cubicBezTo>
                <a:cubicBezTo>
                  <a:pt x="305758" y="194914"/>
                  <a:pt x="308629" y="192048"/>
                  <a:pt x="311500" y="190614"/>
                </a:cubicBezTo>
                <a:lnTo>
                  <a:pt x="310064" y="173414"/>
                </a:lnTo>
                <a:cubicBezTo>
                  <a:pt x="308629" y="173414"/>
                  <a:pt x="307193" y="171981"/>
                  <a:pt x="304322" y="170547"/>
                </a:cubicBezTo>
                <a:lnTo>
                  <a:pt x="289967" y="180581"/>
                </a:lnTo>
                <a:lnTo>
                  <a:pt x="295709" y="192048"/>
                </a:lnTo>
                <a:lnTo>
                  <a:pt x="169387" y="256549"/>
                </a:lnTo>
                <a:lnTo>
                  <a:pt x="162210" y="388418"/>
                </a:lnTo>
                <a:lnTo>
                  <a:pt x="157903" y="388418"/>
                </a:lnTo>
                <a:lnTo>
                  <a:pt x="157903" y="405618"/>
                </a:lnTo>
                <a:lnTo>
                  <a:pt x="157903" y="417085"/>
                </a:lnTo>
                <a:lnTo>
                  <a:pt x="157903" y="547521"/>
                </a:lnTo>
                <a:lnTo>
                  <a:pt x="162210" y="547521"/>
                </a:lnTo>
                <a:lnTo>
                  <a:pt x="192355" y="554688"/>
                </a:lnTo>
                <a:lnTo>
                  <a:pt x="192355" y="580488"/>
                </a:lnTo>
                <a:lnTo>
                  <a:pt x="166516" y="580488"/>
                </a:lnTo>
                <a:lnTo>
                  <a:pt x="137806" y="576188"/>
                </a:lnTo>
                <a:lnTo>
                  <a:pt x="137806" y="580488"/>
                </a:lnTo>
                <a:lnTo>
                  <a:pt x="104790" y="580488"/>
                </a:lnTo>
                <a:lnTo>
                  <a:pt x="104790" y="550388"/>
                </a:lnTo>
                <a:lnTo>
                  <a:pt x="104790" y="547521"/>
                </a:lnTo>
                <a:lnTo>
                  <a:pt x="104790" y="417085"/>
                </a:lnTo>
                <a:lnTo>
                  <a:pt x="86129" y="417085"/>
                </a:lnTo>
                <a:lnTo>
                  <a:pt x="86129" y="547521"/>
                </a:lnTo>
                <a:lnTo>
                  <a:pt x="86129" y="550388"/>
                </a:lnTo>
                <a:lnTo>
                  <a:pt x="86129" y="580488"/>
                </a:lnTo>
                <a:lnTo>
                  <a:pt x="54548" y="580488"/>
                </a:lnTo>
                <a:lnTo>
                  <a:pt x="54548" y="576188"/>
                </a:lnTo>
                <a:lnTo>
                  <a:pt x="24403" y="580488"/>
                </a:lnTo>
                <a:lnTo>
                  <a:pt x="0" y="580488"/>
                </a:lnTo>
                <a:lnTo>
                  <a:pt x="0" y="554688"/>
                </a:lnTo>
                <a:lnTo>
                  <a:pt x="28710" y="547521"/>
                </a:lnTo>
                <a:lnTo>
                  <a:pt x="34452" y="547521"/>
                </a:lnTo>
                <a:lnTo>
                  <a:pt x="34452" y="417085"/>
                </a:lnTo>
                <a:lnTo>
                  <a:pt x="34452" y="405618"/>
                </a:lnTo>
                <a:lnTo>
                  <a:pt x="34452" y="388418"/>
                </a:lnTo>
                <a:lnTo>
                  <a:pt x="30145" y="388418"/>
                </a:lnTo>
                <a:lnTo>
                  <a:pt x="28710" y="361184"/>
                </a:lnTo>
                <a:lnTo>
                  <a:pt x="4306" y="361184"/>
                </a:lnTo>
                <a:lnTo>
                  <a:pt x="7177" y="230748"/>
                </a:lnTo>
                <a:lnTo>
                  <a:pt x="67468" y="219282"/>
                </a:lnTo>
                <a:lnTo>
                  <a:pt x="94742" y="252249"/>
                </a:lnTo>
                <a:lnTo>
                  <a:pt x="122016" y="219282"/>
                </a:lnTo>
                <a:lnTo>
                  <a:pt x="163645" y="219282"/>
                </a:lnTo>
                <a:lnTo>
                  <a:pt x="278484" y="159080"/>
                </a:lnTo>
                <a:lnTo>
                  <a:pt x="285661" y="171981"/>
                </a:lnTo>
                <a:lnTo>
                  <a:pt x="301451" y="161947"/>
                </a:lnTo>
                <a:cubicBezTo>
                  <a:pt x="301451" y="156214"/>
                  <a:pt x="302887" y="151914"/>
                  <a:pt x="307193" y="149047"/>
                </a:cubicBezTo>
                <a:cubicBezTo>
                  <a:pt x="310064" y="147614"/>
                  <a:pt x="312935" y="146180"/>
                  <a:pt x="314371" y="146180"/>
                </a:cubicBezTo>
                <a:cubicBezTo>
                  <a:pt x="317242" y="146180"/>
                  <a:pt x="320113" y="147614"/>
                  <a:pt x="322983" y="149047"/>
                </a:cubicBezTo>
                <a:lnTo>
                  <a:pt x="338774" y="139013"/>
                </a:lnTo>
                <a:cubicBezTo>
                  <a:pt x="338774" y="137580"/>
                  <a:pt x="340209" y="134713"/>
                  <a:pt x="340209" y="133280"/>
                </a:cubicBezTo>
                <a:cubicBezTo>
                  <a:pt x="343080" y="130413"/>
                  <a:pt x="345951" y="127547"/>
                  <a:pt x="348822" y="126113"/>
                </a:cubicBezTo>
                <a:lnTo>
                  <a:pt x="348822" y="108913"/>
                </a:lnTo>
                <a:cubicBezTo>
                  <a:pt x="344516" y="108913"/>
                  <a:pt x="340209" y="106046"/>
                  <a:pt x="338774" y="98879"/>
                </a:cubicBezTo>
                <a:cubicBezTo>
                  <a:pt x="337338" y="91713"/>
                  <a:pt x="341645" y="88846"/>
                  <a:pt x="341645" y="87412"/>
                </a:cubicBezTo>
                <a:cubicBezTo>
                  <a:pt x="343080" y="84546"/>
                  <a:pt x="348822" y="81679"/>
                  <a:pt x="353129" y="81679"/>
                </a:cubicBezTo>
                <a:cubicBezTo>
                  <a:pt x="356000" y="81679"/>
                  <a:pt x="358871" y="83112"/>
                  <a:pt x="360306" y="84546"/>
                </a:cubicBezTo>
                <a:lnTo>
                  <a:pt x="376096" y="75946"/>
                </a:lnTo>
                <a:cubicBezTo>
                  <a:pt x="376096" y="73079"/>
                  <a:pt x="377532" y="71646"/>
                  <a:pt x="378967" y="68779"/>
                </a:cubicBezTo>
                <a:cubicBezTo>
                  <a:pt x="380403" y="64479"/>
                  <a:pt x="384709" y="61612"/>
                  <a:pt x="390451" y="61612"/>
                </a:cubicBezTo>
                <a:close/>
                <a:moveTo>
                  <a:pt x="94832" y="61612"/>
                </a:moveTo>
                <a:cubicBezTo>
                  <a:pt x="135271" y="61612"/>
                  <a:pt x="168054" y="94343"/>
                  <a:pt x="168054" y="134719"/>
                </a:cubicBezTo>
                <a:cubicBezTo>
                  <a:pt x="168054" y="175095"/>
                  <a:pt x="135271" y="207826"/>
                  <a:pt x="94832" y="207826"/>
                </a:cubicBezTo>
                <a:cubicBezTo>
                  <a:pt x="54393" y="207826"/>
                  <a:pt x="21610" y="175095"/>
                  <a:pt x="21610" y="134719"/>
                </a:cubicBezTo>
                <a:cubicBezTo>
                  <a:pt x="21610" y="94343"/>
                  <a:pt x="54393" y="61612"/>
                  <a:pt x="94832" y="61612"/>
                </a:cubicBezTo>
                <a:close/>
                <a:moveTo>
                  <a:pt x="56095" y="0"/>
                </a:moveTo>
                <a:lnTo>
                  <a:pt x="600029" y="0"/>
                </a:lnTo>
                <a:lnTo>
                  <a:pt x="600029" y="364156"/>
                </a:lnTo>
                <a:lnTo>
                  <a:pt x="180956" y="364156"/>
                </a:lnTo>
                <a:lnTo>
                  <a:pt x="182391" y="339783"/>
                </a:lnTo>
                <a:lnTo>
                  <a:pt x="574196" y="339783"/>
                </a:lnTo>
                <a:lnTo>
                  <a:pt x="574196" y="24373"/>
                </a:lnTo>
                <a:lnTo>
                  <a:pt x="80493" y="24373"/>
                </a:lnTo>
                <a:lnTo>
                  <a:pt x="80493" y="48745"/>
                </a:lnTo>
                <a:lnTo>
                  <a:pt x="56095" y="573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cxnSp>
        <p:nvCxnSpPr>
          <p:cNvPr id="4" name="直線接點 3"/>
          <p:cNvCxnSpPr/>
          <p:nvPr userDrawn="1"/>
        </p:nvCxnSpPr>
        <p:spPr>
          <a:xfrm>
            <a:off x="4511030" y="1989634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 userDrawn="1"/>
        </p:nvCxnSpPr>
        <p:spPr>
          <a:xfrm>
            <a:off x="4511030" y="4497499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96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33375" y="1"/>
            <a:ext cx="9938295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粗體，微軟正黑體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識快遞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A936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知識快遞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EDA93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8" name="圖片 7">
            <a:hlinkClick r:id="" action="ppaction://noaction"/>
            <a:extLst>
              <a:ext uri="{FF2B5EF4-FFF2-40B4-BE49-F238E27FC236}">
                <a16:creationId xmlns="" xmlns:a16="http://schemas.microsoft.com/office/drawing/2014/main" id="{9E552A6D-83AE-4630-979C-36EDD74F24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4963" y="90273"/>
            <a:ext cx="698449" cy="71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344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圖片雜彙\康軒文教事業.png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5474" y="6526513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群組 12"/>
          <p:cNvGrpSpPr/>
          <p:nvPr userDrawn="1"/>
        </p:nvGrpSpPr>
        <p:grpSpPr>
          <a:xfrm>
            <a:off x="10260264" y="-5902"/>
            <a:ext cx="2094103" cy="545578"/>
            <a:chOff x="7689850" y="-4426"/>
            <a:chExt cx="1570782" cy="409089"/>
          </a:xfrm>
        </p:grpSpPr>
        <p:sp>
          <p:nvSpPr>
            <p:cNvPr id="14" name="平行四邊形 13"/>
            <p:cNvSpPr/>
            <p:nvPr userDrawn="1"/>
          </p:nvSpPr>
          <p:spPr bwMode="auto">
            <a:xfrm rot="10800000" flipV="1">
              <a:off x="7689850" y="-4426"/>
              <a:ext cx="1570782" cy="409089"/>
            </a:xfrm>
            <a:prstGeom prst="parallelogram">
              <a:avLst>
                <a:gd name="adj" fmla="val 30791"/>
              </a:avLst>
            </a:prstGeom>
            <a:solidFill>
              <a:schemeClr val="tx1">
                <a:lumMod val="75000"/>
                <a:lumOff val="25000"/>
              </a:schemeClr>
            </a:solidFill>
            <a:ln w="635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fontAlgn="auto">
                <a:spcBef>
                  <a:spcPts val="800"/>
                </a:spcBef>
                <a:spcAft>
                  <a:spcPts val="0"/>
                </a:spcAft>
                <a:tabLst>
                  <a:tab pos="1430775" algn="l"/>
                </a:tabLst>
                <a:defRPr/>
              </a:pPr>
              <a:endParaRPr kumimoji="0" lang="zh-TW" altLang="en-US" sz="3500" spc="-400" dirty="0"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" name="向右箭號 14">
              <a:hlinkClick r:id="" action="ppaction://hlinkshowjump?jump=previousslide"/>
            </p:cNvPr>
            <p:cNvSpPr/>
            <p:nvPr userDrawn="1"/>
          </p:nvSpPr>
          <p:spPr bwMode="auto">
            <a:xfrm rot="10800000">
              <a:off x="7884368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向右箭號 15">
              <a:hlinkClick r:id="" action="ppaction://hlinkshowjump?jump=nextslide"/>
            </p:cNvPr>
            <p:cNvSpPr/>
            <p:nvPr userDrawn="1"/>
          </p:nvSpPr>
          <p:spPr bwMode="auto">
            <a:xfrm rot="10800000" flipH="1">
              <a:off x="8748464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動作按鈕: 首頁 1">
              <a:hlinkClick r:id="" action="ppaction://hlinkshowjump?jump=firstslide" highlightClick="1"/>
            </p:cNvPr>
            <p:cNvSpPr/>
            <p:nvPr userDrawn="1"/>
          </p:nvSpPr>
          <p:spPr bwMode="auto">
            <a:xfrm>
              <a:off x="8316416" y="24120"/>
              <a:ext cx="322055" cy="316479"/>
            </a:xfrm>
            <a:custGeom>
              <a:avLst/>
              <a:gdLst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3" fmla="*/ 0 w 385452"/>
                <a:gd name="connsiteY3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385452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0" fmla="*/ 0 w 385452"/>
                <a:gd name="connsiteY0" fmla="*/ 0 h 537852"/>
                <a:gd name="connsiteX1" fmla="*/ 385452 w 385452"/>
                <a:gd name="connsiteY1" fmla="*/ 0 h 537852"/>
                <a:gd name="connsiteX2" fmla="*/ 385452 w 385452"/>
                <a:gd name="connsiteY2" fmla="*/ 385452 h 537852"/>
                <a:gd name="connsiteX3" fmla="*/ 0 w 385452"/>
                <a:gd name="connsiteY3" fmla="*/ 385452 h 537852"/>
                <a:gd name="connsiteX4" fmla="*/ 0 w 385452"/>
                <a:gd name="connsiteY4" fmla="*/ 0 h 537852"/>
                <a:gd name="connsiteX5" fmla="*/ 192726 w 385452"/>
                <a:gd name="connsiteY5" fmla="*/ 48182 h 537852"/>
                <a:gd name="connsiteX6" fmla="*/ 48182 w 385452"/>
                <a:gd name="connsiteY6" fmla="*/ 192726 h 537852"/>
                <a:gd name="connsiteX7" fmla="*/ 84318 w 385452"/>
                <a:gd name="connsiteY7" fmla="*/ 192726 h 537852"/>
                <a:gd name="connsiteX8" fmla="*/ 84318 w 385452"/>
                <a:gd name="connsiteY8" fmla="*/ 337271 h 537852"/>
                <a:gd name="connsiteX9" fmla="*/ 301134 w 385452"/>
                <a:gd name="connsiteY9" fmla="*/ 337271 h 537852"/>
                <a:gd name="connsiteX10" fmla="*/ 301134 w 385452"/>
                <a:gd name="connsiteY10" fmla="*/ 192726 h 537852"/>
                <a:gd name="connsiteX11" fmla="*/ 337271 w 385452"/>
                <a:gd name="connsiteY11" fmla="*/ 192726 h 537852"/>
                <a:gd name="connsiteX12" fmla="*/ 283066 w 385452"/>
                <a:gd name="connsiteY12" fmla="*/ 138522 h 537852"/>
                <a:gd name="connsiteX13" fmla="*/ 283066 w 385452"/>
                <a:gd name="connsiteY13" fmla="*/ 66250 h 537852"/>
                <a:gd name="connsiteX14" fmla="*/ 246930 w 385452"/>
                <a:gd name="connsiteY14" fmla="*/ 66250 h 537852"/>
                <a:gd name="connsiteX15" fmla="*/ 246930 w 385452"/>
                <a:gd name="connsiteY15" fmla="*/ 102386 h 537852"/>
                <a:gd name="connsiteX16" fmla="*/ 192726 w 385452"/>
                <a:gd name="connsiteY16" fmla="*/ 48182 h 537852"/>
                <a:gd name="connsiteX0" fmla="*/ 283066 w 385452"/>
                <a:gd name="connsiteY0" fmla="*/ 138522 h 537852"/>
                <a:gd name="connsiteX1" fmla="*/ 283066 w 385452"/>
                <a:gd name="connsiteY1" fmla="*/ 66250 h 537852"/>
                <a:gd name="connsiteX2" fmla="*/ 246930 w 385452"/>
                <a:gd name="connsiteY2" fmla="*/ 66250 h 537852"/>
                <a:gd name="connsiteX3" fmla="*/ 246930 w 385452"/>
                <a:gd name="connsiteY3" fmla="*/ 102386 h 537852"/>
                <a:gd name="connsiteX4" fmla="*/ 283066 w 385452"/>
                <a:gd name="connsiteY4" fmla="*/ 138522 h 537852"/>
                <a:gd name="connsiteX5" fmla="*/ 84318 w 385452"/>
                <a:gd name="connsiteY5" fmla="*/ 192726 h 537852"/>
                <a:gd name="connsiteX6" fmla="*/ 84318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9" fmla="*/ 210794 w 385452"/>
                <a:gd name="connsiteY9" fmla="*/ 264998 h 537852"/>
                <a:gd name="connsiteX10" fmla="*/ 210794 w 385452"/>
                <a:gd name="connsiteY10" fmla="*/ 337271 h 537852"/>
                <a:gd name="connsiteX11" fmla="*/ 301134 w 385452"/>
                <a:gd name="connsiteY11" fmla="*/ 337271 h 537852"/>
                <a:gd name="connsiteX12" fmla="*/ 301134 w 385452"/>
                <a:gd name="connsiteY12" fmla="*/ 192726 h 537852"/>
                <a:gd name="connsiteX13" fmla="*/ 84318 w 385452"/>
                <a:gd name="connsiteY13" fmla="*/ 192726 h 537852"/>
                <a:gd name="connsiteX0" fmla="*/ 192726 w 385452"/>
                <a:gd name="connsiteY0" fmla="*/ 48182 h 537852"/>
                <a:gd name="connsiteX1" fmla="*/ 48182 w 385452"/>
                <a:gd name="connsiteY1" fmla="*/ 192726 h 537852"/>
                <a:gd name="connsiteX2" fmla="*/ 337271 w 385452"/>
                <a:gd name="connsiteY2" fmla="*/ 192726 h 537852"/>
                <a:gd name="connsiteX3" fmla="*/ 192726 w 385452"/>
                <a:gd name="connsiteY3" fmla="*/ 48182 h 537852"/>
                <a:gd name="connsiteX4" fmla="*/ 174658 w 385452"/>
                <a:gd name="connsiteY4" fmla="*/ 264998 h 537852"/>
                <a:gd name="connsiteX5" fmla="*/ 210794 w 385452"/>
                <a:gd name="connsiteY5" fmla="*/ 264998 h 537852"/>
                <a:gd name="connsiteX6" fmla="*/ 210794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0" fmla="*/ 192726 w 385452"/>
                <a:gd name="connsiteY0" fmla="*/ 48182 h 537852"/>
                <a:gd name="connsiteX1" fmla="*/ 246930 w 385452"/>
                <a:gd name="connsiteY1" fmla="*/ 102386 h 537852"/>
                <a:gd name="connsiteX2" fmla="*/ 246930 w 385452"/>
                <a:gd name="connsiteY2" fmla="*/ 66250 h 537852"/>
                <a:gd name="connsiteX3" fmla="*/ 283066 w 385452"/>
                <a:gd name="connsiteY3" fmla="*/ 66250 h 537852"/>
                <a:gd name="connsiteX4" fmla="*/ 283066 w 385452"/>
                <a:gd name="connsiteY4" fmla="*/ 138522 h 537852"/>
                <a:gd name="connsiteX5" fmla="*/ 337271 w 385452"/>
                <a:gd name="connsiteY5" fmla="*/ 192726 h 537852"/>
                <a:gd name="connsiteX6" fmla="*/ 301134 w 385452"/>
                <a:gd name="connsiteY6" fmla="*/ 192726 h 537852"/>
                <a:gd name="connsiteX7" fmla="*/ 301134 w 385452"/>
                <a:gd name="connsiteY7" fmla="*/ 337271 h 537852"/>
                <a:gd name="connsiteX8" fmla="*/ 84318 w 385452"/>
                <a:gd name="connsiteY8" fmla="*/ 337271 h 537852"/>
                <a:gd name="connsiteX9" fmla="*/ 84318 w 385452"/>
                <a:gd name="connsiteY9" fmla="*/ 192726 h 537852"/>
                <a:gd name="connsiteX10" fmla="*/ 48182 w 385452"/>
                <a:gd name="connsiteY10" fmla="*/ 192726 h 537852"/>
                <a:gd name="connsiteX11" fmla="*/ 192726 w 385452"/>
                <a:gd name="connsiteY11" fmla="*/ 48182 h 537852"/>
                <a:gd name="connsiteX12" fmla="*/ 246930 w 385452"/>
                <a:gd name="connsiteY12" fmla="*/ 102386 h 537852"/>
                <a:gd name="connsiteX13" fmla="*/ 283066 w 385452"/>
                <a:gd name="connsiteY13" fmla="*/ 138522 h 537852"/>
                <a:gd name="connsiteX14" fmla="*/ 301134 w 385452"/>
                <a:gd name="connsiteY14" fmla="*/ 192726 h 537852"/>
                <a:gd name="connsiteX15" fmla="*/ 84318 w 385452"/>
                <a:gd name="connsiteY15" fmla="*/ 192726 h 537852"/>
                <a:gd name="connsiteX16" fmla="*/ 174658 w 385452"/>
                <a:gd name="connsiteY16" fmla="*/ 337271 h 537852"/>
                <a:gd name="connsiteX17" fmla="*/ 174658 w 385452"/>
                <a:gd name="connsiteY17" fmla="*/ 264998 h 537852"/>
                <a:gd name="connsiteX18" fmla="*/ 210794 w 385452"/>
                <a:gd name="connsiteY18" fmla="*/ 264998 h 537852"/>
                <a:gd name="connsiteX19" fmla="*/ 210794 w 385452"/>
                <a:gd name="connsiteY19" fmla="*/ 337271 h 537852"/>
                <a:gd name="connsiteX0" fmla="*/ 0 w 385452"/>
                <a:gd name="connsiteY0" fmla="*/ 385452 h 537852"/>
                <a:gd name="connsiteX1" fmla="*/ 204477 w 385452"/>
                <a:gd name="connsiteY1" fmla="*/ 537852 h 537852"/>
                <a:gd name="connsiteX2" fmla="*/ 0 w 385452"/>
                <a:gd name="connsiteY2" fmla="*/ 385452 h 537852"/>
                <a:gd name="connsiteX0" fmla="*/ 90798 w 476250"/>
                <a:gd name="connsiteY0" fmla="*/ 0 h 647700"/>
                <a:gd name="connsiteX1" fmla="*/ 0 w 476250"/>
                <a:gd name="connsiteY1" fmla="*/ 647700 h 647700"/>
                <a:gd name="connsiteX2" fmla="*/ 476250 w 476250"/>
                <a:gd name="connsiteY2" fmla="*/ 385452 h 647700"/>
                <a:gd name="connsiteX3" fmla="*/ 90798 w 476250"/>
                <a:gd name="connsiteY3" fmla="*/ 385452 h 647700"/>
                <a:gd name="connsiteX4" fmla="*/ 90798 w 476250"/>
                <a:gd name="connsiteY4" fmla="*/ 0 h 647700"/>
                <a:gd name="connsiteX5" fmla="*/ 283524 w 476250"/>
                <a:gd name="connsiteY5" fmla="*/ 48182 h 647700"/>
                <a:gd name="connsiteX6" fmla="*/ 138980 w 476250"/>
                <a:gd name="connsiteY6" fmla="*/ 192726 h 647700"/>
                <a:gd name="connsiteX7" fmla="*/ 175116 w 476250"/>
                <a:gd name="connsiteY7" fmla="*/ 192726 h 647700"/>
                <a:gd name="connsiteX8" fmla="*/ 175116 w 476250"/>
                <a:gd name="connsiteY8" fmla="*/ 337271 h 647700"/>
                <a:gd name="connsiteX9" fmla="*/ 391932 w 476250"/>
                <a:gd name="connsiteY9" fmla="*/ 337271 h 647700"/>
                <a:gd name="connsiteX10" fmla="*/ 391932 w 476250"/>
                <a:gd name="connsiteY10" fmla="*/ 192726 h 647700"/>
                <a:gd name="connsiteX11" fmla="*/ 428069 w 476250"/>
                <a:gd name="connsiteY11" fmla="*/ 192726 h 647700"/>
                <a:gd name="connsiteX12" fmla="*/ 373864 w 476250"/>
                <a:gd name="connsiteY12" fmla="*/ 138522 h 647700"/>
                <a:gd name="connsiteX13" fmla="*/ 373864 w 476250"/>
                <a:gd name="connsiteY13" fmla="*/ 66250 h 647700"/>
                <a:gd name="connsiteX14" fmla="*/ 337728 w 476250"/>
                <a:gd name="connsiteY14" fmla="*/ 66250 h 647700"/>
                <a:gd name="connsiteX15" fmla="*/ 337728 w 476250"/>
                <a:gd name="connsiteY15" fmla="*/ 102386 h 647700"/>
                <a:gd name="connsiteX16" fmla="*/ 283524 w 476250"/>
                <a:gd name="connsiteY16" fmla="*/ 48182 h 647700"/>
                <a:gd name="connsiteX0" fmla="*/ 373864 w 476250"/>
                <a:gd name="connsiteY0" fmla="*/ 138522 h 647700"/>
                <a:gd name="connsiteX1" fmla="*/ 373864 w 476250"/>
                <a:gd name="connsiteY1" fmla="*/ 66250 h 647700"/>
                <a:gd name="connsiteX2" fmla="*/ 337728 w 476250"/>
                <a:gd name="connsiteY2" fmla="*/ 66250 h 647700"/>
                <a:gd name="connsiteX3" fmla="*/ 337728 w 476250"/>
                <a:gd name="connsiteY3" fmla="*/ 102386 h 647700"/>
                <a:gd name="connsiteX4" fmla="*/ 373864 w 476250"/>
                <a:gd name="connsiteY4" fmla="*/ 138522 h 647700"/>
                <a:gd name="connsiteX5" fmla="*/ 175116 w 476250"/>
                <a:gd name="connsiteY5" fmla="*/ 192726 h 647700"/>
                <a:gd name="connsiteX6" fmla="*/ 175116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9" fmla="*/ 301592 w 476250"/>
                <a:gd name="connsiteY9" fmla="*/ 264998 h 647700"/>
                <a:gd name="connsiteX10" fmla="*/ 301592 w 476250"/>
                <a:gd name="connsiteY10" fmla="*/ 337271 h 647700"/>
                <a:gd name="connsiteX11" fmla="*/ 391932 w 476250"/>
                <a:gd name="connsiteY11" fmla="*/ 337271 h 647700"/>
                <a:gd name="connsiteX12" fmla="*/ 391932 w 476250"/>
                <a:gd name="connsiteY12" fmla="*/ 192726 h 647700"/>
                <a:gd name="connsiteX13" fmla="*/ 175116 w 476250"/>
                <a:gd name="connsiteY13" fmla="*/ 192726 h 647700"/>
                <a:gd name="connsiteX0" fmla="*/ 283524 w 476250"/>
                <a:gd name="connsiteY0" fmla="*/ 48182 h 647700"/>
                <a:gd name="connsiteX1" fmla="*/ 138980 w 476250"/>
                <a:gd name="connsiteY1" fmla="*/ 192726 h 647700"/>
                <a:gd name="connsiteX2" fmla="*/ 428069 w 476250"/>
                <a:gd name="connsiteY2" fmla="*/ 192726 h 647700"/>
                <a:gd name="connsiteX3" fmla="*/ 283524 w 476250"/>
                <a:gd name="connsiteY3" fmla="*/ 48182 h 647700"/>
                <a:gd name="connsiteX4" fmla="*/ 265456 w 476250"/>
                <a:gd name="connsiteY4" fmla="*/ 264998 h 647700"/>
                <a:gd name="connsiteX5" fmla="*/ 301592 w 476250"/>
                <a:gd name="connsiteY5" fmla="*/ 264998 h 647700"/>
                <a:gd name="connsiteX6" fmla="*/ 301592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0" fmla="*/ 283524 w 476250"/>
                <a:gd name="connsiteY0" fmla="*/ 48182 h 647700"/>
                <a:gd name="connsiteX1" fmla="*/ 337728 w 476250"/>
                <a:gd name="connsiteY1" fmla="*/ 102386 h 647700"/>
                <a:gd name="connsiteX2" fmla="*/ 337728 w 476250"/>
                <a:gd name="connsiteY2" fmla="*/ 66250 h 647700"/>
                <a:gd name="connsiteX3" fmla="*/ 373864 w 476250"/>
                <a:gd name="connsiteY3" fmla="*/ 66250 h 647700"/>
                <a:gd name="connsiteX4" fmla="*/ 373864 w 476250"/>
                <a:gd name="connsiteY4" fmla="*/ 138522 h 647700"/>
                <a:gd name="connsiteX5" fmla="*/ 428069 w 476250"/>
                <a:gd name="connsiteY5" fmla="*/ 192726 h 647700"/>
                <a:gd name="connsiteX6" fmla="*/ 391932 w 476250"/>
                <a:gd name="connsiteY6" fmla="*/ 192726 h 647700"/>
                <a:gd name="connsiteX7" fmla="*/ 391932 w 476250"/>
                <a:gd name="connsiteY7" fmla="*/ 337271 h 647700"/>
                <a:gd name="connsiteX8" fmla="*/ 175116 w 476250"/>
                <a:gd name="connsiteY8" fmla="*/ 337271 h 647700"/>
                <a:gd name="connsiteX9" fmla="*/ 175116 w 476250"/>
                <a:gd name="connsiteY9" fmla="*/ 192726 h 647700"/>
                <a:gd name="connsiteX10" fmla="*/ 138980 w 476250"/>
                <a:gd name="connsiteY10" fmla="*/ 192726 h 647700"/>
                <a:gd name="connsiteX11" fmla="*/ 283524 w 476250"/>
                <a:gd name="connsiteY11" fmla="*/ 48182 h 647700"/>
                <a:gd name="connsiteX12" fmla="*/ 337728 w 476250"/>
                <a:gd name="connsiteY12" fmla="*/ 102386 h 647700"/>
                <a:gd name="connsiteX13" fmla="*/ 373864 w 476250"/>
                <a:gd name="connsiteY13" fmla="*/ 138522 h 647700"/>
                <a:gd name="connsiteX14" fmla="*/ 391932 w 476250"/>
                <a:gd name="connsiteY14" fmla="*/ 192726 h 647700"/>
                <a:gd name="connsiteX15" fmla="*/ 175116 w 476250"/>
                <a:gd name="connsiteY15" fmla="*/ 192726 h 647700"/>
                <a:gd name="connsiteX16" fmla="*/ 265456 w 476250"/>
                <a:gd name="connsiteY16" fmla="*/ 337271 h 647700"/>
                <a:gd name="connsiteX17" fmla="*/ 265456 w 476250"/>
                <a:gd name="connsiteY17" fmla="*/ 264998 h 647700"/>
                <a:gd name="connsiteX18" fmla="*/ 301592 w 476250"/>
                <a:gd name="connsiteY18" fmla="*/ 264998 h 647700"/>
                <a:gd name="connsiteX19" fmla="*/ 301592 w 476250"/>
                <a:gd name="connsiteY19" fmla="*/ 337271 h 647700"/>
                <a:gd name="connsiteX0" fmla="*/ 90798 w 476250"/>
                <a:gd name="connsiteY0" fmla="*/ 385452 h 647700"/>
                <a:gd name="connsiteX1" fmla="*/ 295275 w 476250"/>
                <a:gd name="connsiteY1" fmla="*/ 537852 h 647700"/>
                <a:gd name="connsiteX2" fmla="*/ 90798 w 476250"/>
                <a:gd name="connsiteY2" fmla="*/ 385452 h 647700"/>
                <a:gd name="connsiteX0" fmla="*/ 90798 w 428069"/>
                <a:gd name="connsiteY0" fmla="*/ 0 h 647700"/>
                <a:gd name="connsiteX1" fmla="*/ 0 w 428069"/>
                <a:gd name="connsiteY1" fmla="*/ 647700 h 647700"/>
                <a:gd name="connsiteX2" fmla="*/ 204788 w 428069"/>
                <a:gd name="connsiteY2" fmla="*/ 552139 h 647700"/>
                <a:gd name="connsiteX3" fmla="*/ 90798 w 428069"/>
                <a:gd name="connsiteY3" fmla="*/ 385452 h 647700"/>
                <a:gd name="connsiteX4" fmla="*/ 90798 w 428069"/>
                <a:gd name="connsiteY4" fmla="*/ 0 h 647700"/>
                <a:gd name="connsiteX5" fmla="*/ 283524 w 428069"/>
                <a:gd name="connsiteY5" fmla="*/ 48182 h 647700"/>
                <a:gd name="connsiteX6" fmla="*/ 138980 w 428069"/>
                <a:gd name="connsiteY6" fmla="*/ 192726 h 647700"/>
                <a:gd name="connsiteX7" fmla="*/ 175116 w 428069"/>
                <a:gd name="connsiteY7" fmla="*/ 192726 h 647700"/>
                <a:gd name="connsiteX8" fmla="*/ 175116 w 428069"/>
                <a:gd name="connsiteY8" fmla="*/ 337271 h 647700"/>
                <a:gd name="connsiteX9" fmla="*/ 391932 w 428069"/>
                <a:gd name="connsiteY9" fmla="*/ 337271 h 647700"/>
                <a:gd name="connsiteX10" fmla="*/ 391932 w 428069"/>
                <a:gd name="connsiteY10" fmla="*/ 192726 h 647700"/>
                <a:gd name="connsiteX11" fmla="*/ 428069 w 428069"/>
                <a:gd name="connsiteY11" fmla="*/ 192726 h 647700"/>
                <a:gd name="connsiteX12" fmla="*/ 373864 w 428069"/>
                <a:gd name="connsiteY12" fmla="*/ 138522 h 647700"/>
                <a:gd name="connsiteX13" fmla="*/ 373864 w 428069"/>
                <a:gd name="connsiteY13" fmla="*/ 66250 h 647700"/>
                <a:gd name="connsiteX14" fmla="*/ 337728 w 428069"/>
                <a:gd name="connsiteY14" fmla="*/ 66250 h 647700"/>
                <a:gd name="connsiteX15" fmla="*/ 337728 w 428069"/>
                <a:gd name="connsiteY15" fmla="*/ 102386 h 647700"/>
                <a:gd name="connsiteX16" fmla="*/ 283524 w 428069"/>
                <a:gd name="connsiteY16" fmla="*/ 48182 h 647700"/>
                <a:gd name="connsiteX0" fmla="*/ 373864 w 428069"/>
                <a:gd name="connsiteY0" fmla="*/ 138522 h 647700"/>
                <a:gd name="connsiteX1" fmla="*/ 373864 w 428069"/>
                <a:gd name="connsiteY1" fmla="*/ 66250 h 647700"/>
                <a:gd name="connsiteX2" fmla="*/ 337728 w 428069"/>
                <a:gd name="connsiteY2" fmla="*/ 66250 h 647700"/>
                <a:gd name="connsiteX3" fmla="*/ 337728 w 428069"/>
                <a:gd name="connsiteY3" fmla="*/ 102386 h 647700"/>
                <a:gd name="connsiteX4" fmla="*/ 373864 w 428069"/>
                <a:gd name="connsiteY4" fmla="*/ 138522 h 647700"/>
                <a:gd name="connsiteX5" fmla="*/ 175116 w 428069"/>
                <a:gd name="connsiteY5" fmla="*/ 192726 h 647700"/>
                <a:gd name="connsiteX6" fmla="*/ 175116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9" fmla="*/ 301592 w 428069"/>
                <a:gd name="connsiteY9" fmla="*/ 264998 h 647700"/>
                <a:gd name="connsiteX10" fmla="*/ 301592 w 428069"/>
                <a:gd name="connsiteY10" fmla="*/ 337271 h 647700"/>
                <a:gd name="connsiteX11" fmla="*/ 391932 w 428069"/>
                <a:gd name="connsiteY11" fmla="*/ 337271 h 647700"/>
                <a:gd name="connsiteX12" fmla="*/ 391932 w 428069"/>
                <a:gd name="connsiteY12" fmla="*/ 192726 h 647700"/>
                <a:gd name="connsiteX13" fmla="*/ 175116 w 428069"/>
                <a:gd name="connsiteY13" fmla="*/ 192726 h 647700"/>
                <a:gd name="connsiteX0" fmla="*/ 283524 w 428069"/>
                <a:gd name="connsiteY0" fmla="*/ 48182 h 647700"/>
                <a:gd name="connsiteX1" fmla="*/ 138980 w 428069"/>
                <a:gd name="connsiteY1" fmla="*/ 192726 h 647700"/>
                <a:gd name="connsiteX2" fmla="*/ 428069 w 428069"/>
                <a:gd name="connsiteY2" fmla="*/ 192726 h 647700"/>
                <a:gd name="connsiteX3" fmla="*/ 283524 w 428069"/>
                <a:gd name="connsiteY3" fmla="*/ 48182 h 647700"/>
                <a:gd name="connsiteX4" fmla="*/ 265456 w 428069"/>
                <a:gd name="connsiteY4" fmla="*/ 264998 h 647700"/>
                <a:gd name="connsiteX5" fmla="*/ 301592 w 428069"/>
                <a:gd name="connsiteY5" fmla="*/ 264998 h 647700"/>
                <a:gd name="connsiteX6" fmla="*/ 301592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0" fmla="*/ 283524 w 428069"/>
                <a:gd name="connsiteY0" fmla="*/ 48182 h 647700"/>
                <a:gd name="connsiteX1" fmla="*/ 337728 w 428069"/>
                <a:gd name="connsiteY1" fmla="*/ 102386 h 647700"/>
                <a:gd name="connsiteX2" fmla="*/ 337728 w 428069"/>
                <a:gd name="connsiteY2" fmla="*/ 66250 h 647700"/>
                <a:gd name="connsiteX3" fmla="*/ 373864 w 428069"/>
                <a:gd name="connsiteY3" fmla="*/ 66250 h 647700"/>
                <a:gd name="connsiteX4" fmla="*/ 373864 w 428069"/>
                <a:gd name="connsiteY4" fmla="*/ 138522 h 647700"/>
                <a:gd name="connsiteX5" fmla="*/ 428069 w 428069"/>
                <a:gd name="connsiteY5" fmla="*/ 192726 h 647700"/>
                <a:gd name="connsiteX6" fmla="*/ 391932 w 428069"/>
                <a:gd name="connsiteY6" fmla="*/ 192726 h 647700"/>
                <a:gd name="connsiteX7" fmla="*/ 391932 w 428069"/>
                <a:gd name="connsiteY7" fmla="*/ 337271 h 647700"/>
                <a:gd name="connsiteX8" fmla="*/ 175116 w 428069"/>
                <a:gd name="connsiteY8" fmla="*/ 337271 h 647700"/>
                <a:gd name="connsiteX9" fmla="*/ 175116 w 428069"/>
                <a:gd name="connsiteY9" fmla="*/ 192726 h 647700"/>
                <a:gd name="connsiteX10" fmla="*/ 138980 w 428069"/>
                <a:gd name="connsiteY10" fmla="*/ 192726 h 647700"/>
                <a:gd name="connsiteX11" fmla="*/ 283524 w 428069"/>
                <a:gd name="connsiteY11" fmla="*/ 48182 h 647700"/>
                <a:gd name="connsiteX12" fmla="*/ 337728 w 428069"/>
                <a:gd name="connsiteY12" fmla="*/ 102386 h 647700"/>
                <a:gd name="connsiteX13" fmla="*/ 373864 w 428069"/>
                <a:gd name="connsiteY13" fmla="*/ 138522 h 647700"/>
                <a:gd name="connsiteX14" fmla="*/ 391932 w 428069"/>
                <a:gd name="connsiteY14" fmla="*/ 192726 h 647700"/>
                <a:gd name="connsiteX15" fmla="*/ 175116 w 428069"/>
                <a:gd name="connsiteY15" fmla="*/ 192726 h 647700"/>
                <a:gd name="connsiteX16" fmla="*/ 265456 w 428069"/>
                <a:gd name="connsiteY16" fmla="*/ 337271 h 647700"/>
                <a:gd name="connsiteX17" fmla="*/ 265456 w 428069"/>
                <a:gd name="connsiteY17" fmla="*/ 264998 h 647700"/>
                <a:gd name="connsiteX18" fmla="*/ 301592 w 428069"/>
                <a:gd name="connsiteY18" fmla="*/ 264998 h 647700"/>
                <a:gd name="connsiteX19" fmla="*/ 301592 w 428069"/>
                <a:gd name="connsiteY19" fmla="*/ 337271 h 647700"/>
                <a:gd name="connsiteX0" fmla="*/ 90798 w 428069"/>
                <a:gd name="connsiteY0" fmla="*/ 385452 h 647700"/>
                <a:gd name="connsiteX1" fmla="*/ 295275 w 428069"/>
                <a:gd name="connsiteY1" fmla="*/ 537852 h 647700"/>
                <a:gd name="connsiteX2" fmla="*/ 90798 w 428069"/>
                <a:gd name="connsiteY2" fmla="*/ 385452 h 647700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204788 w 428069"/>
                <a:gd name="connsiteY2" fmla="*/ 503957 h 599518"/>
                <a:gd name="connsiteX3" fmla="*/ 90798 w 428069"/>
                <a:gd name="connsiteY3" fmla="*/ 337270 h 599518"/>
                <a:gd name="connsiteX4" fmla="*/ 66985 w 428069"/>
                <a:gd name="connsiteY4" fmla="*/ 470931 h 599518"/>
                <a:gd name="connsiteX5" fmla="*/ 283524 w 428069"/>
                <a:gd name="connsiteY5" fmla="*/ 0 h 599518"/>
                <a:gd name="connsiteX6" fmla="*/ 138980 w 428069"/>
                <a:gd name="connsiteY6" fmla="*/ 144544 h 599518"/>
                <a:gd name="connsiteX7" fmla="*/ 175116 w 428069"/>
                <a:gd name="connsiteY7" fmla="*/ 144544 h 599518"/>
                <a:gd name="connsiteX8" fmla="*/ 175116 w 428069"/>
                <a:gd name="connsiteY8" fmla="*/ 289089 h 599518"/>
                <a:gd name="connsiteX9" fmla="*/ 391932 w 428069"/>
                <a:gd name="connsiteY9" fmla="*/ 289089 h 599518"/>
                <a:gd name="connsiteX10" fmla="*/ 391932 w 428069"/>
                <a:gd name="connsiteY10" fmla="*/ 144544 h 599518"/>
                <a:gd name="connsiteX11" fmla="*/ 428069 w 428069"/>
                <a:gd name="connsiteY11" fmla="*/ 144544 h 599518"/>
                <a:gd name="connsiteX12" fmla="*/ 373864 w 428069"/>
                <a:gd name="connsiteY12" fmla="*/ 90340 h 599518"/>
                <a:gd name="connsiteX13" fmla="*/ 373864 w 428069"/>
                <a:gd name="connsiteY13" fmla="*/ 18068 h 599518"/>
                <a:gd name="connsiteX14" fmla="*/ 337728 w 428069"/>
                <a:gd name="connsiteY14" fmla="*/ 18068 h 599518"/>
                <a:gd name="connsiteX15" fmla="*/ 337728 w 428069"/>
                <a:gd name="connsiteY15" fmla="*/ 54204 h 599518"/>
                <a:gd name="connsiteX16" fmla="*/ 283524 w 428069"/>
                <a:gd name="connsiteY16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90798 w 428069"/>
                <a:gd name="connsiteY2" fmla="*/ 337270 h 599518"/>
                <a:gd name="connsiteX3" fmla="*/ 66985 w 428069"/>
                <a:gd name="connsiteY3" fmla="*/ 470931 h 599518"/>
                <a:gd name="connsiteX4" fmla="*/ 283524 w 428069"/>
                <a:gd name="connsiteY4" fmla="*/ 0 h 599518"/>
                <a:gd name="connsiteX5" fmla="*/ 138980 w 428069"/>
                <a:gd name="connsiteY5" fmla="*/ 144544 h 599518"/>
                <a:gd name="connsiteX6" fmla="*/ 175116 w 428069"/>
                <a:gd name="connsiteY6" fmla="*/ 144544 h 599518"/>
                <a:gd name="connsiteX7" fmla="*/ 175116 w 428069"/>
                <a:gd name="connsiteY7" fmla="*/ 289089 h 599518"/>
                <a:gd name="connsiteX8" fmla="*/ 391932 w 428069"/>
                <a:gd name="connsiteY8" fmla="*/ 289089 h 599518"/>
                <a:gd name="connsiteX9" fmla="*/ 391932 w 428069"/>
                <a:gd name="connsiteY9" fmla="*/ 144544 h 599518"/>
                <a:gd name="connsiteX10" fmla="*/ 428069 w 428069"/>
                <a:gd name="connsiteY10" fmla="*/ 144544 h 599518"/>
                <a:gd name="connsiteX11" fmla="*/ 373864 w 428069"/>
                <a:gd name="connsiteY11" fmla="*/ 90340 h 599518"/>
                <a:gd name="connsiteX12" fmla="*/ 373864 w 428069"/>
                <a:gd name="connsiteY12" fmla="*/ 18068 h 599518"/>
                <a:gd name="connsiteX13" fmla="*/ 337728 w 428069"/>
                <a:gd name="connsiteY13" fmla="*/ 18068 h 599518"/>
                <a:gd name="connsiteX14" fmla="*/ 337728 w 428069"/>
                <a:gd name="connsiteY14" fmla="*/ 54204 h 599518"/>
                <a:gd name="connsiteX15" fmla="*/ 283524 w 428069"/>
                <a:gd name="connsiteY15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0 w 361084"/>
                <a:gd name="connsiteY0" fmla="*/ 470931 h 489670"/>
                <a:gd name="connsiteX1" fmla="*/ 23813 w 361084"/>
                <a:gd name="connsiteY1" fmla="*/ 337270 h 489670"/>
                <a:gd name="connsiteX2" fmla="*/ 0 w 361084"/>
                <a:gd name="connsiteY2" fmla="*/ 470931 h 489670"/>
                <a:gd name="connsiteX3" fmla="*/ 216539 w 361084"/>
                <a:gd name="connsiteY3" fmla="*/ 0 h 489670"/>
                <a:gd name="connsiteX4" fmla="*/ 71995 w 361084"/>
                <a:gd name="connsiteY4" fmla="*/ 144544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324947 w 361084"/>
                <a:gd name="connsiteY7" fmla="*/ 289089 h 489670"/>
                <a:gd name="connsiteX8" fmla="*/ 324947 w 361084"/>
                <a:gd name="connsiteY8" fmla="*/ 144544 h 489670"/>
                <a:gd name="connsiteX9" fmla="*/ 361084 w 361084"/>
                <a:gd name="connsiteY9" fmla="*/ 144544 h 489670"/>
                <a:gd name="connsiteX10" fmla="*/ 306879 w 361084"/>
                <a:gd name="connsiteY10" fmla="*/ 90340 h 489670"/>
                <a:gd name="connsiteX11" fmla="*/ 306879 w 361084"/>
                <a:gd name="connsiteY11" fmla="*/ 18068 h 489670"/>
                <a:gd name="connsiteX12" fmla="*/ 270743 w 361084"/>
                <a:gd name="connsiteY12" fmla="*/ 18068 h 489670"/>
                <a:gd name="connsiteX13" fmla="*/ 270743 w 361084"/>
                <a:gd name="connsiteY13" fmla="*/ 54204 h 489670"/>
                <a:gd name="connsiteX14" fmla="*/ 216539 w 361084"/>
                <a:gd name="connsiteY14" fmla="*/ 0 h 489670"/>
                <a:gd name="connsiteX0" fmla="*/ 306879 w 361084"/>
                <a:gd name="connsiteY0" fmla="*/ 90340 h 489670"/>
                <a:gd name="connsiteX1" fmla="*/ 306879 w 361084"/>
                <a:gd name="connsiteY1" fmla="*/ 18068 h 489670"/>
                <a:gd name="connsiteX2" fmla="*/ 270743 w 361084"/>
                <a:gd name="connsiteY2" fmla="*/ 18068 h 489670"/>
                <a:gd name="connsiteX3" fmla="*/ 270743 w 361084"/>
                <a:gd name="connsiteY3" fmla="*/ 54204 h 489670"/>
                <a:gd name="connsiteX4" fmla="*/ 306879 w 361084"/>
                <a:gd name="connsiteY4" fmla="*/ 90340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9" fmla="*/ 234607 w 361084"/>
                <a:gd name="connsiteY9" fmla="*/ 216816 h 489670"/>
                <a:gd name="connsiteX10" fmla="*/ 234607 w 361084"/>
                <a:gd name="connsiteY10" fmla="*/ 289089 h 489670"/>
                <a:gd name="connsiteX11" fmla="*/ 324947 w 361084"/>
                <a:gd name="connsiteY11" fmla="*/ 289089 h 489670"/>
                <a:gd name="connsiteX12" fmla="*/ 324947 w 361084"/>
                <a:gd name="connsiteY12" fmla="*/ 144544 h 489670"/>
                <a:gd name="connsiteX13" fmla="*/ 108131 w 361084"/>
                <a:gd name="connsiteY13" fmla="*/ 144544 h 489670"/>
                <a:gd name="connsiteX0" fmla="*/ 216539 w 361084"/>
                <a:gd name="connsiteY0" fmla="*/ 0 h 489670"/>
                <a:gd name="connsiteX1" fmla="*/ 71995 w 361084"/>
                <a:gd name="connsiteY1" fmla="*/ 144544 h 489670"/>
                <a:gd name="connsiteX2" fmla="*/ 361084 w 361084"/>
                <a:gd name="connsiteY2" fmla="*/ 144544 h 489670"/>
                <a:gd name="connsiteX3" fmla="*/ 216539 w 361084"/>
                <a:gd name="connsiteY3" fmla="*/ 0 h 489670"/>
                <a:gd name="connsiteX4" fmla="*/ 198471 w 361084"/>
                <a:gd name="connsiteY4" fmla="*/ 216816 h 489670"/>
                <a:gd name="connsiteX5" fmla="*/ 234607 w 361084"/>
                <a:gd name="connsiteY5" fmla="*/ 216816 h 489670"/>
                <a:gd name="connsiteX6" fmla="*/ 234607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0" fmla="*/ 216539 w 361084"/>
                <a:gd name="connsiteY0" fmla="*/ 0 h 489670"/>
                <a:gd name="connsiteX1" fmla="*/ 270743 w 361084"/>
                <a:gd name="connsiteY1" fmla="*/ 54204 h 489670"/>
                <a:gd name="connsiteX2" fmla="*/ 270743 w 361084"/>
                <a:gd name="connsiteY2" fmla="*/ 18068 h 489670"/>
                <a:gd name="connsiteX3" fmla="*/ 306879 w 361084"/>
                <a:gd name="connsiteY3" fmla="*/ 18068 h 489670"/>
                <a:gd name="connsiteX4" fmla="*/ 306879 w 361084"/>
                <a:gd name="connsiteY4" fmla="*/ 90340 h 489670"/>
                <a:gd name="connsiteX5" fmla="*/ 361084 w 361084"/>
                <a:gd name="connsiteY5" fmla="*/ 144544 h 489670"/>
                <a:gd name="connsiteX6" fmla="*/ 324947 w 361084"/>
                <a:gd name="connsiteY6" fmla="*/ 144544 h 489670"/>
                <a:gd name="connsiteX7" fmla="*/ 324947 w 361084"/>
                <a:gd name="connsiteY7" fmla="*/ 289089 h 489670"/>
                <a:gd name="connsiteX8" fmla="*/ 108131 w 361084"/>
                <a:gd name="connsiteY8" fmla="*/ 289089 h 489670"/>
                <a:gd name="connsiteX9" fmla="*/ 108131 w 361084"/>
                <a:gd name="connsiteY9" fmla="*/ 144544 h 489670"/>
                <a:gd name="connsiteX10" fmla="*/ 71995 w 361084"/>
                <a:gd name="connsiteY10" fmla="*/ 144544 h 489670"/>
                <a:gd name="connsiteX11" fmla="*/ 216539 w 361084"/>
                <a:gd name="connsiteY11" fmla="*/ 0 h 489670"/>
                <a:gd name="connsiteX12" fmla="*/ 270743 w 361084"/>
                <a:gd name="connsiteY12" fmla="*/ 54204 h 489670"/>
                <a:gd name="connsiteX13" fmla="*/ 306879 w 361084"/>
                <a:gd name="connsiteY13" fmla="*/ 90340 h 489670"/>
                <a:gd name="connsiteX14" fmla="*/ 324947 w 361084"/>
                <a:gd name="connsiteY14" fmla="*/ 144544 h 489670"/>
                <a:gd name="connsiteX15" fmla="*/ 108131 w 361084"/>
                <a:gd name="connsiteY15" fmla="*/ 144544 h 489670"/>
                <a:gd name="connsiteX16" fmla="*/ 198471 w 361084"/>
                <a:gd name="connsiteY16" fmla="*/ 289089 h 489670"/>
                <a:gd name="connsiteX17" fmla="*/ 198471 w 361084"/>
                <a:gd name="connsiteY17" fmla="*/ 216816 h 489670"/>
                <a:gd name="connsiteX18" fmla="*/ 234607 w 361084"/>
                <a:gd name="connsiteY18" fmla="*/ 216816 h 489670"/>
                <a:gd name="connsiteX19" fmla="*/ 234607 w 361084"/>
                <a:gd name="connsiteY19" fmla="*/ 289089 h 489670"/>
                <a:gd name="connsiteX0" fmla="*/ 23813 w 361084"/>
                <a:gd name="connsiteY0" fmla="*/ 337270 h 489670"/>
                <a:gd name="connsiteX1" fmla="*/ 228290 w 361084"/>
                <a:gd name="connsiteY1" fmla="*/ 489670 h 489670"/>
                <a:gd name="connsiteX2" fmla="*/ 23813 w 361084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0 w 337271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91440 w 337271"/>
                <a:gd name="connsiteY2" fmla="*/ 428710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43258 w 289089"/>
                <a:gd name="connsiteY1" fmla="*/ 428710 h 48967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36136 w 289089"/>
                <a:gd name="connsiteY2" fmla="*/ 144544 h 560500"/>
                <a:gd name="connsiteX3" fmla="*/ 36136 w 289089"/>
                <a:gd name="connsiteY3" fmla="*/ 289089 h 560500"/>
                <a:gd name="connsiteX4" fmla="*/ 252952 w 289089"/>
                <a:gd name="connsiteY4" fmla="*/ 289089 h 560500"/>
                <a:gd name="connsiteX5" fmla="*/ 252952 w 289089"/>
                <a:gd name="connsiteY5" fmla="*/ 144544 h 560500"/>
                <a:gd name="connsiteX6" fmla="*/ 289089 w 289089"/>
                <a:gd name="connsiteY6" fmla="*/ 144544 h 560500"/>
                <a:gd name="connsiteX7" fmla="*/ 234884 w 289089"/>
                <a:gd name="connsiteY7" fmla="*/ 90340 h 560500"/>
                <a:gd name="connsiteX8" fmla="*/ 234884 w 289089"/>
                <a:gd name="connsiteY8" fmla="*/ 18068 h 560500"/>
                <a:gd name="connsiteX9" fmla="*/ 198748 w 289089"/>
                <a:gd name="connsiteY9" fmla="*/ 18068 h 560500"/>
                <a:gd name="connsiteX10" fmla="*/ 198748 w 289089"/>
                <a:gd name="connsiteY10" fmla="*/ 54204 h 560500"/>
                <a:gd name="connsiteX11" fmla="*/ 144544 w 289089"/>
                <a:gd name="connsiteY11" fmla="*/ 0 h 560500"/>
                <a:gd name="connsiteX0" fmla="*/ 234884 w 289089"/>
                <a:gd name="connsiteY0" fmla="*/ 90340 h 560500"/>
                <a:gd name="connsiteX1" fmla="*/ 234884 w 289089"/>
                <a:gd name="connsiteY1" fmla="*/ 18068 h 560500"/>
                <a:gd name="connsiteX2" fmla="*/ 198748 w 289089"/>
                <a:gd name="connsiteY2" fmla="*/ 18068 h 560500"/>
                <a:gd name="connsiteX3" fmla="*/ 198748 w 289089"/>
                <a:gd name="connsiteY3" fmla="*/ 54204 h 560500"/>
                <a:gd name="connsiteX4" fmla="*/ 234884 w 289089"/>
                <a:gd name="connsiteY4" fmla="*/ 90340 h 560500"/>
                <a:gd name="connsiteX5" fmla="*/ 36136 w 289089"/>
                <a:gd name="connsiteY5" fmla="*/ 144544 h 560500"/>
                <a:gd name="connsiteX6" fmla="*/ 36136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9" fmla="*/ 162612 w 289089"/>
                <a:gd name="connsiteY9" fmla="*/ 216816 h 560500"/>
                <a:gd name="connsiteX10" fmla="*/ 162612 w 289089"/>
                <a:gd name="connsiteY10" fmla="*/ 289089 h 560500"/>
                <a:gd name="connsiteX11" fmla="*/ 252952 w 289089"/>
                <a:gd name="connsiteY11" fmla="*/ 289089 h 560500"/>
                <a:gd name="connsiteX12" fmla="*/ 252952 w 289089"/>
                <a:gd name="connsiteY12" fmla="*/ 144544 h 560500"/>
                <a:gd name="connsiteX13" fmla="*/ 36136 w 289089"/>
                <a:gd name="connsiteY13" fmla="*/ 144544 h 56050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289089 w 289089"/>
                <a:gd name="connsiteY2" fmla="*/ 144544 h 560500"/>
                <a:gd name="connsiteX3" fmla="*/ 144544 w 289089"/>
                <a:gd name="connsiteY3" fmla="*/ 0 h 560500"/>
                <a:gd name="connsiteX4" fmla="*/ 126476 w 289089"/>
                <a:gd name="connsiteY4" fmla="*/ 216816 h 560500"/>
                <a:gd name="connsiteX5" fmla="*/ 162612 w 289089"/>
                <a:gd name="connsiteY5" fmla="*/ 216816 h 560500"/>
                <a:gd name="connsiteX6" fmla="*/ 162612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0" fmla="*/ 144544 w 289089"/>
                <a:gd name="connsiteY0" fmla="*/ 0 h 560500"/>
                <a:gd name="connsiteX1" fmla="*/ 198748 w 289089"/>
                <a:gd name="connsiteY1" fmla="*/ 54204 h 560500"/>
                <a:gd name="connsiteX2" fmla="*/ 198748 w 289089"/>
                <a:gd name="connsiteY2" fmla="*/ 18068 h 560500"/>
                <a:gd name="connsiteX3" fmla="*/ 234884 w 289089"/>
                <a:gd name="connsiteY3" fmla="*/ 18068 h 560500"/>
                <a:gd name="connsiteX4" fmla="*/ 234884 w 289089"/>
                <a:gd name="connsiteY4" fmla="*/ 90340 h 560500"/>
                <a:gd name="connsiteX5" fmla="*/ 289089 w 289089"/>
                <a:gd name="connsiteY5" fmla="*/ 144544 h 560500"/>
                <a:gd name="connsiteX6" fmla="*/ 252952 w 289089"/>
                <a:gd name="connsiteY6" fmla="*/ 144544 h 560500"/>
                <a:gd name="connsiteX7" fmla="*/ 252952 w 289089"/>
                <a:gd name="connsiteY7" fmla="*/ 289089 h 560500"/>
                <a:gd name="connsiteX8" fmla="*/ 36136 w 289089"/>
                <a:gd name="connsiteY8" fmla="*/ 289089 h 560500"/>
                <a:gd name="connsiteX9" fmla="*/ 36136 w 289089"/>
                <a:gd name="connsiteY9" fmla="*/ 144544 h 560500"/>
                <a:gd name="connsiteX10" fmla="*/ 0 w 289089"/>
                <a:gd name="connsiteY10" fmla="*/ 144544 h 560500"/>
                <a:gd name="connsiteX11" fmla="*/ 144544 w 289089"/>
                <a:gd name="connsiteY11" fmla="*/ 0 h 560500"/>
                <a:gd name="connsiteX12" fmla="*/ 198748 w 289089"/>
                <a:gd name="connsiteY12" fmla="*/ 54204 h 560500"/>
                <a:gd name="connsiteX13" fmla="*/ 234884 w 289089"/>
                <a:gd name="connsiteY13" fmla="*/ 90340 h 560500"/>
                <a:gd name="connsiteX14" fmla="*/ 252952 w 289089"/>
                <a:gd name="connsiteY14" fmla="*/ 144544 h 560500"/>
                <a:gd name="connsiteX15" fmla="*/ 36136 w 289089"/>
                <a:gd name="connsiteY15" fmla="*/ 144544 h 560500"/>
                <a:gd name="connsiteX16" fmla="*/ 126476 w 289089"/>
                <a:gd name="connsiteY16" fmla="*/ 289089 h 560500"/>
                <a:gd name="connsiteX17" fmla="*/ 126476 w 289089"/>
                <a:gd name="connsiteY17" fmla="*/ 216816 h 560500"/>
                <a:gd name="connsiteX18" fmla="*/ 162612 w 289089"/>
                <a:gd name="connsiteY18" fmla="*/ 216816 h 560500"/>
                <a:gd name="connsiteX19" fmla="*/ 162612 w 289089"/>
                <a:gd name="connsiteY19" fmla="*/ 289089 h 560500"/>
                <a:gd name="connsiteX0" fmla="*/ 156295 w 289089"/>
                <a:gd name="connsiteY0" fmla="*/ 489670 h 560500"/>
                <a:gd name="connsiteX1" fmla="*/ 276276 w 289089"/>
                <a:gd name="connsiteY1" fmla="*/ 560500 h 56050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1238 w 289089"/>
                <a:gd name="connsiteY1" fmla="*/ 144123 h 489670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814" h="289089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36136" y="144544"/>
                  </a:lnTo>
                  <a:lnTo>
                    <a:pt x="36136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289089" y="144544"/>
                  </a:lnTo>
                  <a:lnTo>
                    <a:pt x="234884" y="90340"/>
                  </a:ln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144544" y="0"/>
                  </a:lnTo>
                  <a:close/>
                </a:path>
                <a:path w="293814" h="289089" fill="darkenLess" stroke="0" extrusionOk="0">
                  <a:moveTo>
                    <a:pt x="234884" y="90340"/>
                  </a:move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234884" y="90340"/>
                  </a:lnTo>
                  <a:close/>
                  <a:moveTo>
                    <a:pt x="36136" y="144544"/>
                  </a:moveTo>
                  <a:lnTo>
                    <a:pt x="36136" y="289089"/>
                  </a:lnTo>
                  <a:lnTo>
                    <a:pt x="126476" y="289089"/>
                  </a:ln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36136" y="144544"/>
                  </a:lnTo>
                  <a:close/>
                </a:path>
                <a:path w="293814" h="289089" fill="darken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289089" y="144544"/>
                  </a:lnTo>
                  <a:lnTo>
                    <a:pt x="144544" y="0"/>
                  </a:lnTo>
                  <a:close/>
                  <a:moveTo>
                    <a:pt x="126476" y="216816"/>
                  </a:moveTo>
                  <a:lnTo>
                    <a:pt x="162612" y="216816"/>
                  </a:lnTo>
                  <a:lnTo>
                    <a:pt x="162612" y="289089"/>
                  </a:lnTo>
                  <a:lnTo>
                    <a:pt x="126476" y="289089"/>
                  </a:lnTo>
                  <a:lnTo>
                    <a:pt x="126476" y="216816"/>
                  </a:lnTo>
                  <a:close/>
                </a:path>
                <a:path w="293814" h="289089" fill="none" extrusionOk="0">
                  <a:moveTo>
                    <a:pt x="144544" y="0"/>
                  </a:moveTo>
                  <a:lnTo>
                    <a:pt x="198748" y="54204"/>
                  </a:lnTo>
                  <a:lnTo>
                    <a:pt x="198748" y="18068"/>
                  </a:lnTo>
                  <a:lnTo>
                    <a:pt x="234884" y="18068"/>
                  </a:lnTo>
                  <a:lnTo>
                    <a:pt x="234884" y="90340"/>
                  </a:lnTo>
                  <a:lnTo>
                    <a:pt x="289089" y="144544"/>
                  </a:lnTo>
                  <a:lnTo>
                    <a:pt x="252952" y="144544"/>
                  </a:lnTo>
                  <a:lnTo>
                    <a:pt x="252952" y="289089"/>
                  </a:lnTo>
                  <a:lnTo>
                    <a:pt x="36136" y="289089"/>
                  </a:lnTo>
                  <a:lnTo>
                    <a:pt x="36136" y="144544"/>
                  </a:lnTo>
                  <a:lnTo>
                    <a:pt x="0" y="144544"/>
                  </a:lnTo>
                  <a:lnTo>
                    <a:pt x="144544" y="0"/>
                  </a:lnTo>
                  <a:close/>
                  <a:moveTo>
                    <a:pt x="198748" y="54204"/>
                  </a:moveTo>
                  <a:lnTo>
                    <a:pt x="234884" y="90340"/>
                  </a:lnTo>
                  <a:moveTo>
                    <a:pt x="252952" y="144544"/>
                  </a:moveTo>
                  <a:lnTo>
                    <a:pt x="36136" y="144544"/>
                  </a:lnTo>
                  <a:moveTo>
                    <a:pt x="126476" y="289089"/>
                  </a:move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</a:path>
                <a:path w="293814" h="289089" fill="none">
                  <a:moveTo>
                    <a:pt x="293814" y="143963"/>
                  </a:moveTo>
                  <a:cubicBezTo>
                    <a:pt x="154986" y="140913"/>
                    <a:pt x="1238" y="144123"/>
                    <a:pt x="1238" y="14412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8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121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1213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</p:txBody>
      </p:sp>
      <p:sp>
        <p:nvSpPr>
          <p:cNvPr id="10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8" r:id="rId3"/>
    <p:sldLayoutId id="2147483666" r:id="rId4"/>
    <p:sldLayoutId id="2147483687" r:id="rId5"/>
    <p:sldLayoutId id="2147483690" r:id="rId6"/>
    <p:sldLayoutId id="2147483691" r:id="rId7"/>
    <p:sldLayoutId id="2147483651" r:id="rId8"/>
    <p:sldLayoutId id="2147483663" r:id="rId9"/>
    <p:sldLayoutId id="2147483664" r:id="rId10"/>
    <p:sldLayoutId id="2147483669" r:id="rId11"/>
    <p:sldLayoutId id="2147483692" r:id="rId12"/>
    <p:sldLayoutId id="2147483689" r:id="rId13"/>
    <p:sldLayoutId id="2147483665" r:id="rId14"/>
    <p:sldLayoutId id="2147483693" r:id="rId15"/>
  </p:sldLayoutIdLst>
  <p:hf hdr="0" ftr="0" dt="0"/>
  <p:txStyles>
    <p:titleStyle>
      <a:lvl1pPr algn="ctr" defTabSz="1219122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457171" indent="-457171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990535" indent="-380974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523901" indent="-304780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2133463" indent="-304780" algn="l" defTabSz="1219122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23" indent="-304780" algn="l" defTabSz="1219122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58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4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0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6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61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2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8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43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04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6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2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86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azure.microsoft.com/zh-tw/services/cognitive-services/face/" TargetMode="Externa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="" xmlns:a16="http://schemas.microsoft.com/office/drawing/2014/main" id="{738DE608-CEE0-487A-BD21-6156FDF17D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14686" y="1398803"/>
            <a:ext cx="8424936" cy="4551271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zh-TW" altLang="en-US" dirty="0">
                <a:hlinkClick r:id="rId2" action="ppaction://hlinksldjump"/>
              </a:rPr>
              <a:t>可攜式系統平臺</a:t>
            </a:r>
            <a:endParaRPr lang="en-US" altLang="zh-TW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TW" altLang="en-US" dirty="0">
                <a:hlinkClick r:id="rId3" action="ppaction://hlinksldjump"/>
              </a:rPr>
              <a:t>雲端系統平臺</a:t>
            </a:r>
            <a:endParaRPr lang="en-US" altLang="zh-TW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TW" altLang="en-US" dirty="0">
                <a:hlinkClick r:id="rId4" action="ppaction://hlinksldjump"/>
              </a:rPr>
              <a:t>嵌入式系統平臺</a:t>
            </a:r>
            <a:endParaRPr lang="en-US" altLang="zh-TW" dirty="0"/>
          </a:p>
        </p:txBody>
      </p:sp>
      <p:sp>
        <p:nvSpPr>
          <p:cNvPr id="4" name="標題 3">
            <a:extLst>
              <a:ext uri="{FF2B5EF4-FFF2-40B4-BE49-F238E27FC236}">
                <a16:creationId xmlns="" xmlns:a16="http://schemas.microsoft.com/office/drawing/2014/main" id="{A1E6C7B9-8214-4FD5-852E-4A8C505A8E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8822" y="429249"/>
            <a:ext cx="8424936" cy="912313"/>
          </a:xfrm>
        </p:spPr>
        <p:txBody>
          <a:bodyPr/>
          <a:lstStyle/>
          <a:p>
            <a:r>
              <a:rPr lang="zh-TW" altLang="en-US" sz="5400" dirty="0"/>
              <a:t>新興系統平臺</a:t>
            </a:r>
          </a:p>
        </p:txBody>
      </p:sp>
      <p:sp>
        <p:nvSpPr>
          <p:cNvPr id="8" name="副標題 2">
            <a:extLst>
              <a:ext uri="{FF2B5EF4-FFF2-40B4-BE49-F238E27FC236}">
                <a16:creationId xmlns="" xmlns:a16="http://schemas.microsoft.com/office/drawing/2014/main" id="{66CDD31E-BD07-4D9C-81E4-66C3F9443A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582" y="189434"/>
            <a:ext cx="2592287" cy="766142"/>
          </a:xfrm>
        </p:spPr>
        <p:txBody>
          <a:bodyPr/>
          <a:lstStyle/>
          <a:p>
            <a:r>
              <a:rPr lang="en-US" altLang="zh-TW" sz="6000" dirty="0"/>
              <a:t>2-2 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142856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EC272A28-F3E7-481C-82D1-3609DFE4F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0008715" cy="3074116"/>
          </a:xfrm>
        </p:spPr>
        <p:txBody>
          <a:bodyPr/>
          <a:lstStyle/>
          <a:p>
            <a:r>
              <a:rPr lang="zh-TW" altLang="en-US" dirty="0" smtClean="0"/>
              <a:t>是指「</a:t>
            </a:r>
            <a:r>
              <a:rPr lang="zh-TW" altLang="en-US" b="1" dirty="0">
                <a:solidFill>
                  <a:srgbClr val="0070C0"/>
                </a:solidFill>
              </a:rPr>
              <a:t>運算過程在雲端上</a:t>
            </a:r>
            <a:r>
              <a:rPr lang="zh-TW" altLang="en-US" dirty="0" smtClean="0"/>
              <a:t>」的系統平臺。</a:t>
            </a:r>
            <a:endParaRPr lang="en-US" altLang="zh-TW" dirty="0" smtClean="0"/>
          </a:p>
          <a:p>
            <a:r>
              <a:rPr lang="zh-TW" altLang="en-US" b="1" dirty="0" smtClean="0"/>
              <a:t>過程：</a:t>
            </a:r>
            <a:r>
              <a:rPr lang="en-US" altLang="zh-TW" b="1" dirty="0" smtClean="0"/>
              <a:t/>
            </a:r>
            <a:br>
              <a:rPr lang="en-US" altLang="zh-TW" b="1" dirty="0" smtClean="0"/>
            </a:br>
            <a:r>
              <a:rPr lang="zh-TW" altLang="en-US" dirty="0" smtClean="0"/>
              <a:t>將</a:t>
            </a:r>
            <a:r>
              <a:rPr lang="zh-TW" altLang="en-US" dirty="0"/>
              <a:t>指令利用網路傳送給平臺，平臺執行運算，並將結果送回裝置顯示</a:t>
            </a:r>
            <a:r>
              <a:rPr lang="zh-TW" altLang="en-US" dirty="0" smtClean="0"/>
              <a:t>。</a:t>
            </a:r>
            <a:endParaRPr lang="en-US" altLang="zh-TW" dirty="0"/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49D639EC-3CD4-480E-8FE2-3CF0B348D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雲端系統平臺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4FDB59EA-23A6-4245-8EE5-913C572A02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70956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DB2985A3-8532-45B9-ABC2-30636C69B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雲端系統平臺的分類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6E0B3DE6-6BCF-44BB-8F1B-A39F2ADC22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11</a:t>
            </a:fld>
            <a:endParaRPr lang="en-US" altLang="zh-TW"/>
          </a:p>
        </p:txBody>
      </p:sp>
      <p:sp>
        <p:nvSpPr>
          <p:cNvPr id="25" name="矩形: 圓角 22">
            <a:extLst>
              <a:ext uri="{FF2B5EF4-FFF2-40B4-BE49-F238E27FC236}">
                <a16:creationId xmlns="" xmlns:a16="http://schemas.microsoft.com/office/drawing/2014/main" id="{33CCB6CE-E9D8-4E4E-8317-20534F7CFA9D}"/>
              </a:ext>
            </a:extLst>
          </p:cNvPr>
          <p:cNvSpPr/>
          <p:nvPr/>
        </p:nvSpPr>
        <p:spPr>
          <a:xfrm>
            <a:off x="19027344" y="2125957"/>
            <a:ext cx="514318" cy="504056"/>
          </a:xfrm>
          <a:prstGeom prst="roundRect">
            <a:avLst/>
          </a:prstGeom>
          <a:solidFill>
            <a:srgbClr val="00B4F2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內容版面配置區 2">
            <a:extLst>
              <a:ext uri="{FF2B5EF4-FFF2-40B4-BE49-F238E27FC236}">
                <a16:creationId xmlns="" xmlns:a16="http://schemas.microsoft.com/office/drawing/2014/main" id="{EC272A28-F3E7-481C-82D1-3609DFE4F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7056387" cy="2213795"/>
          </a:xfrm>
        </p:spPr>
        <p:txBody>
          <a:bodyPr/>
          <a:lstStyle/>
          <a:p>
            <a:r>
              <a:rPr lang="zh-TW" altLang="en-US" b="1" dirty="0"/>
              <a:t>分類</a:t>
            </a:r>
            <a:r>
              <a:rPr lang="zh-TW" altLang="en-US" b="1" dirty="0" smtClean="0"/>
              <a:t>：</a:t>
            </a:r>
            <a:endParaRPr lang="en-US" altLang="zh-TW" b="1" dirty="0" smtClean="0"/>
          </a:p>
          <a:p>
            <a:pPr marL="446088" indent="0">
              <a:buNone/>
            </a:pPr>
            <a:r>
              <a:rPr lang="zh-TW" altLang="en-US" dirty="0" smtClean="0"/>
              <a:t>軟體</a:t>
            </a:r>
            <a:r>
              <a:rPr lang="zh-TW" altLang="en-US" dirty="0"/>
              <a:t>即服務（</a:t>
            </a:r>
            <a:r>
              <a:rPr lang="en-US" altLang="zh-TW" dirty="0"/>
              <a:t>SaaS</a:t>
            </a:r>
            <a:r>
              <a:rPr lang="zh-TW" altLang="en-US" dirty="0" smtClean="0"/>
              <a:t>）、</a:t>
            </a:r>
            <a:endParaRPr lang="en-US" altLang="zh-TW" dirty="0" smtClean="0"/>
          </a:p>
          <a:p>
            <a:pPr marL="446088" indent="0">
              <a:buNone/>
            </a:pPr>
            <a:r>
              <a:rPr lang="zh-TW" altLang="en-US" dirty="0" smtClean="0"/>
              <a:t>平</a:t>
            </a:r>
            <a:r>
              <a:rPr lang="zh-TW" altLang="en-US" dirty="0"/>
              <a:t>臺即服務（ </a:t>
            </a:r>
            <a:r>
              <a:rPr lang="en-US" altLang="zh-TW" dirty="0"/>
              <a:t>PaaS</a:t>
            </a:r>
            <a:r>
              <a:rPr lang="zh-TW" altLang="en-US" dirty="0" smtClean="0"/>
              <a:t>）、</a:t>
            </a:r>
            <a:endParaRPr lang="en-US" altLang="zh-TW" dirty="0" smtClean="0"/>
          </a:p>
          <a:p>
            <a:pPr marL="446088" indent="0">
              <a:buNone/>
            </a:pPr>
            <a:r>
              <a:rPr lang="zh-TW" altLang="en-US" dirty="0" smtClean="0"/>
              <a:t>基礎</a:t>
            </a:r>
            <a:r>
              <a:rPr lang="zh-TW" altLang="en-US" dirty="0"/>
              <a:t>設施即服務（ </a:t>
            </a:r>
            <a:r>
              <a:rPr lang="en-US" altLang="zh-TW" dirty="0"/>
              <a:t>IaaS</a:t>
            </a:r>
            <a:r>
              <a:rPr lang="zh-TW" altLang="en-US" dirty="0" smtClean="0"/>
              <a:t>）</a:t>
            </a:r>
            <a:endParaRPr lang="zh-TW" altLang="en-US" dirty="0"/>
          </a:p>
          <a:p>
            <a:r>
              <a:rPr lang="zh-TW" altLang="en-US" dirty="0" smtClean="0"/>
              <a:t>在雲端系統平臺中，</a:t>
            </a:r>
            <a:r>
              <a:rPr lang="zh-TW" altLang="en-US" b="1" dirty="0">
                <a:solidFill>
                  <a:srgbClr val="0070C0"/>
                </a:solidFill>
              </a:rPr>
              <a:t>上層</a:t>
            </a:r>
            <a:r>
              <a:rPr lang="en-US" altLang="zh-TW" b="1" dirty="0">
                <a:solidFill>
                  <a:srgbClr val="0070C0"/>
                </a:solidFill>
              </a:rPr>
              <a:t/>
            </a:r>
            <a:br>
              <a:rPr lang="en-US" altLang="zh-TW" b="1" dirty="0">
                <a:solidFill>
                  <a:srgbClr val="0070C0"/>
                </a:solidFill>
              </a:rPr>
            </a:br>
            <a:r>
              <a:rPr lang="zh-TW" altLang="en-US" b="1" dirty="0">
                <a:solidFill>
                  <a:srgbClr val="0070C0"/>
                </a:solidFill>
              </a:rPr>
              <a:t>服務</a:t>
            </a:r>
            <a:r>
              <a:rPr lang="zh-TW" altLang="en-US" dirty="0" smtClean="0"/>
              <a:t>的構成要件會</a:t>
            </a:r>
            <a:r>
              <a:rPr lang="zh-TW" altLang="en-US" b="1" dirty="0">
                <a:solidFill>
                  <a:srgbClr val="0070C0"/>
                </a:solidFill>
              </a:rPr>
              <a:t>包含下</a:t>
            </a:r>
            <a:r>
              <a:rPr lang="en-US" altLang="zh-TW" b="1" dirty="0">
                <a:solidFill>
                  <a:srgbClr val="0070C0"/>
                </a:solidFill>
              </a:rPr>
              <a:t/>
            </a:r>
            <a:br>
              <a:rPr lang="en-US" altLang="zh-TW" b="1" dirty="0">
                <a:solidFill>
                  <a:srgbClr val="0070C0"/>
                </a:solidFill>
              </a:rPr>
            </a:br>
            <a:r>
              <a:rPr lang="zh-TW" altLang="en-US" b="1" dirty="0">
                <a:solidFill>
                  <a:srgbClr val="0070C0"/>
                </a:solidFill>
              </a:rPr>
              <a:t>層的服務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pic>
        <p:nvPicPr>
          <p:cNvPr id="5122" name="Picture 2" descr="C:\Users\K1081210\AppData\Local\Temp\SNAGHTML1610a2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280" y="892098"/>
            <a:ext cx="5543550" cy="576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文字方塊 31">
            <a:extLst>
              <a:ext uri="{FF2B5EF4-FFF2-40B4-BE49-F238E27FC236}">
                <a16:creationId xmlns="" xmlns:a16="http://schemas.microsoft.com/office/drawing/2014/main" id="{1B5C3529-7B6A-4E3A-B35C-3EDE0E5D5A09}"/>
              </a:ext>
            </a:extLst>
          </p:cNvPr>
          <p:cNvSpPr txBox="1"/>
          <p:nvPr/>
        </p:nvSpPr>
        <p:spPr>
          <a:xfrm>
            <a:off x="7809054" y="4931651"/>
            <a:ext cx="21158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5400" b="1" i="0" u="none" strike="noStrike" baseline="0" dirty="0" smtClean="0">
                <a:ln w="1905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IaaS</a:t>
            </a:r>
            <a:endParaRPr lang="zh-TW" altLang="en-US" sz="5400" b="1" dirty="0">
              <a:ln w="1905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="" xmlns:a16="http://schemas.microsoft.com/office/drawing/2014/main" id="{1B5C3529-7B6A-4E3A-B35C-3EDE0E5D5A09}"/>
              </a:ext>
            </a:extLst>
          </p:cNvPr>
          <p:cNvSpPr txBox="1"/>
          <p:nvPr/>
        </p:nvSpPr>
        <p:spPr>
          <a:xfrm>
            <a:off x="7809055" y="3145537"/>
            <a:ext cx="21158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5400" b="1" i="0" u="none" strike="noStrike" baseline="0" dirty="0" smtClean="0">
                <a:ln w="1905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PaaS</a:t>
            </a:r>
            <a:endParaRPr lang="zh-TW" altLang="en-US" sz="5400" b="1" dirty="0">
              <a:ln w="1905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="" xmlns:a16="http://schemas.microsoft.com/office/drawing/2014/main" id="{1B5C3529-7B6A-4E3A-B35C-3EDE0E5D5A09}"/>
              </a:ext>
            </a:extLst>
          </p:cNvPr>
          <p:cNvSpPr txBox="1"/>
          <p:nvPr/>
        </p:nvSpPr>
        <p:spPr>
          <a:xfrm>
            <a:off x="7863294" y="1440465"/>
            <a:ext cx="21158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5400" b="1" i="0" u="none" strike="noStrike" baseline="0" dirty="0" smtClean="0">
                <a:ln w="1905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SaaS</a:t>
            </a:r>
            <a:endParaRPr lang="zh-TW" altLang="en-US" sz="5400" b="1" dirty="0">
              <a:ln w="1905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59702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>
            <a:extLst>
              <a:ext uri="{FF2B5EF4-FFF2-40B4-BE49-F238E27FC236}">
                <a16:creationId xmlns="" xmlns:a16="http://schemas.microsoft.com/office/drawing/2014/main" id="{241E226B-7367-4A85-B327-18C296716725}"/>
              </a:ext>
            </a:extLst>
          </p:cNvPr>
          <p:cNvSpPr/>
          <p:nvPr/>
        </p:nvSpPr>
        <p:spPr>
          <a:xfrm>
            <a:off x="18912630" y="2210738"/>
            <a:ext cx="4032448" cy="3252451"/>
          </a:xfrm>
          <a:prstGeom prst="rect">
            <a:avLst/>
          </a:prstGeom>
          <a:solidFill>
            <a:srgbClr val="FEF5DC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DB2985A3-8532-45B9-ABC2-30636C69B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雲端系統平臺的分類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6E0B3DE6-6BCF-44BB-8F1B-A39F2ADC22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12</a:t>
            </a:fld>
            <a:endParaRPr lang="en-US" altLang="zh-TW"/>
          </a:p>
        </p:txBody>
      </p:sp>
      <p:grpSp>
        <p:nvGrpSpPr>
          <p:cNvPr id="10" name="群組 9"/>
          <p:cNvGrpSpPr/>
          <p:nvPr/>
        </p:nvGrpSpPr>
        <p:grpSpPr>
          <a:xfrm>
            <a:off x="336849" y="1047737"/>
            <a:ext cx="23084661" cy="5364000"/>
            <a:chOff x="336849" y="1047737"/>
            <a:chExt cx="23084661" cy="5364000"/>
          </a:xfrm>
        </p:grpSpPr>
        <p:pic>
          <p:nvPicPr>
            <p:cNvPr id="4100" name="Picture 4" descr="C:\Users\K1081210\AppData\Local\Temp\SNAGHTML166fc25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05" r="3505"/>
            <a:stretch/>
          </p:blipFill>
          <p:spPr bwMode="auto">
            <a:xfrm>
              <a:off x="336849" y="1047737"/>
              <a:ext cx="23084661" cy="536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群組 6"/>
            <p:cNvGrpSpPr/>
            <p:nvPr/>
          </p:nvGrpSpPr>
          <p:grpSpPr>
            <a:xfrm>
              <a:off x="478582" y="1557586"/>
              <a:ext cx="22610512" cy="4464496"/>
              <a:chOff x="478582" y="1557586"/>
              <a:chExt cx="22610512" cy="4464496"/>
            </a:xfrm>
          </p:grpSpPr>
          <p:grpSp>
            <p:nvGrpSpPr>
              <p:cNvPr id="3" name="群組 2"/>
              <p:cNvGrpSpPr/>
              <p:nvPr/>
            </p:nvGrpSpPr>
            <p:grpSpPr>
              <a:xfrm>
                <a:off x="478582" y="1557586"/>
                <a:ext cx="7560840" cy="4230212"/>
                <a:chOff x="478582" y="1295593"/>
                <a:chExt cx="7560840" cy="4230212"/>
              </a:xfrm>
            </p:grpSpPr>
            <p:sp>
              <p:nvSpPr>
                <p:cNvPr id="9" name="矩形: 圓角 8">
                  <a:extLst>
                    <a:ext uri="{FF2B5EF4-FFF2-40B4-BE49-F238E27FC236}">
                      <a16:creationId xmlns="" xmlns:a16="http://schemas.microsoft.com/office/drawing/2014/main" id="{91AD5F21-E0DB-4669-BA8D-5CC6578B8D6F}"/>
                    </a:ext>
                  </a:extLst>
                </p:cNvPr>
                <p:cNvSpPr/>
                <p:nvPr/>
              </p:nvSpPr>
              <p:spPr>
                <a:xfrm>
                  <a:off x="478582" y="2663745"/>
                  <a:ext cx="7056784" cy="1789711"/>
                </a:xfrm>
                <a:prstGeom prst="roundRect">
                  <a:avLst>
                    <a:gd name="adj" fmla="val 7112"/>
                  </a:avLst>
                </a:prstGeom>
                <a:solidFill>
                  <a:srgbClr val="F1F8E9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TW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2" name="文字方塊 11">
                  <a:extLst>
                    <a:ext uri="{FF2B5EF4-FFF2-40B4-BE49-F238E27FC236}">
                      <a16:creationId xmlns="" xmlns:a16="http://schemas.microsoft.com/office/drawing/2014/main" id="{1B5C3529-7B6A-4E3A-B35C-3EDE0E5D5A09}"/>
                    </a:ext>
                  </a:extLst>
                </p:cNvPr>
                <p:cNvSpPr txBox="1"/>
                <p:nvPr/>
              </p:nvSpPr>
              <p:spPr>
                <a:xfrm>
                  <a:off x="478582" y="1295593"/>
                  <a:ext cx="7560840" cy="120032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TW" sz="3600" b="1" i="0" u="none" strike="noStrike" baseline="0" dirty="0">
                      <a:solidFill>
                        <a:srgbClr val="77A34E"/>
                      </a:solidFill>
                      <a:latin typeface="Roboto Slab" pitchFamily="2" charset="0"/>
                      <a:ea typeface="Roboto Slab" pitchFamily="2" charset="0"/>
                    </a:rPr>
                    <a:t>IaaS</a:t>
                  </a:r>
                  <a:r>
                    <a:rPr lang="en-US" altLang="zh-TW" sz="3600" b="1" i="0" u="none" strike="noStrike" baseline="0" dirty="0">
                      <a:solidFill>
                        <a:srgbClr val="77A34E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 </a:t>
                  </a:r>
                  <a:r>
                    <a:rPr lang="zh-TW" altLang="en-US" sz="3600" b="1" i="0" u="none" strike="noStrike" baseline="0" dirty="0">
                      <a:solidFill>
                        <a:srgbClr val="77A34E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基礎設施即服務</a:t>
                  </a:r>
                  <a:endParaRPr lang="en-US" altLang="zh-TW" sz="3600" b="1" i="0" u="none" strike="noStrike" baseline="0" dirty="0">
                    <a:solidFill>
                      <a:srgbClr val="77A34E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r>
                    <a:rPr lang="en-US" altLang="zh-TW" sz="3600" b="1" i="0" u="none" strike="noStrike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(</a:t>
                  </a:r>
                  <a:r>
                    <a:rPr lang="en-US" altLang="zh-TW" sz="3600" b="1" dirty="0">
                      <a:solidFill>
                        <a:srgbClr val="FF0000"/>
                      </a:solidFill>
                      <a:latin typeface="Roboto Slab" pitchFamily="2" charset="0"/>
                      <a:ea typeface="Roboto Slab" pitchFamily="2" charset="0"/>
                    </a:rPr>
                    <a:t>I</a:t>
                  </a:r>
                  <a:r>
                    <a:rPr lang="en-US" altLang="zh-TW" sz="3600" b="1" dirty="0">
                      <a:latin typeface="Roboto Slab" pitchFamily="2" charset="0"/>
                      <a:ea typeface="Roboto Slab" pitchFamily="2" charset="0"/>
                    </a:rPr>
                    <a:t>nfrastructure</a:t>
                  </a:r>
                  <a:r>
                    <a:rPr lang="en-US" altLang="zh-TW" sz="3600" b="1" dirty="0">
                      <a:solidFill>
                        <a:srgbClr val="FF0000"/>
                      </a:solidFill>
                      <a:latin typeface="Roboto Slab" pitchFamily="2" charset="0"/>
                      <a:ea typeface="Roboto Slab" pitchFamily="2" charset="0"/>
                    </a:rPr>
                    <a:t> a</a:t>
                  </a:r>
                  <a:r>
                    <a:rPr lang="en-US" altLang="zh-TW" sz="3600" b="1" dirty="0">
                      <a:latin typeface="Roboto Slab" pitchFamily="2" charset="0"/>
                      <a:ea typeface="Roboto Slab" pitchFamily="2" charset="0"/>
                    </a:rPr>
                    <a:t>s</a:t>
                  </a:r>
                  <a:r>
                    <a:rPr lang="en-US" altLang="zh-TW" sz="3600" b="1" dirty="0">
                      <a:solidFill>
                        <a:srgbClr val="FF0000"/>
                      </a:solidFill>
                      <a:latin typeface="Roboto Slab" pitchFamily="2" charset="0"/>
                      <a:ea typeface="Roboto Slab" pitchFamily="2" charset="0"/>
                    </a:rPr>
                    <a:t> a S</a:t>
                  </a:r>
                  <a:r>
                    <a:rPr lang="en-US" altLang="zh-TW" sz="3600" b="1" dirty="0">
                      <a:latin typeface="Roboto Slab" pitchFamily="2" charset="0"/>
                      <a:ea typeface="Roboto Slab" pitchFamily="2" charset="0"/>
                    </a:rPr>
                    <a:t>ervice</a:t>
                  </a:r>
                  <a:r>
                    <a:rPr lang="en-US" altLang="zh-TW" sz="3600" b="1" i="0" u="none" strike="noStrike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) </a:t>
                  </a:r>
                  <a:endParaRPr lang="zh-TW" altLang="en-US" sz="36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4" name="文字方塊 13">
                  <a:extLst>
                    <a:ext uri="{FF2B5EF4-FFF2-40B4-BE49-F238E27FC236}">
                      <a16:creationId xmlns="" xmlns:a16="http://schemas.microsoft.com/office/drawing/2014/main" id="{DDC5094E-8433-40E5-90EC-DF0A5A6DEAD7}"/>
                    </a:ext>
                  </a:extLst>
                </p:cNvPr>
                <p:cNvSpPr txBox="1"/>
                <p:nvPr/>
              </p:nvSpPr>
              <p:spPr>
                <a:xfrm>
                  <a:off x="613352" y="2680663"/>
                  <a:ext cx="6417957" cy="177279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30000"/>
                    </a:lnSpc>
                  </a:pPr>
                  <a:r>
                    <a:rPr lang="zh-TW" altLang="en-US" sz="2800" b="0" i="0" u="none" strike="noStrike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由硬體及網路設備形成的</a:t>
                  </a:r>
                  <a:r>
                    <a:rPr lang="zh-TW" altLang="en-US" sz="2800" b="1" i="0" u="none" strike="noStrike" baseline="0" dirty="0">
                      <a:solidFill>
                        <a:srgbClr val="FF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雲端虛擬主機</a:t>
                  </a:r>
                  <a:r>
                    <a:rPr lang="zh-TW" altLang="en-US" sz="2800" b="0" i="0" u="none" strike="noStrike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，提供伺服器、作業系統、雲端儲存空間、網路管理等服務內容。</a:t>
                  </a:r>
                  <a:endPara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7" name="矩形 16">
                  <a:extLst>
                    <a:ext uri="{FF2B5EF4-FFF2-40B4-BE49-F238E27FC236}">
                      <a16:creationId xmlns="" xmlns:a16="http://schemas.microsoft.com/office/drawing/2014/main" id="{82A07649-442C-4232-92FC-ECBA6E2CF71F}"/>
                    </a:ext>
                  </a:extLst>
                </p:cNvPr>
                <p:cNvSpPr/>
                <p:nvPr/>
              </p:nvSpPr>
              <p:spPr>
                <a:xfrm>
                  <a:off x="595970" y="4841805"/>
                  <a:ext cx="6795380" cy="684000"/>
                </a:xfrm>
                <a:prstGeom prst="rect">
                  <a:avLst/>
                </a:prstGeom>
                <a:solidFill>
                  <a:srgbClr val="FFE17F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TW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8" name="文字方塊 17">
                  <a:extLst>
                    <a:ext uri="{FF2B5EF4-FFF2-40B4-BE49-F238E27FC236}">
                      <a16:creationId xmlns="" xmlns:a16="http://schemas.microsoft.com/office/drawing/2014/main" id="{E0443EB4-99BD-4977-B343-44ECCBE9B3AC}"/>
                    </a:ext>
                  </a:extLst>
                </p:cNvPr>
                <p:cNvSpPr txBox="1"/>
                <p:nvPr/>
              </p:nvSpPr>
              <p:spPr>
                <a:xfrm>
                  <a:off x="595970" y="4970364"/>
                  <a:ext cx="6795380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zh-TW" altLang="en-US" b="0" i="0" u="none" strike="noStrike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構成要件：網路設備、軟體授權、機房設施</a:t>
                  </a:r>
                  <a:endPara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grpSp>
            <p:nvGrpSpPr>
              <p:cNvPr id="6" name="群組 5"/>
              <p:cNvGrpSpPr/>
              <p:nvPr/>
            </p:nvGrpSpPr>
            <p:grpSpPr>
              <a:xfrm>
                <a:off x="12461484" y="1832845"/>
                <a:ext cx="10627610" cy="4189237"/>
                <a:chOff x="12461484" y="1832845"/>
                <a:chExt cx="10627610" cy="4189237"/>
              </a:xfrm>
            </p:grpSpPr>
            <p:sp>
              <p:nvSpPr>
                <p:cNvPr id="13" name="矩形 12">
                  <a:extLst>
                    <a:ext uri="{FF2B5EF4-FFF2-40B4-BE49-F238E27FC236}">
                      <a16:creationId xmlns="" xmlns:a16="http://schemas.microsoft.com/office/drawing/2014/main" id="{8FF176E5-BAFC-4DD5-B184-18AC92EB9E1C}"/>
                    </a:ext>
                  </a:extLst>
                </p:cNvPr>
                <p:cNvSpPr/>
                <p:nvPr/>
              </p:nvSpPr>
              <p:spPr>
                <a:xfrm>
                  <a:off x="12461484" y="1832845"/>
                  <a:ext cx="10627610" cy="4189237"/>
                </a:xfrm>
                <a:prstGeom prst="rect">
                  <a:avLst/>
                </a:prstGeom>
                <a:solidFill>
                  <a:srgbClr val="EAE7E5"/>
                </a:solidFill>
                <a:ln w="76200">
                  <a:solidFill>
                    <a:srgbClr val="5B5B5D"/>
                  </a:solidFill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TW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6" name="文字方塊 15">
                  <a:extLst>
                    <a:ext uri="{FF2B5EF4-FFF2-40B4-BE49-F238E27FC236}">
                      <a16:creationId xmlns="" xmlns:a16="http://schemas.microsoft.com/office/drawing/2014/main" id="{2EF5F85A-87C7-48CF-A7B3-B562119641B1}"/>
                    </a:ext>
                  </a:extLst>
                </p:cNvPr>
                <p:cNvSpPr txBox="1"/>
                <p:nvPr/>
              </p:nvSpPr>
              <p:spPr>
                <a:xfrm>
                  <a:off x="12719941" y="1927602"/>
                  <a:ext cx="5575083" cy="123508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30000"/>
                    </a:lnSpc>
                  </a:pPr>
                  <a:r>
                    <a:rPr lang="zh-TW" altLang="en-US" sz="3200" b="1" i="0" u="none" strike="noStrike" baseline="0" dirty="0">
                      <a:solidFill>
                        <a:srgbClr val="8FAF6D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服務對象</a:t>
                  </a:r>
                </a:p>
                <a:p>
                  <a:pPr algn="just">
                    <a:lnSpc>
                      <a:spcPct val="130000"/>
                    </a:lnSpc>
                  </a:pPr>
                  <a:r>
                    <a:rPr lang="zh-TW" altLang="en-US" sz="280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企業、公司</a:t>
                  </a:r>
                </a:p>
              </p:txBody>
            </p:sp>
            <p:sp>
              <p:nvSpPr>
                <p:cNvPr id="19" name="文字方塊 18">
                  <a:extLst>
                    <a:ext uri="{FF2B5EF4-FFF2-40B4-BE49-F238E27FC236}">
                      <a16:creationId xmlns="" xmlns:a16="http://schemas.microsoft.com/office/drawing/2014/main" id="{042718DD-6275-4856-9EE6-186E8D633AD6}"/>
                    </a:ext>
                  </a:extLst>
                </p:cNvPr>
                <p:cNvSpPr txBox="1"/>
                <p:nvPr/>
              </p:nvSpPr>
              <p:spPr>
                <a:xfrm>
                  <a:off x="12719942" y="3450716"/>
                  <a:ext cx="5335454" cy="235538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30000"/>
                    </a:lnSpc>
                  </a:pPr>
                  <a:r>
                    <a:rPr lang="zh-TW" altLang="en-US" sz="3200" b="1" i="0" u="none" strike="noStrike" baseline="0" dirty="0">
                      <a:solidFill>
                        <a:srgbClr val="8FAF6D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優點</a:t>
                  </a:r>
                </a:p>
                <a:p>
                  <a:pPr marL="15875" indent="-15875" algn="just">
                    <a:lnSpc>
                      <a:spcPct val="130000"/>
                    </a:lnSpc>
                  </a:pPr>
                  <a:r>
                    <a:rPr lang="zh-TW" altLang="en-US" sz="2800" b="0" i="0" u="none" strike="noStrike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企業可省下建立電腦主機、網路設備以及購買授權等基礎設施的開銷。</a:t>
                  </a:r>
                  <a:endPara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grpSp>
              <p:nvGrpSpPr>
                <p:cNvPr id="20" name="群組 19">
                  <a:extLst>
                    <a:ext uri="{FF2B5EF4-FFF2-40B4-BE49-F238E27FC236}">
                      <a16:creationId xmlns="" xmlns:a16="http://schemas.microsoft.com/office/drawing/2014/main" id="{1481A0C2-42BA-4F69-8FD4-68E07934299D}"/>
                    </a:ext>
                  </a:extLst>
                </p:cNvPr>
                <p:cNvGrpSpPr/>
                <p:nvPr/>
              </p:nvGrpSpPr>
              <p:grpSpPr>
                <a:xfrm>
                  <a:off x="12756115" y="2353632"/>
                  <a:ext cx="5940490" cy="1553571"/>
                  <a:chOff x="2860553" y="1802162"/>
                  <a:chExt cx="5940490" cy="1553571"/>
                </a:xfrm>
              </p:grpSpPr>
              <p:cxnSp>
                <p:nvCxnSpPr>
                  <p:cNvPr id="22" name="直線接點 21">
                    <a:extLst>
                      <a:ext uri="{FF2B5EF4-FFF2-40B4-BE49-F238E27FC236}">
                        <a16:creationId xmlns="" xmlns:a16="http://schemas.microsoft.com/office/drawing/2014/main" id="{D669F244-C746-4447-BFB9-D07A9A8D0FAF}"/>
                      </a:ext>
                    </a:extLst>
                  </p:cNvPr>
                  <p:cNvCxnSpPr/>
                  <p:nvPr/>
                </p:nvCxnSpPr>
                <p:spPr>
                  <a:xfrm>
                    <a:off x="2860553" y="2755230"/>
                    <a:ext cx="5287323" cy="0"/>
                  </a:xfrm>
                  <a:prstGeom prst="line">
                    <a:avLst/>
                  </a:prstGeom>
                  <a:ln w="57150" cap="rnd">
                    <a:solidFill>
                      <a:srgbClr val="8FAF6D"/>
                    </a:solidFill>
                    <a:prstDash val="sysDot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pic>
                <p:nvPicPr>
                  <p:cNvPr id="23" name="Picture 2">
                    <a:extLst>
                      <a:ext uri="{FF2B5EF4-FFF2-40B4-BE49-F238E27FC236}">
                        <a16:creationId xmlns="" xmlns:a16="http://schemas.microsoft.com/office/drawing/2014/main" id="{D6C01F7A-0842-4BFC-B3B2-61E5D6F4B3B8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474442" y="1802162"/>
                    <a:ext cx="1326601" cy="1553571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sp>
              <p:nvSpPr>
                <p:cNvPr id="29" name="矩形: 圓角 30">
                  <a:extLst>
                    <a:ext uri="{FF2B5EF4-FFF2-40B4-BE49-F238E27FC236}">
                      <a16:creationId xmlns="" xmlns:a16="http://schemas.microsoft.com/office/drawing/2014/main" id="{2825C203-2914-4517-A18E-D26039C46B87}"/>
                    </a:ext>
                  </a:extLst>
                </p:cNvPr>
                <p:cNvSpPr/>
                <p:nvPr/>
              </p:nvSpPr>
              <p:spPr>
                <a:xfrm>
                  <a:off x="19077031" y="2431842"/>
                  <a:ext cx="514318" cy="504056"/>
                </a:xfrm>
                <a:prstGeom prst="roundRect">
                  <a:avLst/>
                </a:prstGeom>
                <a:solidFill>
                  <a:srgbClr val="00B4F2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TW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28" name="文字方塊 27">
                  <a:extLst>
                    <a:ext uri="{FF2B5EF4-FFF2-40B4-BE49-F238E27FC236}">
                      <a16:creationId xmlns="" xmlns:a16="http://schemas.microsoft.com/office/drawing/2014/main" id="{596FA4E1-6C66-461F-A885-51C3990D8189}"/>
                    </a:ext>
                  </a:extLst>
                </p:cNvPr>
                <p:cNvSpPr txBox="1"/>
                <p:nvPr/>
              </p:nvSpPr>
              <p:spPr>
                <a:xfrm>
                  <a:off x="19058559" y="2369689"/>
                  <a:ext cx="3886519" cy="289310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534988" indent="-534988">
                    <a:lnSpc>
                      <a:spcPct val="130000"/>
                    </a:lnSpc>
                  </a:pPr>
                  <a:r>
                    <a:rPr lang="zh-TW" altLang="en-US" sz="2800" b="1" dirty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例  </a:t>
                  </a:r>
                  <a:r>
                    <a:rPr lang="zh-TW" altLang="en-US" sz="280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企業租用雲端虛擬主機，設置公司內部的管理系統，解決昂貴的硬體架設與維護問題。</a:t>
                  </a:r>
                </a:p>
              </p:txBody>
            </p:sp>
          </p:grpSp>
        </p:grpSp>
        <p:sp>
          <p:nvSpPr>
            <p:cNvPr id="32" name="文字方塊 31">
              <a:extLst>
                <a:ext uri="{FF2B5EF4-FFF2-40B4-BE49-F238E27FC236}">
                  <a16:creationId xmlns="" xmlns:a16="http://schemas.microsoft.com/office/drawing/2014/main" id="{1B5C3529-7B6A-4E3A-B35C-3EDE0E5D5A09}"/>
                </a:ext>
              </a:extLst>
            </p:cNvPr>
            <p:cNvSpPr txBox="1"/>
            <p:nvPr/>
          </p:nvSpPr>
          <p:spPr>
            <a:xfrm>
              <a:off x="9728675" y="4770692"/>
              <a:ext cx="2115851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TW" sz="5400" b="1" i="0" u="none" strike="noStrike" baseline="0" dirty="0" smtClean="0">
                  <a:ln w="19050">
                    <a:solidFill>
                      <a:schemeClr val="bg1"/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63500" dist="50800" dir="10800000">
                      <a:prstClr val="black">
                        <a:alpha val="50000"/>
                      </a:prstClr>
                    </a:innerShdw>
                  </a:effectLst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IaaS</a:t>
              </a:r>
              <a:endParaRPr lang="zh-TW" altLang="en-US" sz="5400" b="1" dirty="0">
                <a:ln w="1905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8877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1.38728E-6 L -0.95872 -0.001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943" y="-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DB2985A3-8532-45B9-ABC2-30636C69B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雲端系統平臺的分類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6E0B3DE6-6BCF-44BB-8F1B-A39F2ADC22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13</a:t>
            </a:fld>
            <a:endParaRPr lang="en-US" altLang="zh-TW"/>
          </a:p>
        </p:txBody>
      </p:sp>
      <p:grpSp>
        <p:nvGrpSpPr>
          <p:cNvPr id="8" name="群組 7"/>
          <p:cNvGrpSpPr/>
          <p:nvPr/>
        </p:nvGrpSpPr>
        <p:grpSpPr>
          <a:xfrm>
            <a:off x="336849" y="1076783"/>
            <a:ext cx="23084661" cy="5362327"/>
            <a:chOff x="336849" y="1076783"/>
            <a:chExt cx="23084661" cy="5362327"/>
          </a:xfrm>
        </p:grpSpPr>
        <p:pic>
          <p:nvPicPr>
            <p:cNvPr id="3078" name="Picture 6" descr="C:\Users\K1081210\AppData\Local\Temp\SNAGHTML1660bab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19" r="3562"/>
            <a:stretch/>
          </p:blipFill>
          <p:spPr bwMode="auto">
            <a:xfrm>
              <a:off x="336849" y="1076783"/>
              <a:ext cx="23084661" cy="53623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群組 6"/>
            <p:cNvGrpSpPr/>
            <p:nvPr/>
          </p:nvGrpSpPr>
          <p:grpSpPr>
            <a:xfrm>
              <a:off x="477788" y="1485578"/>
              <a:ext cx="22611306" cy="4536504"/>
              <a:chOff x="477788" y="1485578"/>
              <a:chExt cx="22611306" cy="4536504"/>
            </a:xfrm>
          </p:grpSpPr>
          <p:grpSp>
            <p:nvGrpSpPr>
              <p:cNvPr id="6" name="群組 5"/>
              <p:cNvGrpSpPr/>
              <p:nvPr/>
            </p:nvGrpSpPr>
            <p:grpSpPr>
              <a:xfrm>
                <a:off x="477788" y="1485578"/>
                <a:ext cx="8893781" cy="4364964"/>
                <a:chOff x="477788" y="1485578"/>
                <a:chExt cx="8893781" cy="4364964"/>
              </a:xfrm>
            </p:grpSpPr>
            <p:sp>
              <p:nvSpPr>
                <p:cNvPr id="32" name="矩形: 圓角 8">
                  <a:extLst>
                    <a:ext uri="{FF2B5EF4-FFF2-40B4-BE49-F238E27FC236}">
                      <a16:creationId xmlns="" xmlns:a16="http://schemas.microsoft.com/office/drawing/2014/main" id="{91AD5F21-E0DB-4669-BA8D-5CC6578B8D6F}"/>
                    </a:ext>
                  </a:extLst>
                </p:cNvPr>
                <p:cNvSpPr/>
                <p:nvPr/>
              </p:nvSpPr>
              <p:spPr>
                <a:xfrm>
                  <a:off x="550591" y="2419941"/>
                  <a:ext cx="6624735" cy="2089973"/>
                </a:xfrm>
                <a:prstGeom prst="roundRect">
                  <a:avLst>
                    <a:gd name="adj" fmla="val 7112"/>
                  </a:avLst>
                </a:prstGeom>
                <a:solidFill>
                  <a:srgbClr val="FDEBEE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TW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33" name="文字方塊 32">
                  <a:extLst>
                    <a:ext uri="{FF2B5EF4-FFF2-40B4-BE49-F238E27FC236}">
                      <a16:creationId xmlns="" xmlns:a16="http://schemas.microsoft.com/office/drawing/2014/main" id="{1B5C3529-7B6A-4E3A-B35C-3EDE0E5D5A09}"/>
                    </a:ext>
                  </a:extLst>
                </p:cNvPr>
                <p:cNvSpPr txBox="1"/>
                <p:nvPr/>
              </p:nvSpPr>
              <p:spPr>
                <a:xfrm>
                  <a:off x="478582" y="1485578"/>
                  <a:ext cx="8892987" cy="64633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TW" sz="3600" b="1" i="0" u="none" strike="noStrike" baseline="0" dirty="0">
                      <a:solidFill>
                        <a:srgbClr val="D27190"/>
                      </a:solidFill>
                      <a:latin typeface="Roboto Slab" pitchFamily="2" charset="0"/>
                      <a:ea typeface="Roboto Slab" pitchFamily="2" charset="0"/>
                    </a:rPr>
                    <a:t>PaaS </a:t>
                  </a:r>
                  <a:r>
                    <a:rPr lang="zh-TW" altLang="en-US" sz="3600" b="1" i="0" u="none" strike="noStrike" baseline="0" dirty="0">
                      <a:solidFill>
                        <a:srgbClr val="D2719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平臺即</a:t>
                  </a:r>
                  <a:r>
                    <a:rPr lang="zh-TW" altLang="en-US" sz="3600" b="1" i="0" u="none" strike="noStrike" baseline="0" dirty="0" smtClean="0">
                      <a:solidFill>
                        <a:srgbClr val="D2719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服務   </a:t>
                  </a:r>
                  <a:r>
                    <a:rPr lang="en-US" altLang="zh-TW" sz="3600" b="1" i="0" u="none" strike="noStrike" baseline="0" dirty="0" smtClean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(</a:t>
                  </a:r>
                  <a:r>
                    <a:rPr lang="en-US" altLang="zh-TW" sz="3600" b="1" dirty="0">
                      <a:solidFill>
                        <a:srgbClr val="FF0000"/>
                      </a:solidFill>
                      <a:latin typeface="Roboto Slab" pitchFamily="2" charset="0"/>
                      <a:ea typeface="Roboto Slab" pitchFamily="2" charset="0"/>
                    </a:rPr>
                    <a:t>P</a:t>
                  </a:r>
                  <a:r>
                    <a:rPr lang="en-US" altLang="zh-TW" sz="3600" b="1" dirty="0">
                      <a:latin typeface="Roboto Slab" pitchFamily="2" charset="0"/>
                      <a:ea typeface="Roboto Slab" pitchFamily="2" charset="0"/>
                    </a:rPr>
                    <a:t>latform</a:t>
                  </a:r>
                  <a:r>
                    <a:rPr lang="en-US" altLang="zh-TW" sz="3600" b="1" dirty="0">
                      <a:solidFill>
                        <a:srgbClr val="FF0000"/>
                      </a:solidFill>
                      <a:latin typeface="Roboto Slab" pitchFamily="2" charset="0"/>
                      <a:ea typeface="Roboto Slab" pitchFamily="2" charset="0"/>
                    </a:rPr>
                    <a:t> a</a:t>
                  </a:r>
                  <a:r>
                    <a:rPr lang="en-US" altLang="zh-TW" sz="3600" b="1" dirty="0">
                      <a:latin typeface="Roboto Slab" pitchFamily="2" charset="0"/>
                      <a:ea typeface="Roboto Slab" pitchFamily="2" charset="0"/>
                    </a:rPr>
                    <a:t>s </a:t>
                  </a:r>
                  <a:r>
                    <a:rPr lang="en-US" altLang="zh-TW" sz="3600" b="1" dirty="0">
                      <a:solidFill>
                        <a:srgbClr val="FF0000"/>
                      </a:solidFill>
                      <a:latin typeface="Roboto Slab" pitchFamily="2" charset="0"/>
                      <a:ea typeface="Roboto Slab" pitchFamily="2" charset="0"/>
                    </a:rPr>
                    <a:t>a S</a:t>
                  </a:r>
                  <a:r>
                    <a:rPr lang="en-US" altLang="zh-TW" sz="3600" b="1" dirty="0">
                      <a:latin typeface="Roboto Slab" pitchFamily="2" charset="0"/>
                      <a:ea typeface="Roboto Slab" pitchFamily="2" charset="0"/>
                    </a:rPr>
                    <a:t>ervice</a:t>
                  </a:r>
                  <a:r>
                    <a:rPr lang="en-US" altLang="zh-TW" sz="3600" b="1" i="0" u="none" strike="noStrike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) </a:t>
                  </a:r>
                  <a:endParaRPr lang="zh-TW" altLang="en-US" sz="36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34" name="文字方塊 33">
                  <a:extLst>
                    <a:ext uri="{FF2B5EF4-FFF2-40B4-BE49-F238E27FC236}">
                      <a16:creationId xmlns="" xmlns:a16="http://schemas.microsoft.com/office/drawing/2014/main" id="{DDC5094E-8433-40E5-90EC-DF0A5A6DEAD7}"/>
                    </a:ext>
                  </a:extLst>
                </p:cNvPr>
                <p:cNvSpPr txBox="1"/>
                <p:nvPr/>
              </p:nvSpPr>
              <p:spPr>
                <a:xfrm>
                  <a:off x="730234" y="2565698"/>
                  <a:ext cx="6301076" cy="177279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30000"/>
                    </a:lnSpc>
                  </a:pPr>
                  <a:r>
                    <a:rPr lang="zh-TW" altLang="en-US" sz="2800" b="0" i="0" u="none" strike="noStrike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建立</a:t>
                  </a:r>
                  <a:r>
                    <a:rPr lang="zh-TW" altLang="en-US" sz="2800" b="0" i="0" u="none" strike="noStrike" baseline="0" dirty="0" smtClean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在 </a:t>
                  </a:r>
                  <a:r>
                    <a:rPr lang="en-US" altLang="zh-TW" sz="2800" b="0" i="0" u="none" strike="noStrike" baseline="0" dirty="0" smtClean="0">
                      <a:latin typeface="Roboto Slab" pitchFamily="2" charset="0"/>
                      <a:ea typeface="Roboto Slab" pitchFamily="2" charset="0"/>
                    </a:rPr>
                    <a:t>IaaS </a:t>
                  </a:r>
                  <a:r>
                    <a:rPr lang="zh-TW" altLang="en-US" sz="2800" b="0" i="0" u="none" strike="noStrike" baseline="0" dirty="0" smtClean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的</a:t>
                  </a:r>
                  <a:r>
                    <a:rPr lang="zh-TW" altLang="en-US" sz="2800" b="0" i="0" u="none" strike="noStrike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基礎上，提供網站</a:t>
                  </a:r>
                  <a:r>
                    <a:rPr lang="zh-TW" altLang="en-US" sz="2800" b="1" i="0" u="none" strike="noStrike" baseline="0" dirty="0">
                      <a:solidFill>
                        <a:srgbClr val="FF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開發環境與工具</a:t>
                  </a:r>
                  <a:r>
                    <a:rPr lang="zh-TW" altLang="en-US" sz="2800" b="0" i="0" u="none" strike="noStrike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，例如特定功能的應用程式介面：人工智慧、語音辨識等。</a:t>
                  </a:r>
                  <a:endPara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7" name="矩形 46">
                  <a:extLst>
                    <a:ext uri="{FF2B5EF4-FFF2-40B4-BE49-F238E27FC236}">
                      <a16:creationId xmlns="" xmlns:a16="http://schemas.microsoft.com/office/drawing/2014/main" id="{03E20E20-2F25-4238-A6F3-A3F89464E6C4}"/>
                    </a:ext>
                  </a:extLst>
                </p:cNvPr>
                <p:cNvSpPr/>
                <p:nvPr/>
              </p:nvSpPr>
              <p:spPr>
                <a:xfrm>
                  <a:off x="477788" y="4818942"/>
                  <a:ext cx="6985570" cy="987115"/>
                </a:xfrm>
                <a:prstGeom prst="rect">
                  <a:avLst/>
                </a:prstGeom>
                <a:solidFill>
                  <a:srgbClr val="FFE17F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TW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36" name="文字方塊 35">
                  <a:extLst>
                    <a:ext uri="{FF2B5EF4-FFF2-40B4-BE49-F238E27FC236}">
                      <a16:creationId xmlns="" xmlns:a16="http://schemas.microsoft.com/office/drawing/2014/main" id="{E94B4CBF-5830-4075-889E-66D62E16CD5E}"/>
                    </a:ext>
                  </a:extLst>
                </p:cNvPr>
                <p:cNvSpPr txBox="1"/>
                <p:nvPr/>
              </p:nvSpPr>
              <p:spPr>
                <a:xfrm>
                  <a:off x="559240" y="4797946"/>
                  <a:ext cx="6904118" cy="105259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>
                    <a:lnSpc>
                      <a:spcPct val="130000"/>
                    </a:lnSpc>
                  </a:pPr>
                  <a:r>
                    <a:rPr lang="zh-TW" altLang="en-US" b="0" i="0" u="none" strike="noStrike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構成要件：</a:t>
                  </a:r>
                  <a:r>
                    <a:rPr lang="en-US" altLang="zh-TW" b="0" i="0" u="none" strike="noStrike" baseline="0" dirty="0">
                      <a:latin typeface="Roboto Slab" pitchFamily="2" charset="0"/>
                      <a:ea typeface="Roboto Slab" pitchFamily="2" charset="0"/>
                    </a:rPr>
                    <a:t>IaaS</a:t>
                  </a:r>
                  <a:r>
                    <a:rPr lang="zh-TW" altLang="en-US" b="0" i="0" u="none" strike="noStrike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、應用程式介面</a:t>
                  </a:r>
                  <a:r>
                    <a:rPr lang="en-US" altLang="zh-TW" b="0" i="0" u="none" strike="noStrike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(</a:t>
                  </a:r>
                  <a:r>
                    <a:rPr lang="en-US" altLang="zh-TW" b="0" i="0" u="none" strike="noStrike" baseline="0" dirty="0">
                      <a:latin typeface="Roboto Slab" pitchFamily="2" charset="0"/>
                      <a:ea typeface="Roboto Slab" pitchFamily="2" charset="0"/>
                    </a:rPr>
                    <a:t>API</a:t>
                  </a:r>
                  <a:r>
                    <a:rPr lang="en-US" altLang="zh-TW" b="0" i="0" u="none" strike="noStrike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)</a:t>
                  </a:r>
                  <a:r>
                    <a:rPr lang="zh-TW" altLang="en-US" b="0" i="0" u="none" strike="noStrike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、雲端空間、資料庫系統</a:t>
                  </a:r>
                  <a:endPara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grpSp>
            <p:nvGrpSpPr>
              <p:cNvPr id="37" name="群組 36"/>
              <p:cNvGrpSpPr/>
              <p:nvPr/>
            </p:nvGrpSpPr>
            <p:grpSpPr>
              <a:xfrm>
                <a:off x="12461484" y="1832845"/>
                <a:ext cx="10627610" cy="4189237"/>
                <a:chOff x="12389476" y="1832845"/>
                <a:chExt cx="10627610" cy="4189237"/>
              </a:xfrm>
            </p:grpSpPr>
            <p:sp>
              <p:nvSpPr>
                <p:cNvPr id="38" name="矩形 37">
                  <a:extLst>
                    <a:ext uri="{FF2B5EF4-FFF2-40B4-BE49-F238E27FC236}">
                      <a16:creationId xmlns="" xmlns:a16="http://schemas.microsoft.com/office/drawing/2014/main" id="{8FF176E5-BAFC-4DD5-B184-18AC92EB9E1C}"/>
                    </a:ext>
                  </a:extLst>
                </p:cNvPr>
                <p:cNvSpPr/>
                <p:nvPr/>
              </p:nvSpPr>
              <p:spPr>
                <a:xfrm>
                  <a:off x="12389476" y="1832845"/>
                  <a:ext cx="10627610" cy="4189237"/>
                </a:xfrm>
                <a:prstGeom prst="rect">
                  <a:avLst/>
                </a:prstGeom>
                <a:solidFill>
                  <a:srgbClr val="EAE7E5"/>
                </a:solidFill>
                <a:ln w="76200">
                  <a:solidFill>
                    <a:srgbClr val="5B5B5D"/>
                  </a:solidFill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TW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39" name="矩形 38">
                  <a:extLst>
                    <a:ext uri="{FF2B5EF4-FFF2-40B4-BE49-F238E27FC236}">
                      <a16:creationId xmlns="" xmlns:a16="http://schemas.microsoft.com/office/drawing/2014/main" id="{7C98D5C9-5E87-4BFF-BCAB-E4CCD19277E2}"/>
                    </a:ext>
                  </a:extLst>
                </p:cNvPr>
                <p:cNvSpPr/>
                <p:nvPr/>
              </p:nvSpPr>
              <p:spPr>
                <a:xfrm>
                  <a:off x="18768614" y="2421682"/>
                  <a:ext cx="4035943" cy="3035756"/>
                </a:xfrm>
                <a:prstGeom prst="rect">
                  <a:avLst/>
                </a:prstGeom>
                <a:solidFill>
                  <a:srgbClr val="FEF5DC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TW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0" name="文字方塊 39">
                  <a:extLst>
                    <a:ext uri="{FF2B5EF4-FFF2-40B4-BE49-F238E27FC236}">
                      <a16:creationId xmlns="" xmlns:a16="http://schemas.microsoft.com/office/drawing/2014/main" id="{C01B4417-86C0-4CD6-B175-7A613D267153}"/>
                    </a:ext>
                  </a:extLst>
                </p:cNvPr>
                <p:cNvSpPr txBox="1"/>
                <p:nvPr/>
              </p:nvSpPr>
              <p:spPr>
                <a:xfrm>
                  <a:off x="12575926" y="1927556"/>
                  <a:ext cx="5575083" cy="123508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30000"/>
                    </a:lnSpc>
                  </a:pPr>
                  <a:r>
                    <a:rPr lang="zh-TW" altLang="en-US" sz="3200" b="1" i="0" u="none" strike="noStrike" baseline="0" dirty="0">
                      <a:solidFill>
                        <a:srgbClr val="D07993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服務</a:t>
                  </a:r>
                  <a:r>
                    <a:rPr lang="zh-TW" altLang="en-US" sz="3200" b="1" i="0" u="none" strike="noStrike" baseline="0" dirty="0" smtClean="0">
                      <a:solidFill>
                        <a:srgbClr val="D07993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對象</a:t>
                  </a:r>
                  <a:endParaRPr lang="zh-TW" altLang="en-US" sz="3200" b="1" i="0" u="none" strike="noStrike" baseline="0" dirty="0">
                    <a:solidFill>
                      <a:srgbClr val="D0799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pPr algn="just">
                    <a:lnSpc>
                      <a:spcPct val="130000"/>
                    </a:lnSpc>
                  </a:pPr>
                  <a:r>
                    <a:rPr lang="zh-TW" altLang="en-US" sz="2800" b="0" i="0" u="none" strike="noStrike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軟體開發者、系統開發人員</a:t>
                  </a:r>
                  <a:endPara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1" name="文字方塊 40">
                  <a:extLst>
                    <a:ext uri="{FF2B5EF4-FFF2-40B4-BE49-F238E27FC236}">
                      <a16:creationId xmlns="" xmlns:a16="http://schemas.microsoft.com/office/drawing/2014/main" id="{4967382C-542F-40EF-BFF9-4A8D1EB8D04D}"/>
                    </a:ext>
                  </a:extLst>
                </p:cNvPr>
                <p:cNvSpPr txBox="1"/>
                <p:nvPr/>
              </p:nvSpPr>
              <p:spPr>
                <a:xfrm>
                  <a:off x="12575927" y="3450670"/>
                  <a:ext cx="5954814" cy="235538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30000"/>
                    </a:lnSpc>
                  </a:pPr>
                  <a:r>
                    <a:rPr lang="zh-TW" altLang="en-US" sz="3200" b="1" i="0" u="none" strike="noStrike" baseline="0" dirty="0">
                      <a:solidFill>
                        <a:srgbClr val="D07993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優點</a:t>
                  </a:r>
                </a:p>
                <a:p>
                  <a:pPr marL="514350" indent="-514350" algn="just">
                    <a:lnSpc>
                      <a:spcPct val="130000"/>
                    </a:lnSpc>
                    <a:buAutoNum type="arabicPeriod"/>
                  </a:pPr>
                  <a:r>
                    <a:rPr lang="zh-TW" altLang="en-US" sz="2800" b="0" i="0" u="none" strike="noStrike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開發者不用管理網站或主機。</a:t>
                  </a:r>
                  <a:endParaRPr lang="en-US" altLang="zh-TW" sz="2800" b="0" i="0" u="none" strike="noStrike" baseline="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pPr marL="514350" indent="-514350" algn="just">
                    <a:lnSpc>
                      <a:spcPct val="130000"/>
                    </a:lnSpc>
                    <a:buAutoNum type="arabicPeriod"/>
                  </a:pPr>
                  <a:r>
                    <a:rPr lang="zh-TW" altLang="en-US" sz="2800" b="0" i="0" u="none" strike="noStrike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可租用現成的應用程式介面加以運用。</a:t>
                  </a:r>
                  <a:endPara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grpSp>
              <p:nvGrpSpPr>
                <p:cNvPr id="42" name="群組 41">
                  <a:extLst>
                    <a:ext uri="{FF2B5EF4-FFF2-40B4-BE49-F238E27FC236}">
                      <a16:creationId xmlns="" xmlns:a16="http://schemas.microsoft.com/office/drawing/2014/main" id="{C59735C5-B949-4FA4-829F-70E202A318F4}"/>
                    </a:ext>
                  </a:extLst>
                </p:cNvPr>
                <p:cNvGrpSpPr/>
                <p:nvPr/>
              </p:nvGrpSpPr>
              <p:grpSpPr>
                <a:xfrm>
                  <a:off x="12612100" y="2469050"/>
                  <a:ext cx="6012498" cy="1477630"/>
                  <a:chOff x="2860553" y="1917626"/>
                  <a:chExt cx="6012498" cy="1477630"/>
                </a:xfrm>
              </p:grpSpPr>
              <p:cxnSp>
                <p:nvCxnSpPr>
                  <p:cNvPr id="45" name="直線接點 44">
                    <a:extLst>
                      <a:ext uri="{FF2B5EF4-FFF2-40B4-BE49-F238E27FC236}">
                        <a16:creationId xmlns="" xmlns:a16="http://schemas.microsoft.com/office/drawing/2014/main" id="{35FBE07B-B485-4BAF-9DD8-DABA1D5DC381}"/>
                      </a:ext>
                    </a:extLst>
                  </p:cNvPr>
                  <p:cNvCxnSpPr/>
                  <p:nvPr/>
                </p:nvCxnSpPr>
                <p:spPr>
                  <a:xfrm>
                    <a:off x="2860553" y="2755230"/>
                    <a:ext cx="5287323" cy="0"/>
                  </a:xfrm>
                  <a:prstGeom prst="line">
                    <a:avLst/>
                  </a:prstGeom>
                  <a:ln w="57150" cap="rnd">
                    <a:solidFill>
                      <a:srgbClr val="D07993"/>
                    </a:solidFill>
                    <a:prstDash val="sysDot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pic>
                <p:nvPicPr>
                  <p:cNvPr id="46" name="Picture 2">
                    <a:extLst>
                      <a:ext uri="{FF2B5EF4-FFF2-40B4-BE49-F238E27FC236}">
                        <a16:creationId xmlns="" xmlns:a16="http://schemas.microsoft.com/office/drawing/2014/main" id="{15A6FFCF-6EBC-4D4F-AA53-CBF97C9F8591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633748" y="1917626"/>
                    <a:ext cx="1239303" cy="147763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sp>
              <p:nvSpPr>
                <p:cNvPr id="43" name="矩形: 圓角 25">
                  <a:extLst>
                    <a:ext uri="{FF2B5EF4-FFF2-40B4-BE49-F238E27FC236}">
                      <a16:creationId xmlns="" xmlns:a16="http://schemas.microsoft.com/office/drawing/2014/main" id="{1F2C3B78-C44A-4698-B146-7140807FB834}"/>
                    </a:ext>
                  </a:extLst>
                </p:cNvPr>
                <p:cNvSpPr/>
                <p:nvPr/>
              </p:nvSpPr>
              <p:spPr>
                <a:xfrm>
                  <a:off x="18933015" y="2565079"/>
                  <a:ext cx="514318" cy="504056"/>
                </a:xfrm>
                <a:prstGeom prst="roundRect">
                  <a:avLst/>
                </a:prstGeom>
                <a:solidFill>
                  <a:srgbClr val="00B4F2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TW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4" name="文字方塊 43">
                  <a:extLst>
                    <a:ext uri="{FF2B5EF4-FFF2-40B4-BE49-F238E27FC236}">
                      <a16:creationId xmlns="" xmlns:a16="http://schemas.microsoft.com/office/drawing/2014/main" id="{B3D73D6A-D884-40AF-9488-7F64CA8F42C5}"/>
                    </a:ext>
                  </a:extLst>
                </p:cNvPr>
                <p:cNvSpPr txBox="1"/>
                <p:nvPr/>
              </p:nvSpPr>
              <p:spPr>
                <a:xfrm>
                  <a:off x="18923779" y="2493690"/>
                  <a:ext cx="3672408" cy="283552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534988" indent="-534988">
                    <a:lnSpc>
                      <a:spcPct val="130000"/>
                    </a:lnSpc>
                  </a:pPr>
                  <a:r>
                    <a:rPr lang="zh-TW" altLang="en-US" sz="2800" b="1" dirty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例</a:t>
                  </a:r>
                  <a:r>
                    <a:rPr lang="zh-TW" altLang="en-US" sz="280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  工程師在網頁中直接套用雲端運算平臺提供的翻譯</a:t>
                  </a:r>
                  <a:r>
                    <a:rPr lang="en-US" altLang="zh-TW" sz="280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API</a:t>
                  </a:r>
                  <a:r>
                    <a:rPr lang="zh-TW" altLang="en-US" sz="280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，節省製作網頁的時間。</a:t>
                  </a:r>
                </a:p>
              </p:txBody>
            </p:sp>
          </p:grpSp>
        </p:grpSp>
        <p:sp>
          <p:nvSpPr>
            <p:cNvPr id="50" name="文字方塊 49">
              <a:extLst>
                <a:ext uri="{FF2B5EF4-FFF2-40B4-BE49-F238E27FC236}">
                  <a16:creationId xmlns="" xmlns:a16="http://schemas.microsoft.com/office/drawing/2014/main" id="{1B5C3529-7B6A-4E3A-B35C-3EDE0E5D5A09}"/>
                </a:ext>
              </a:extLst>
            </p:cNvPr>
            <p:cNvSpPr txBox="1"/>
            <p:nvPr/>
          </p:nvSpPr>
          <p:spPr>
            <a:xfrm>
              <a:off x="9728675" y="3158373"/>
              <a:ext cx="2115851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TW" sz="5400" b="1" i="0" u="none" strike="noStrike" baseline="0" dirty="0" smtClean="0">
                  <a:ln w="19050">
                    <a:solidFill>
                      <a:schemeClr val="bg1"/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63500" dist="50800" dir="10800000">
                      <a:prstClr val="black">
                        <a:alpha val="50000"/>
                      </a:prstClr>
                    </a:innerShdw>
                  </a:effectLst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PaaS</a:t>
              </a:r>
              <a:endParaRPr lang="zh-TW" altLang="en-US" sz="5400" b="1" dirty="0">
                <a:ln w="1905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88177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3.23699E-6 L -0.95872 -0.005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943" y="-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DB2985A3-8532-45B9-ABC2-30636C69B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雲端系統平臺的分類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6E0B3DE6-6BCF-44BB-8F1B-A39F2ADC22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14</a:t>
            </a:fld>
            <a:endParaRPr lang="en-US" altLang="zh-TW"/>
          </a:p>
        </p:txBody>
      </p:sp>
      <p:sp>
        <p:nvSpPr>
          <p:cNvPr id="25" name="矩形: 圓角 22">
            <a:extLst>
              <a:ext uri="{FF2B5EF4-FFF2-40B4-BE49-F238E27FC236}">
                <a16:creationId xmlns="" xmlns:a16="http://schemas.microsoft.com/office/drawing/2014/main" id="{33CCB6CE-E9D8-4E4E-8317-20534F7CFA9D}"/>
              </a:ext>
            </a:extLst>
          </p:cNvPr>
          <p:cNvSpPr/>
          <p:nvPr/>
        </p:nvSpPr>
        <p:spPr>
          <a:xfrm>
            <a:off x="19027344" y="2125957"/>
            <a:ext cx="514318" cy="504056"/>
          </a:xfrm>
          <a:prstGeom prst="roundRect">
            <a:avLst/>
          </a:prstGeom>
          <a:solidFill>
            <a:srgbClr val="00B4F2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1" name="群組 10"/>
          <p:cNvGrpSpPr/>
          <p:nvPr/>
        </p:nvGrpSpPr>
        <p:grpSpPr>
          <a:xfrm>
            <a:off x="336849" y="1076782"/>
            <a:ext cx="23084660" cy="5362327"/>
            <a:chOff x="336849" y="1076782"/>
            <a:chExt cx="23084660" cy="5362327"/>
          </a:xfrm>
        </p:grpSpPr>
        <p:pic>
          <p:nvPicPr>
            <p:cNvPr id="2055" name="Picture 7" descr="C:\Users\K1081210\AppData\Local\Temp\SNAGHTML164efda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91" r="3491"/>
            <a:stretch/>
          </p:blipFill>
          <p:spPr bwMode="auto">
            <a:xfrm>
              <a:off x="336849" y="1076782"/>
              <a:ext cx="23084660" cy="53623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8" name="群組 7"/>
            <p:cNvGrpSpPr/>
            <p:nvPr/>
          </p:nvGrpSpPr>
          <p:grpSpPr>
            <a:xfrm>
              <a:off x="503325" y="1413570"/>
              <a:ext cx="22513761" cy="4626327"/>
              <a:chOff x="503325" y="1413570"/>
              <a:chExt cx="22513761" cy="4626327"/>
            </a:xfrm>
          </p:grpSpPr>
          <p:grpSp>
            <p:nvGrpSpPr>
              <p:cNvPr id="3" name="群組 2"/>
              <p:cNvGrpSpPr/>
              <p:nvPr/>
            </p:nvGrpSpPr>
            <p:grpSpPr>
              <a:xfrm>
                <a:off x="503325" y="1413570"/>
                <a:ext cx="9984369" cy="4626327"/>
                <a:chOff x="719348" y="1293361"/>
                <a:chExt cx="9984369" cy="4626327"/>
              </a:xfrm>
            </p:grpSpPr>
            <p:sp>
              <p:nvSpPr>
                <p:cNvPr id="9" name="矩形: 圓角 8">
                  <a:extLst>
                    <a:ext uri="{FF2B5EF4-FFF2-40B4-BE49-F238E27FC236}">
                      <a16:creationId xmlns="" xmlns:a16="http://schemas.microsoft.com/office/drawing/2014/main" id="{91AD5F21-E0DB-4669-BA8D-5CC6578B8D6F}"/>
                    </a:ext>
                  </a:extLst>
                </p:cNvPr>
                <p:cNvSpPr/>
                <p:nvPr/>
              </p:nvSpPr>
              <p:spPr>
                <a:xfrm>
                  <a:off x="719348" y="1940102"/>
                  <a:ext cx="6167946" cy="3136180"/>
                </a:xfrm>
                <a:prstGeom prst="roundRect">
                  <a:avLst>
                    <a:gd name="adj" fmla="val 7112"/>
                  </a:avLst>
                </a:prstGeom>
                <a:solidFill>
                  <a:srgbClr val="E4F5F8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TW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0" name="矩形 9">
                  <a:extLst>
                    <a:ext uri="{FF2B5EF4-FFF2-40B4-BE49-F238E27FC236}">
                      <a16:creationId xmlns="" xmlns:a16="http://schemas.microsoft.com/office/drawing/2014/main" id="{03E20E20-2F25-4238-A6F3-A3F89464E6C4}"/>
                    </a:ext>
                  </a:extLst>
                </p:cNvPr>
                <p:cNvSpPr/>
                <p:nvPr/>
              </p:nvSpPr>
              <p:spPr>
                <a:xfrm>
                  <a:off x="730610" y="5235688"/>
                  <a:ext cx="7326064" cy="684000"/>
                </a:xfrm>
                <a:prstGeom prst="rect">
                  <a:avLst/>
                </a:prstGeom>
                <a:solidFill>
                  <a:srgbClr val="FFE17F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TW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2" name="文字方塊 11">
                  <a:extLst>
                    <a:ext uri="{FF2B5EF4-FFF2-40B4-BE49-F238E27FC236}">
                      <a16:creationId xmlns="" xmlns:a16="http://schemas.microsoft.com/office/drawing/2014/main" id="{1B5C3529-7B6A-4E3A-B35C-3EDE0E5D5A09}"/>
                    </a:ext>
                  </a:extLst>
                </p:cNvPr>
                <p:cNvSpPr txBox="1"/>
                <p:nvPr/>
              </p:nvSpPr>
              <p:spPr>
                <a:xfrm>
                  <a:off x="730610" y="1293361"/>
                  <a:ext cx="9973107" cy="64633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TW" sz="3600" b="1" i="0" u="none" strike="noStrike" baseline="0" dirty="0">
                      <a:solidFill>
                        <a:srgbClr val="33A8B9"/>
                      </a:solidFill>
                      <a:latin typeface="Roboto Slab" pitchFamily="2" charset="0"/>
                      <a:ea typeface="Roboto Slab" pitchFamily="2" charset="0"/>
                    </a:rPr>
                    <a:t>SaaS </a:t>
                  </a:r>
                  <a:r>
                    <a:rPr lang="zh-TW" altLang="en-US" sz="3600" b="1" i="0" u="none" strike="noStrike" baseline="0" dirty="0">
                      <a:solidFill>
                        <a:srgbClr val="33A8B9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軟體即</a:t>
                  </a:r>
                  <a:r>
                    <a:rPr lang="zh-TW" altLang="en-US" sz="3600" b="1" i="0" u="none" strike="noStrike" baseline="0" dirty="0" smtClean="0">
                      <a:solidFill>
                        <a:srgbClr val="33A8B9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服務</a:t>
                  </a:r>
                  <a:r>
                    <a:rPr lang="zh-TW" altLang="en-US" sz="3600" b="1" i="0" u="none" strike="noStrike" baseline="0" dirty="0" smtClean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   </a:t>
                  </a:r>
                  <a:r>
                    <a:rPr lang="en-US" altLang="zh-TW" sz="3600" b="1" i="0" u="none" strike="noStrike" baseline="0" dirty="0" smtClean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(</a:t>
                  </a:r>
                  <a:r>
                    <a:rPr lang="en-US" altLang="zh-TW" sz="3600" b="1" i="0" u="none" strike="noStrike" baseline="0" dirty="0">
                      <a:solidFill>
                        <a:srgbClr val="FF0000"/>
                      </a:solidFill>
                      <a:latin typeface="Roboto Slab" pitchFamily="2" charset="0"/>
                      <a:ea typeface="Roboto Slab" pitchFamily="2" charset="0"/>
                    </a:rPr>
                    <a:t>S</a:t>
                  </a:r>
                  <a:r>
                    <a:rPr lang="en-US" altLang="zh-TW" sz="3600" b="1" i="0" u="none" strike="noStrike" baseline="0" dirty="0">
                      <a:latin typeface="Roboto Slab" pitchFamily="2" charset="0"/>
                      <a:ea typeface="Roboto Slab" pitchFamily="2" charset="0"/>
                    </a:rPr>
                    <a:t>oftware </a:t>
                  </a:r>
                  <a:r>
                    <a:rPr lang="en-US" altLang="zh-TW" sz="3600" b="1" i="0" u="none" strike="noStrike" baseline="0" dirty="0">
                      <a:solidFill>
                        <a:srgbClr val="FF0000"/>
                      </a:solidFill>
                      <a:latin typeface="Roboto Slab" pitchFamily="2" charset="0"/>
                      <a:ea typeface="Roboto Slab" pitchFamily="2" charset="0"/>
                    </a:rPr>
                    <a:t>a</a:t>
                  </a:r>
                  <a:r>
                    <a:rPr lang="en-US" altLang="zh-TW" sz="3600" b="1" i="0" u="none" strike="noStrike" baseline="0" dirty="0">
                      <a:latin typeface="Roboto Slab" pitchFamily="2" charset="0"/>
                      <a:ea typeface="Roboto Slab" pitchFamily="2" charset="0"/>
                    </a:rPr>
                    <a:t>s </a:t>
                  </a:r>
                  <a:r>
                    <a:rPr lang="en-US" altLang="zh-TW" sz="3600" b="1" i="0" u="none" strike="noStrike" baseline="0" dirty="0">
                      <a:solidFill>
                        <a:srgbClr val="FF0000"/>
                      </a:solidFill>
                      <a:latin typeface="Roboto Slab" pitchFamily="2" charset="0"/>
                      <a:ea typeface="Roboto Slab" pitchFamily="2" charset="0"/>
                    </a:rPr>
                    <a:t>a</a:t>
                  </a:r>
                  <a:r>
                    <a:rPr lang="en-US" altLang="zh-TW" sz="3600" b="1" i="0" u="none" strike="noStrike" baseline="0" dirty="0">
                      <a:latin typeface="Roboto Slab" pitchFamily="2" charset="0"/>
                      <a:ea typeface="Roboto Slab" pitchFamily="2" charset="0"/>
                    </a:rPr>
                    <a:t> </a:t>
                  </a:r>
                  <a:r>
                    <a:rPr lang="en-US" altLang="zh-TW" sz="3600" b="1" i="0" u="none" strike="noStrike" baseline="0" dirty="0">
                      <a:solidFill>
                        <a:srgbClr val="FF0000"/>
                      </a:solidFill>
                      <a:latin typeface="Roboto Slab" pitchFamily="2" charset="0"/>
                      <a:ea typeface="Roboto Slab" pitchFamily="2" charset="0"/>
                    </a:rPr>
                    <a:t>S</a:t>
                  </a:r>
                  <a:r>
                    <a:rPr lang="en-US" altLang="zh-TW" sz="3600" b="1" i="0" u="none" strike="noStrike" baseline="0" dirty="0">
                      <a:latin typeface="Roboto Slab" pitchFamily="2" charset="0"/>
                      <a:ea typeface="Roboto Slab" pitchFamily="2" charset="0"/>
                    </a:rPr>
                    <a:t>ervice</a:t>
                  </a:r>
                  <a:r>
                    <a:rPr lang="en-US" altLang="zh-TW" sz="3600" b="1" i="0" u="none" strike="noStrike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) </a:t>
                  </a:r>
                  <a:endParaRPr lang="zh-TW" altLang="en-US" sz="36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4" name="文字方塊 13">
                  <a:extLst>
                    <a:ext uri="{FF2B5EF4-FFF2-40B4-BE49-F238E27FC236}">
                      <a16:creationId xmlns="" xmlns:a16="http://schemas.microsoft.com/office/drawing/2014/main" id="{DDC5094E-8433-40E5-90EC-DF0A5A6DEAD7}"/>
                    </a:ext>
                  </a:extLst>
                </p:cNvPr>
                <p:cNvSpPr txBox="1"/>
                <p:nvPr/>
              </p:nvSpPr>
              <p:spPr>
                <a:xfrm>
                  <a:off x="802619" y="2061642"/>
                  <a:ext cx="6012667" cy="289310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30000"/>
                    </a:lnSpc>
                  </a:pPr>
                  <a:r>
                    <a:rPr lang="zh-TW" altLang="en-US" sz="2800" b="0" i="0" u="none" strike="noStrike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建立在</a:t>
                  </a:r>
                  <a:r>
                    <a:rPr lang="en-US" altLang="zh-TW" sz="2800" b="0" i="0" u="none" strike="noStrike" baseline="0" dirty="0">
                      <a:latin typeface="Roboto Slab" pitchFamily="2" charset="0"/>
                      <a:ea typeface="Roboto Slab" pitchFamily="2" charset="0"/>
                    </a:rPr>
                    <a:t>PaaS</a:t>
                  </a:r>
                  <a:r>
                    <a:rPr lang="zh-TW" altLang="en-US" sz="2800" b="0" i="0" u="none" strike="noStrike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、</a:t>
                  </a:r>
                  <a:r>
                    <a:rPr lang="en-US" altLang="zh-TW" sz="2800" b="0" i="0" u="none" strike="noStrike" baseline="0" dirty="0" smtClean="0">
                      <a:latin typeface="Roboto Slab" pitchFamily="2" charset="0"/>
                      <a:ea typeface="Roboto Slab" pitchFamily="2" charset="0"/>
                    </a:rPr>
                    <a:t>IaaS</a:t>
                  </a:r>
                  <a:r>
                    <a:rPr lang="zh-TW" altLang="en-US" sz="2800" b="0" i="0" u="none" strike="noStrike" dirty="0" smtClean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 </a:t>
                  </a:r>
                  <a:r>
                    <a:rPr lang="zh-TW" altLang="en-US" sz="2800" b="0" i="0" u="none" strike="noStrike" baseline="0" dirty="0" smtClean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的</a:t>
                  </a:r>
                  <a:r>
                    <a:rPr lang="zh-TW" altLang="en-US" sz="2800" b="0" i="0" u="none" strike="noStrike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基礎上，提供使用者各項網頁服務，如電子郵件、影音串流等。</a:t>
                  </a:r>
                  <a:r>
                    <a:rPr lang="en-US" altLang="zh-TW" sz="2800" b="0" i="0" u="none" strike="noStrike" baseline="0" dirty="0" smtClean="0">
                      <a:latin typeface="Roboto Slab" pitchFamily="2" charset="0"/>
                      <a:ea typeface="Roboto Slab" pitchFamily="2" charset="0"/>
                    </a:rPr>
                    <a:t>SaaS</a:t>
                  </a:r>
                  <a:r>
                    <a:rPr lang="zh-TW" altLang="en-US" sz="2800" b="0" i="0" u="none" strike="noStrike" baseline="0" dirty="0" smtClean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服務</a:t>
                  </a:r>
                  <a:r>
                    <a:rPr lang="zh-TW" altLang="en-US" sz="2800" b="0" i="0" u="none" strike="noStrike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僅需透過</a:t>
                  </a:r>
                  <a:r>
                    <a:rPr lang="zh-TW" altLang="en-US" sz="2800" b="1" i="0" u="none" strike="noStrike" baseline="0" dirty="0">
                      <a:solidFill>
                        <a:srgbClr val="FF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網際網路傳遞</a:t>
                  </a:r>
                  <a:r>
                    <a:rPr lang="zh-TW" altLang="en-US" sz="2800" b="0" i="0" u="none" strike="noStrike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，使用者</a:t>
                  </a:r>
                  <a:r>
                    <a:rPr lang="zh-TW" altLang="en-US" sz="2800" b="1" i="0" u="none" strike="noStrike" baseline="0" dirty="0">
                      <a:solidFill>
                        <a:srgbClr val="FF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不需安裝軟體</a:t>
                  </a:r>
                  <a:r>
                    <a:rPr lang="zh-TW" altLang="en-US" sz="2800" b="0" i="0" u="none" strike="noStrike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即可使用。</a:t>
                  </a:r>
                  <a:endPara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6" name="文字方塊 15">
                  <a:extLst>
                    <a:ext uri="{FF2B5EF4-FFF2-40B4-BE49-F238E27FC236}">
                      <a16:creationId xmlns="" xmlns:a16="http://schemas.microsoft.com/office/drawing/2014/main" id="{E94B4CBF-5830-4075-889E-66D62E16CD5E}"/>
                    </a:ext>
                  </a:extLst>
                </p:cNvPr>
                <p:cNvSpPr txBox="1"/>
                <p:nvPr/>
              </p:nvSpPr>
              <p:spPr>
                <a:xfrm>
                  <a:off x="730610" y="5364247"/>
                  <a:ext cx="7326064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zh-TW" altLang="en-US" b="0" i="0" u="none" strike="noStrike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構成要件：</a:t>
                  </a:r>
                  <a:r>
                    <a:rPr lang="en-US" altLang="zh-TW" b="0" i="0" u="none" strike="noStrike" baseline="0" dirty="0">
                      <a:latin typeface="Roboto Slab" pitchFamily="2" charset="0"/>
                      <a:ea typeface="Roboto Slab" pitchFamily="2" charset="0"/>
                    </a:rPr>
                    <a:t>PaaS</a:t>
                  </a:r>
                  <a:r>
                    <a:rPr lang="zh-TW" altLang="en-US" b="0" i="0" u="none" strike="noStrike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、</a:t>
                  </a:r>
                  <a:r>
                    <a:rPr lang="en-US" altLang="zh-TW" b="0" i="0" u="none" strike="noStrike" baseline="0" dirty="0">
                      <a:latin typeface="Roboto Slab" pitchFamily="2" charset="0"/>
                      <a:ea typeface="Roboto Slab" pitchFamily="2" charset="0"/>
                    </a:rPr>
                    <a:t>IaaS</a:t>
                  </a:r>
                  <a:r>
                    <a:rPr lang="zh-TW" altLang="en-US" b="0" i="0" u="none" strike="noStrike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、網頁服務、雲端軟體</a:t>
                  </a:r>
                  <a:endPara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grpSp>
            <p:nvGrpSpPr>
              <p:cNvPr id="7" name="群組 6"/>
              <p:cNvGrpSpPr/>
              <p:nvPr/>
            </p:nvGrpSpPr>
            <p:grpSpPr>
              <a:xfrm>
                <a:off x="12389476" y="1832845"/>
                <a:ext cx="10627610" cy="4189237"/>
                <a:chOff x="12389476" y="1832845"/>
                <a:chExt cx="10627610" cy="4189237"/>
              </a:xfrm>
            </p:grpSpPr>
            <p:sp>
              <p:nvSpPr>
                <p:cNvPr id="18" name="矩形 17">
                  <a:extLst>
                    <a:ext uri="{FF2B5EF4-FFF2-40B4-BE49-F238E27FC236}">
                      <a16:creationId xmlns="" xmlns:a16="http://schemas.microsoft.com/office/drawing/2014/main" id="{8FF176E5-BAFC-4DD5-B184-18AC92EB9E1C}"/>
                    </a:ext>
                  </a:extLst>
                </p:cNvPr>
                <p:cNvSpPr/>
                <p:nvPr/>
              </p:nvSpPr>
              <p:spPr>
                <a:xfrm>
                  <a:off x="12389476" y="1832845"/>
                  <a:ext cx="10627610" cy="4189237"/>
                </a:xfrm>
                <a:prstGeom prst="rect">
                  <a:avLst/>
                </a:prstGeom>
                <a:solidFill>
                  <a:srgbClr val="EAE7E5"/>
                </a:solidFill>
                <a:ln w="76200">
                  <a:solidFill>
                    <a:srgbClr val="5B5B5D"/>
                  </a:solidFill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TW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9" name="矩形 18">
                  <a:extLst>
                    <a:ext uri="{FF2B5EF4-FFF2-40B4-BE49-F238E27FC236}">
                      <a16:creationId xmlns="" xmlns:a16="http://schemas.microsoft.com/office/drawing/2014/main" id="{F2FAF89E-335E-45A9-AE1B-649E026E176A}"/>
                    </a:ext>
                  </a:extLst>
                </p:cNvPr>
                <p:cNvSpPr/>
                <p:nvPr/>
              </p:nvSpPr>
              <p:spPr>
                <a:xfrm>
                  <a:off x="18840622" y="2120876"/>
                  <a:ext cx="3931138" cy="3579603"/>
                </a:xfrm>
                <a:prstGeom prst="rect">
                  <a:avLst/>
                </a:prstGeom>
                <a:solidFill>
                  <a:srgbClr val="FEF5DC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TW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20" name="文字方塊 19">
                  <a:extLst>
                    <a:ext uri="{FF2B5EF4-FFF2-40B4-BE49-F238E27FC236}">
                      <a16:creationId xmlns="" xmlns:a16="http://schemas.microsoft.com/office/drawing/2014/main" id="{93ECA878-47A7-466C-968C-F86C0EFFD737}"/>
                    </a:ext>
                  </a:extLst>
                </p:cNvPr>
                <p:cNvSpPr txBox="1"/>
                <p:nvPr/>
              </p:nvSpPr>
              <p:spPr>
                <a:xfrm>
                  <a:off x="12546624" y="2011431"/>
                  <a:ext cx="6199511" cy="123508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30000"/>
                    </a:lnSpc>
                  </a:pPr>
                  <a:r>
                    <a:rPr lang="zh-TW" altLang="en-US" sz="3200" b="1" i="0" u="none" strike="noStrike" baseline="0" dirty="0">
                      <a:solidFill>
                        <a:srgbClr val="36A7B8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服務對象</a:t>
                  </a:r>
                </a:p>
                <a:p>
                  <a:pPr algn="just">
                    <a:lnSpc>
                      <a:spcPct val="130000"/>
                    </a:lnSpc>
                  </a:pPr>
                  <a:r>
                    <a:rPr lang="zh-TW" altLang="en-US" sz="2800" b="0" i="0" u="none" strike="noStrike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一般使用者</a:t>
                  </a:r>
                  <a:endPara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22" name="文字方塊 21">
                  <a:extLst>
                    <a:ext uri="{FF2B5EF4-FFF2-40B4-BE49-F238E27FC236}">
                      <a16:creationId xmlns="" xmlns:a16="http://schemas.microsoft.com/office/drawing/2014/main" id="{AB06E6B8-BEC0-4896-B0AA-9F2CB01CEEE1}"/>
                    </a:ext>
                  </a:extLst>
                </p:cNvPr>
                <p:cNvSpPr txBox="1"/>
                <p:nvPr/>
              </p:nvSpPr>
              <p:spPr>
                <a:xfrm>
                  <a:off x="12573464" y="3534545"/>
                  <a:ext cx="5933043" cy="179523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30000"/>
                    </a:lnSpc>
                  </a:pPr>
                  <a:r>
                    <a:rPr lang="zh-TW" altLang="en-US" sz="3200" b="1" i="0" u="none" strike="noStrike" baseline="0" dirty="0">
                      <a:solidFill>
                        <a:srgbClr val="36A7B8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優點</a:t>
                  </a:r>
                </a:p>
                <a:p>
                  <a:pPr marL="482600" indent="-482600" algn="just">
                    <a:lnSpc>
                      <a:spcPct val="130000"/>
                    </a:lnSpc>
                  </a:pPr>
                  <a:r>
                    <a:rPr lang="en-US" altLang="zh-TW" sz="2800" b="0" i="0" u="none" strike="noStrike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1. </a:t>
                  </a:r>
                  <a:r>
                    <a:rPr lang="zh-TW" altLang="en-US" sz="2800" b="0" i="0" u="none" strike="noStrike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使用者不用安裝、維護或開發軟體。</a:t>
                  </a:r>
                </a:p>
                <a:p>
                  <a:pPr marL="449263" indent="-449263" algn="just">
                    <a:lnSpc>
                      <a:spcPct val="130000"/>
                    </a:lnSpc>
                  </a:pPr>
                  <a:r>
                    <a:rPr lang="en-US" altLang="zh-TW" sz="2800" b="0" i="0" u="none" strike="noStrike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2. </a:t>
                  </a:r>
                  <a:r>
                    <a:rPr lang="zh-TW" altLang="en-US" sz="2800" b="0" i="0" u="none" strike="noStrike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只需要連上雲端服務，即可使用。</a:t>
                  </a:r>
                  <a:endPara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grpSp>
              <p:nvGrpSpPr>
                <p:cNvPr id="23" name="群組 22">
                  <a:extLst>
                    <a:ext uri="{FF2B5EF4-FFF2-40B4-BE49-F238E27FC236}">
                      <a16:creationId xmlns="" xmlns:a16="http://schemas.microsoft.com/office/drawing/2014/main" id="{DBE35FB2-319B-46E7-B62B-D70B8061D98E}"/>
                    </a:ext>
                  </a:extLst>
                </p:cNvPr>
                <p:cNvGrpSpPr/>
                <p:nvPr/>
              </p:nvGrpSpPr>
              <p:grpSpPr>
                <a:xfrm>
                  <a:off x="12615028" y="2727707"/>
                  <a:ext cx="5908261" cy="1265378"/>
                  <a:chOff x="2860553" y="2003528"/>
                  <a:chExt cx="5313168" cy="1265378"/>
                </a:xfrm>
              </p:grpSpPr>
              <p:cxnSp>
                <p:nvCxnSpPr>
                  <p:cNvPr id="27" name="直線接點 26">
                    <a:extLst>
                      <a:ext uri="{FF2B5EF4-FFF2-40B4-BE49-F238E27FC236}">
                        <a16:creationId xmlns="" xmlns:a16="http://schemas.microsoft.com/office/drawing/2014/main" id="{C108F159-3444-4615-A0E3-83B4FCCAF297}"/>
                      </a:ext>
                    </a:extLst>
                  </p:cNvPr>
                  <p:cNvCxnSpPr/>
                  <p:nvPr/>
                </p:nvCxnSpPr>
                <p:spPr>
                  <a:xfrm>
                    <a:off x="2860553" y="2666350"/>
                    <a:ext cx="5287323" cy="0"/>
                  </a:xfrm>
                  <a:prstGeom prst="line">
                    <a:avLst/>
                  </a:prstGeom>
                  <a:ln w="57150" cap="rnd">
                    <a:solidFill>
                      <a:srgbClr val="36A7B8"/>
                    </a:solidFill>
                    <a:prstDash val="sysDot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pic>
                <p:nvPicPr>
                  <p:cNvPr id="28" name="Picture 2">
                    <a:extLst>
                      <a:ext uri="{FF2B5EF4-FFF2-40B4-BE49-F238E27FC236}">
                        <a16:creationId xmlns="" xmlns:a16="http://schemas.microsoft.com/office/drawing/2014/main" id="{8139B6F5-5881-4A6A-AF96-90A95F976E85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058536" y="2003528"/>
                    <a:ext cx="1115185" cy="126537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sp>
              <p:nvSpPr>
                <p:cNvPr id="29" name="矩形: 圓角 22">
                  <a:extLst>
                    <a:ext uri="{FF2B5EF4-FFF2-40B4-BE49-F238E27FC236}">
                      <a16:creationId xmlns="" xmlns:a16="http://schemas.microsoft.com/office/drawing/2014/main" id="{33CCB6CE-E9D8-4E4E-8317-20534F7CFA9D}"/>
                    </a:ext>
                  </a:extLst>
                </p:cNvPr>
                <p:cNvSpPr/>
                <p:nvPr/>
              </p:nvSpPr>
              <p:spPr>
                <a:xfrm>
                  <a:off x="19017346" y="2341464"/>
                  <a:ext cx="514318" cy="504056"/>
                </a:xfrm>
                <a:prstGeom prst="roundRect">
                  <a:avLst/>
                </a:prstGeom>
                <a:solidFill>
                  <a:srgbClr val="00B4F2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TW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26" name="文字方塊 25">
                  <a:extLst>
                    <a:ext uri="{FF2B5EF4-FFF2-40B4-BE49-F238E27FC236}">
                      <a16:creationId xmlns="" xmlns:a16="http://schemas.microsoft.com/office/drawing/2014/main" id="{799FA9E3-22DD-4A3E-9A92-AD28140B41FD}"/>
                    </a:ext>
                  </a:extLst>
                </p:cNvPr>
                <p:cNvSpPr txBox="1"/>
                <p:nvPr/>
              </p:nvSpPr>
              <p:spPr>
                <a:xfrm>
                  <a:off x="18994094" y="2252120"/>
                  <a:ext cx="3744416" cy="283552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515938" indent="-515938">
                    <a:lnSpc>
                      <a:spcPct val="130000"/>
                    </a:lnSpc>
                  </a:pPr>
                  <a:r>
                    <a:rPr lang="zh-TW" altLang="en-US" sz="2800" b="1" dirty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例</a:t>
                  </a:r>
                  <a:r>
                    <a:rPr lang="zh-TW" altLang="en-US" sz="280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  我們只要利用瀏覽器上網，不用安裝其他軟體，就能使用E-mail、網路硬碟等功能。</a:t>
                  </a:r>
                </a:p>
              </p:txBody>
            </p:sp>
          </p:grpSp>
        </p:grpSp>
        <p:sp>
          <p:nvSpPr>
            <p:cNvPr id="33" name="文字方塊 32">
              <a:extLst>
                <a:ext uri="{FF2B5EF4-FFF2-40B4-BE49-F238E27FC236}">
                  <a16:creationId xmlns="" xmlns:a16="http://schemas.microsoft.com/office/drawing/2014/main" id="{1B5C3529-7B6A-4E3A-B35C-3EDE0E5D5A09}"/>
                </a:ext>
              </a:extLst>
            </p:cNvPr>
            <p:cNvSpPr txBox="1"/>
            <p:nvPr/>
          </p:nvSpPr>
          <p:spPr>
            <a:xfrm>
              <a:off x="9728676" y="1503599"/>
              <a:ext cx="2115851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TW" sz="5400" b="1" i="0" u="none" strike="noStrike" baseline="0" dirty="0" smtClean="0">
                  <a:ln w="19050">
                    <a:solidFill>
                      <a:schemeClr val="bg1"/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63500" dist="50800" dir="10800000">
                      <a:prstClr val="black">
                        <a:alpha val="50000"/>
                      </a:prstClr>
                    </a:innerShdw>
                  </a:effectLst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SaaS</a:t>
              </a:r>
              <a:endParaRPr lang="zh-TW" altLang="en-US" sz="5400" b="1" dirty="0">
                <a:ln w="1905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0089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3.23699E-6 L -0.95872 0.0046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943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42851359-87C0-4917-AE07-D7E715E4E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影音分享平臺－</a:t>
            </a:r>
            <a:r>
              <a:rPr lang="en-US" altLang="zh-TW" dirty="0"/>
              <a:t>YouTube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6360A283-3B9C-4037-82A8-5121501DD0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15</a:t>
            </a:fld>
            <a:endParaRPr lang="en-US" altLang="zh-TW"/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7958DCA2-D552-4472-BDB3-9D27B430DA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資訊相關的產業相當多元，雲端系統平臺的出現，也讓新興的職業「</a:t>
            </a:r>
            <a:r>
              <a:rPr lang="en-US" altLang="zh-TW" dirty="0"/>
              <a:t>YouTuber</a:t>
            </a:r>
            <a:r>
              <a:rPr lang="zh-TW" altLang="en-US" dirty="0"/>
              <a:t>」蓬勃發展。</a:t>
            </a:r>
          </a:p>
          <a:p>
            <a:r>
              <a:rPr lang="en-US" altLang="zh-TW" dirty="0"/>
              <a:t>YouTube </a:t>
            </a:r>
            <a:r>
              <a:rPr lang="zh-TW" altLang="en-US" dirty="0"/>
              <a:t>提供創作者個人的頻道空間、流量觀測、廣告投放等服務。</a:t>
            </a:r>
            <a:endParaRPr lang="en-US" altLang="zh-TW" dirty="0"/>
          </a:p>
          <a:p>
            <a:r>
              <a:rPr lang="zh-TW" altLang="en-US" dirty="0"/>
              <a:t>此外</a:t>
            </a:r>
            <a:r>
              <a:rPr lang="en-US" altLang="zh-TW" dirty="0"/>
              <a:t>Google </a:t>
            </a:r>
            <a:r>
              <a:rPr lang="zh-TW" altLang="en-US" dirty="0"/>
              <a:t>也推出了</a:t>
            </a:r>
            <a:r>
              <a:rPr lang="en-US" altLang="zh-TW" dirty="0"/>
              <a:t>YouTube API</a:t>
            </a:r>
            <a:r>
              <a:rPr lang="zh-TW" altLang="en-US" dirty="0"/>
              <a:t>，能讓開發者利用</a:t>
            </a:r>
            <a:r>
              <a:rPr lang="en-US" altLang="zh-TW" dirty="0"/>
              <a:t>YouTube </a:t>
            </a:r>
            <a:r>
              <a:rPr lang="zh-TW" altLang="en-US" dirty="0"/>
              <a:t>的功能，打造出各式各樣的服務。</a:t>
            </a:r>
          </a:p>
        </p:txBody>
      </p:sp>
    </p:spTree>
    <p:extLst>
      <p:ext uri="{BB962C8B-B14F-4D97-AF65-F5344CB8AC3E}">
        <p14:creationId xmlns:p14="http://schemas.microsoft.com/office/powerpoint/2010/main" val="2634966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50952A05-3F58-4EED-9A5D-23545D0BC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體驗雲端系統平臺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92662B47-3B64-4070-85AD-CC70AE394E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在軟體即服務（</a:t>
            </a:r>
            <a:r>
              <a:rPr lang="en-US" altLang="zh-TW" dirty="0"/>
              <a:t>SaaS</a:t>
            </a:r>
            <a:r>
              <a:rPr lang="zh-TW" altLang="en-US" dirty="0"/>
              <a:t>）的服務中，我們能利用雲端系統平臺強大的運算能力，完成本身不容易做到的事。接下來我們將透過微軟提供的</a:t>
            </a:r>
            <a:r>
              <a:rPr lang="en-US" altLang="zh-TW" dirty="0">
                <a:hlinkClick r:id="rId2"/>
              </a:rPr>
              <a:t>Azure</a:t>
            </a:r>
            <a:r>
              <a:rPr lang="zh-TW" altLang="en-US" dirty="0">
                <a:hlinkClick r:id="rId2"/>
              </a:rPr>
              <a:t>雲端運算服務</a:t>
            </a:r>
            <a:r>
              <a:rPr lang="zh-TW" altLang="en-US" dirty="0"/>
              <a:t>，體驗臉部辨識的雲端運算功能。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AB752DAA-F337-47A4-9EA3-0E2C71EBAF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885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嵌入式系統平臺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3353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45684FC-D335-4261-8942-87581D2EC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嵌入式系統平臺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B41D0521-65AA-4FB1-918B-BE5685154B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裝置外觀看不出含有運算平臺，且通常只能執行預先設定的工作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所需的</a:t>
            </a:r>
            <a:r>
              <a:rPr lang="zh-TW" altLang="en-US" b="1" dirty="0">
                <a:solidFill>
                  <a:srgbClr val="0070C0"/>
                </a:solidFill>
              </a:rPr>
              <a:t>控制、運算單元</a:t>
            </a:r>
            <a:r>
              <a:rPr lang="zh-TW" altLang="en-US" dirty="0"/>
              <a:t>較為</a:t>
            </a:r>
            <a:r>
              <a:rPr lang="zh-TW" altLang="en-US" b="1" dirty="0">
                <a:solidFill>
                  <a:srgbClr val="0070C0"/>
                </a:solidFill>
              </a:rPr>
              <a:t>簡易</a:t>
            </a:r>
            <a:r>
              <a:rPr lang="zh-TW" altLang="en-US" dirty="0"/>
              <a:t>和節能。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1750D965-D484-4379-964B-A2E6DDE254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18</a:t>
            </a:fld>
            <a:endParaRPr lang="en-US" altLang="zh-TW"/>
          </a:p>
        </p:txBody>
      </p:sp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E79D1C74-9C36-4691-AEDA-B2121FDE5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886" y="3179841"/>
            <a:ext cx="2304256" cy="2023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EDBF270F-3EA5-49F0-A58A-0957AEF14A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22" y="2605937"/>
            <a:ext cx="2018366" cy="270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群組 9"/>
          <p:cNvGrpSpPr/>
          <p:nvPr/>
        </p:nvGrpSpPr>
        <p:grpSpPr>
          <a:xfrm>
            <a:off x="6095206" y="2205658"/>
            <a:ext cx="5796710" cy="2886767"/>
            <a:chOff x="550863" y="711515"/>
            <a:chExt cx="11459840" cy="5707011"/>
          </a:xfrm>
        </p:grpSpPr>
        <p:pic>
          <p:nvPicPr>
            <p:cNvPr id="7" name="圖片 6">
              <a:extLst>
                <a:ext uri="{FF2B5EF4-FFF2-40B4-BE49-F238E27FC236}">
                  <a16:creationId xmlns="" xmlns:a16="http://schemas.microsoft.com/office/drawing/2014/main" id="{4C7B6D02-D7EB-49BC-B117-3A57ABC986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0863" y="2497285"/>
              <a:ext cx="5745496" cy="3921241"/>
            </a:xfrm>
            <a:prstGeom prst="rect">
              <a:avLst/>
            </a:prstGeom>
          </p:spPr>
        </p:pic>
        <p:cxnSp>
          <p:nvCxnSpPr>
            <p:cNvPr id="8" name="直線單箭頭接點 7">
              <a:extLst>
                <a:ext uri="{FF2B5EF4-FFF2-40B4-BE49-F238E27FC236}">
                  <a16:creationId xmlns="" xmlns:a16="http://schemas.microsoft.com/office/drawing/2014/main" id="{B108A0AF-C382-4293-AED1-F807DA061A9F}"/>
                </a:ext>
              </a:extLst>
            </p:cNvPr>
            <p:cNvCxnSpPr>
              <a:stCxn id="9" idx="2"/>
            </p:cNvCxnSpPr>
            <p:nvPr/>
          </p:nvCxnSpPr>
          <p:spPr>
            <a:xfrm flipH="1">
              <a:off x="2206774" y="2848902"/>
              <a:ext cx="4389215" cy="1300972"/>
            </a:xfrm>
            <a:prstGeom prst="straightConnector1">
              <a:avLst/>
            </a:prstGeom>
            <a:ln w="76200" cap="rnd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圖片 8">
              <a:extLst>
                <a:ext uri="{FF2B5EF4-FFF2-40B4-BE49-F238E27FC236}">
                  <a16:creationId xmlns="" xmlns:a16="http://schemas.microsoft.com/office/drawing/2014/main" id="{FECFC614-5828-4E01-A185-44279F44364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95989" y="711515"/>
              <a:ext cx="5414714" cy="4274774"/>
            </a:xfrm>
            <a:prstGeom prst="ellipse">
              <a:avLst/>
            </a:prstGeom>
            <a:ln w="63500" cap="rnd">
              <a:solidFill>
                <a:srgbClr val="0070C0"/>
              </a:solidFill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1537180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97DFB3DB-7243-45F3-948E-9545EF584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生活中的嵌入式系統裝置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01AC659E-24B4-4383-A3EF-586FFA18FA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b="1" dirty="0">
                <a:solidFill>
                  <a:srgbClr val="0070C0"/>
                </a:solidFill>
              </a:rPr>
              <a:t>Ａ、掃地機器人</a:t>
            </a:r>
            <a:endParaRPr lang="en-US" altLang="zh-TW" b="1" dirty="0">
              <a:solidFill>
                <a:srgbClr val="0070C0"/>
              </a:solidFill>
            </a:endParaRPr>
          </a:p>
          <a:p>
            <a:pPr marL="114295" indent="0">
              <a:buNone/>
            </a:pPr>
            <a:r>
              <a:rPr lang="zh-TW" altLang="en-US" dirty="0"/>
              <a:t>自動偵測障礙物進行打掃，</a:t>
            </a:r>
            <a:endParaRPr lang="en-US" altLang="zh-TW" dirty="0"/>
          </a:p>
          <a:p>
            <a:pPr marL="114295" indent="0">
              <a:buNone/>
            </a:pPr>
            <a:r>
              <a:rPr lang="zh-TW" altLang="en-US" dirty="0"/>
              <a:t>並在電源耗盡前，回到充電座充電。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06818E0B-7415-4786-B155-3E59F9C1DC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19</a:t>
            </a:fld>
            <a:endParaRPr lang="en-US" altLang="zh-TW"/>
          </a:p>
        </p:txBody>
      </p:sp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E79D1C74-9C36-4691-AEDA-B2121FDE5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224" y="2271713"/>
            <a:ext cx="4762500" cy="418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6396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可攜式系統平臺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9865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97DFB3DB-7243-45F3-948E-9545EF584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生活中的嵌入式系統裝置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01AC659E-24B4-4383-A3EF-586FFA18FA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b="1" dirty="0">
                <a:solidFill>
                  <a:srgbClr val="0070C0"/>
                </a:solidFill>
              </a:rPr>
              <a:t>Ｂ、全自動洗衣機</a:t>
            </a:r>
            <a:endParaRPr lang="en-US" altLang="zh-TW" b="1" dirty="0">
              <a:solidFill>
                <a:srgbClr val="0070C0"/>
              </a:solidFill>
            </a:endParaRPr>
          </a:p>
          <a:p>
            <a:pPr marL="114295" indent="0">
              <a:buNone/>
            </a:pPr>
            <a:r>
              <a:rPr lang="zh-TW" altLang="en-US" dirty="0"/>
              <a:t>根據衣物的重量，</a:t>
            </a:r>
            <a:endParaRPr lang="en-US" altLang="zh-TW" dirty="0"/>
          </a:p>
          <a:p>
            <a:pPr marL="114295" indent="0">
              <a:buNone/>
            </a:pPr>
            <a:r>
              <a:rPr lang="zh-TW" altLang="en-US" dirty="0"/>
              <a:t>自動調節水位和計算洗衣時間。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06818E0B-7415-4786-B155-3E59F9C1DC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20</a:t>
            </a:fld>
            <a:endParaRPr lang="en-US" altLang="zh-TW"/>
          </a:p>
        </p:txBody>
      </p:sp>
      <p:pic>
        <p:nvPicPr>
          <p:cNvPr id="2050" name="Picture 2">
            <a:extLst>
              <a:ext uri="{FF2B5EF4-FFF2-40B4-BE49-F238E27FC236}">
                <a16:creationId xmlns="" xmlns:a16="http://schemas.microsoft.com/office/drawing/2014/main" id="{EDBF270F-3EA5-49F0-A58A-0957AEF14A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4244" y="1344294"/>
            <a:ext cx="3885306" cy="5203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4598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97DFB3DB-7243-45F3-948E-9545EF584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生活中的嵌入式系統裝置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01AC659E-24B4-4383-A3EF-586FFA18FA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b="1" dirty="0">
                <a:solidFill>
                  <a:srgbClr val="0070C0"/>
                </a:solidFill>
              </a:rPr>
              <a:t>Ｃ、</a:t>
            </a:r>
            <a:r>
              <a:rPr lang="en-US" altLang="zh-TW" b="1" dirty="0" err="1">
                <a:solidFill>
                  <a:srgbClr val="0070C0"/>
                </a:solidFill>
              </a:rPr>
              <a:t>YouBike</a:t>
            </a:r>
            <a:endParaRPr lang="en-US" altLang="zh-TW" b="1" dirty="0">
              <a:solidFill>
                <a:srgbClr val="0070C0"/>
              </a:solidFill>
            </a:endParaRPr>
          </a:p>
          <a:p>
            <a:pPr marL="114295" indent="0">
              <a:buNone/>
            </a:pPr>
            <a:r>
              <a:rPr lang="zh-TW" altLang="en-US" dirty="0"/>
              <a:t>租借系統整合到腳踏車上。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06818E0B-7415-4786-B155-3E59F9C1DC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21</a:t>
            </a:fld>
            <a:endParaRPr lang="en-US" altLang="zh-TW"/>
          </a:p>
        </p:txBody>
      </p:sp>
      <p:grpSp>
        <p:nvGrpSpPr>
          <p:cNvPr id="5" name="群組 4"/>
          <p:cNvGrpSpPr/>
          <p:nvPr/>
        </p:nvGrpSpPr>
        <p:grpSpPr>
          <a:xfrm>
            <a:off x="550863" y="711515"/>
            <a:ext cx="11459840" cy="5707011"/>
            <a:chOff x="550863" y="711515"/>
            <a:chExt cx="11459840" cy="5707011"/>
          </a:xfrm>
        </p:grpSpPr>
        <p:pic>
          <p:nvPicPr>
            <p:cNvPr id="8" name="圖片 7">
              <a:extLst>
                <a:ext uri="{FF2B5EF4-FFF2-40B4-BE49-F238E27FC236}">
                  <a16:creationId xmlns="" xmlns:a16="http://schemas.microsoft.com/office/drawing/2014/main" id="{4C7B6D02-D7EB-49BC-B117-3A57ABC986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50863" y="2497285"/>
              <a:ext cx="5745496" cy="3921241"/>
            </a:xfrm>
            <a:prstGeom prst="rect">
              <a:avLst/>
            </a:prstGeom>
          </p:spPr>
        </p:pic>
        <p:cxnSp>
          <p:nvCxnSpPr>
            <p:cNvPr id="12" name="直線單箭頭接點 11">
              <a:extLst>
                <a:ext uri="{FF2B5EF4-FFF2-40B4-BE49-F238E27FC236}">
                  <a16:creationId xmlns="" xmlns:a16="http://schemas.microsoft.com/office/drawing/2014/main" id="{B108A0AF-C382-4293-AED1-F807DA061A9F}"/>
                </a:ext>
              </a:extLst>
            </p:cNvPr>
            <p:cNvCxnSpPr>
              <a:stCxn id="10" idx="2"/>
            </p:cNvCxnSpPr>
            <p:nvPr/>
          </p:nvCxnSpPr>
          <p:spPr>
            <a:xfrm flipH="1">
              <a:off x="2206774" y="2848902"/>
              <a:ext cx="4389215" cy="1300972"/>
            </a:xfrm>
            <a:prstGeom prst="straightConnector1">
              <a:avLst/>
            </a:prstGeom>
            <a:ln w="76200" cap="rnd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圖片 9">
              <a:extLst>
                <a:ext uri="{FF2B5EF4-FFF2-40B4-BE49-F238E27FC236}">
                  <a16:creationId xmlns="" xmlns:a16="http://schemas.microsoft.com/office/drawing/2014/main" id="{FECFC614-5828-4E01-A185-44279F4436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95989" y="711515"/>
              <a:ext cx="5414714" cy="4274774"/>
            </a:xfrm>
            <a:prstGeom prst="ellipse">
              <a:avLst/>
            </a:prstGeom>
            <a:ln w="63500" cap="rnd">
              <a:solidFill>
                <a:srgbClr val="0070C0"/>
              </a:solidFill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248370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群組 6"/>
          <p:cNvGrpSpPr/>
          <p:nvPr/>
        </p:nvGrpSpPr>
        <p:grpSpPr>
          <a:xfrm>
            <a:off x="2209784" y="2709714"/>
            <a:ext cx="9585342" cy="4062065"/>
            <a:chOff x="2209784" y="2709714"/>
            <a:chExt cx="9585342" cy="4062065"/>
          </a:xfrm>
        </p:grpSpPr>
        <p:grpSp>
          <p:nvGrpSpPr>
            <p:cNvPr id="5" name="群組 4"/>
            <p:cNvGrpSpPr/>
            <p:nvPr/>
          </p:nvGrpSpPr>
          <p:grpSpPr>
            <a:xfrm>
              <a:off x="2209784" y="2709714"/>
              <a:ext cx="9585342" cy="3887936"/>
              <a:chOff x="2209784" y="2709714"/>
              <a:chExt cx="9585342" cy="3887936"/>
            </a:xfrm>
          </p:grpSpPr>
          <p:sp>
            <p:nvSpPr>
              <p:cNvPr id="11" name="橢圓 10">
                <a:extLst>
                  <a:ext uri="{FF2B5EF4-FFF2-40B4-BE49-F238E27FC236}">
                    <a16:creationId xmlns="" xmlns:a16="http://schemas.microsoft.com/office/drawing/2014/main" id="{D0695506-C01A-46C6-AD12-9807C9666A97}"/>
                  </a:ext>
                </a:extLst>
              </p:cNvPr>
              <p:cNvSpPr/>
              <p:nvPr/>
            </p:nvSpPr>
            <p:spPr>
              <a:xfrm>
                <a:off x="8039422" y="2709714"/>
                <a:ext cx="3755704" cy="3281809"/>
              </a:xfrm>
              <a:prstGeom prst="ellipse">
                <a:avLst/>
              </a:prstGeom>
              <a:solidFill>
                <a:srgbClr val="FEF5DC"/>
              </a:solidFill>
              <a:ln w="76200">
                <a:solidFill>
                  <a:srgbClr val="FFC000"/>
                </a:solidFill>
              </a:ln>
            </p:spPr>
            <p:txBody>
              <a:bodyPr wrap="non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6" name="圖片 5">
                <a:extLst>
                  <a:ext uri="{FF2B5EF4-FFF2-40B4-BE49-F238E27FC236}">
                    <a16:creationId xmlns="" xmlns:a16="http://schemas.microsoft.com/office/drawing/2014/main" id="{4EF73B2E-DE84-4EB1-8B64-A5A469CADF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209784" y="3487929"/>
                <a:ext cx="4622231" cy="3109721"/>
              </a:xfrm>
              <a:prstGeom prst="rect">
                <a:avLst/>
              </a:prstGeom>
            </p:spPr>
          </p:pic>
          <p:pic>
            <p:nvPicPr>
              <p:cNvPr id="4098" name="Picture 2">
                <a:extLst>
                  <a:ext uri="{FF2B5EF4-FFF2-40B4-BE49-F238E27FC236}">
                    <a16:creationId xmlns="" xmlns:a16="http://schemas.microsoft.com/office/drawing/2014/main" id="{EC6A59E0-87C3-443C-984D-48F861A2688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89593" y="2938333"/>
                <a:ext cx="3467742" cy="286772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13" name="直線單箭頭接點 12">
                <a:extLst>
                  <a:ext uri="{FF2B5EF4-FFF2-40B4-BE49-F238E27FC236}">
                    <a16:creationId xmlns="" xmlns:a16="http://schemas.microsoft.com/office/drawing/2014/main" id="{7FCFE876-1E4A-427A-B93F-B1147F00607A}"/>
                  </a:ext>
                </a:extLst>
              </p:cNvPr>
              <p:cNvCxnSpPr>
                <a:stCxn id="11" idx="2"/>
              </p:cNvCxnSpPr>
              <p:nvPr/>
            </p:nvCxnSpPr>
            <p:spPr>
              <a:xfrm flipH="1">
                <a:off x="4871070" y="4350619"/>
                <a:ext cx="3168352" cy="15279"/>
              </a:xfrm>
              <a:prstGeom prst="straightConnector1">
                <a:avLst/>
              </a:prstGeom>
              <a:ln w="76200" cap="rnd">
                <a:solidFill>
                  <a:srgbClr val="FFC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文字方塊 7">
              <a:extLst>
                <a:ext uri="{FF2B5EF4-FFF2-40B4-BE49-F238E27FC236}">
                  <a16:creationId xmlns="" xmlns:a16="http://schemas.microsoft.com/office/drawing/2014/main" id="{C2996833-E0B2-4799-9FD2-1E72B4DF0781}"/>
                </a:ext>
              </a:extLst>
            </p:cNvPr>
            <p:cNvSpPr txBox="1"/>
            <p:nvPr/>
          </p:nvSpPr>
          <p:spPr>
            <a:xfrm>
              <a:off x="2519396" y="6310114"/>
              <a:ext cx="618744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zh-TW" altLang="en-US" i="0" u="none" strike="noStrike" baseline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▲以 </a:t>
              </a:r>
              <a:r>
                <a:rPr lang="en-US" altLang="zh-TW" i="0" u="none" strike="noStrike" baseline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Arduino </a:t>
              </a:r>
              <a:r>
                <a:rPr lang="zh-TW" altLang="en-US" i="0" u="none" strike="noStrike" baseline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開發的超音波避障車。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C13AEEAD-7521-4CA5-BDFF-BCECFEC53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小型的嵌入式系統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3BF0E473-C4DC-4FFE-B914-E49D76203B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大多使用微控制器（</a:t>
            </a:r>
            <a:r>
              <a:rPr lang="en-US" altLang="zh-TW" dirty="0" err="1"/>
              <a:t>MicroControl</a:t>
            </a:r>
            <a:r>
              <a:rPr lang="en-US" altLang="zh-TW" dirty="0"/>
              <a:t> Unit</a:t>
            </a:r>
            <a:r>
              <a:rPr lang="zh-TW" altLang="en-US" dirty="0"/>
              <a:t>，</a:t>
            </a:r>
            <a:r>
              <a:rPr lang="en-US" altLang="zh-TW" dirty="0" err="1"/>
              <a:t>MCU</a:t>
            </a:r>
            <a:r>
              <a:rPr lang="zh-TW" altLang="en-US" dirty="0" smtClean="0"/>
              <a:t>）。</a:t>
            </a:r>
            <a:endParaRPr lang="en-US" altLang="zh-TW" dirty="0"/>
          </a:p>
          <a:p>
            <a:r>
              <a:rPr lang="zh-TW" altLang="en-US" dirty="0"/>
              <a:t>晶片中將</a:t>
            </a:r>
            <a:r>
              <a:rPr lang="en-US" altLang="zh-TW" dirty="0"/>
              <a:t>CPU</a:t>
            </a:r>
            <a:r>
              <a:rPr lang="zh-TW" altLang="en-US" dirty="0"/>
              <a:t>、記憶單元、輸入輸出、運算功能整合</a:t>
            </a:r>
            <a:r>
              <a:rPr lang="zh-TW" altLang="en-US" dirty="0" smtClean="0"/>
              <a:t>。如</a:t>
            </a:r>
            <a:r>
              <a:rPr lang="en-US" altLang="zh-TW" dirty="0"/>
              <a:t>Arduino</a:t>
            </a:r>
            <a:r>
              <a:rPr lang="zh-TW" altLang="en-US" dirty="0"/>
              <a:t>、</a:t>
            </a:r>
            <a:r>
              <a:rPr lang="en-US" altLang="zh-TW" dirty="0" err="1"/>
              <a:t>micro:bit</a:t>
            </a:r>
            <a:r>
              <a:rPr lang="zh-TW" altLang="en-US" dirty="0"/>
              <a:t>、</a:t>
            </a:r>
            <a:r>
              <a:rPr lang="en-US" altLang="zh-TW" dirty="0" err="1"/>
              <a:t>webduino</a:t>
            </a:r>
            <a:r>
              <a:rPr lang="en-US" altLang="zh-TW" dirty="0"/>
              <a:t> </a:t>
            </a:r>
            <a:r>
              <a:rPr lang="zh-TW" altLang="en-US" dirty="0"/>
              <a:t>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2115ECA3-699E-41C0-AE8D-F9CBA4D240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99753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334390" y="2853730"/>
            <a:ext cx="11521633" cy="890536"/>
          </a:xfrm>
        </p:spPr>
        <p:txBody>
          <a:bodyPr/>
          <a:lstStyle/>
          <a:p>
            <a:r>
              <a:rPr lang="en-US" altLang="zh-TW" dirty="0"/>
              <a:t>2</a:t>
            </a:r>
            <a:r>
              <a:rPr lang="zh-TW" altLang="en-US" dirty="0"/>
              <a:t>．</a:t>
            </a:r>
            <a:r>
              <a:rPr lang="en-US" altLang="zh-TW" dirty="0"/>
              <a:t>2 </a:t>
            </a:r>
            <a:r>
              <a:rPr lang="zh-TW" altLang="en-US" dirty="0"/>
              <a:t>新興系統平臺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結束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2379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8EA6CF4-9ED7-4A34-A0F2-3063B090A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可攜式系統平臺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6CFFB491-B6C6-42DB-9F95-645143F141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方便攜帶或穿戴的運算平臺。</a:t>
            </a:r>
          </a:p>
          <a:p>
            <a:r>
              <a:rPr lang="zh-TW" altLang="en-US" dirty="0"/>
              <a:t>一樣</a:t>
            </a:r>
            <a:r>
              <a:rPr lang="zh-TW" altLang="en-US" b="1" dirty="0">
                <a:solidFill>
                  <a:srgbClr val="0070C0"/>
                </a:solidFill>
              </a:rPr>
              <a:t>具備硬體五大單元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46F31676-6EB7-47E6-BF6B-DB621AF615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</a:t>
            </a:fld>
            <a:endParaRPr lang="en-US" altLang="zh-TW"/>
          </a:p>
        </p:txBody>
      </p:sp>
      <p:pic>
        <p:nvPicPr>
          <p:cNvPr id="1026" name="Picture 2" descr="C:\Users\K1081210\AppData\Local\Temp\SNAGHTML13168f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214" y="1845618"/>
            <a:ext cx="5282660" cy="453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群組 6"/>
          <p:cNvGrpSpPr/>
          <p:nvPr/>
        </p:nvGrpSpPr>
        <p:grpSpPr>
          <a:xfrm>
            <a:off x="1342678" y="4204026"/>
            <a:ext cx="4486668" cy="2051049"/>
            <a:chOff x="1918742" y="4327148"/>
            <a:chExt cx="4486668" cy="2051049"/>
          </a:xfrm>
        </p:grpSpPr>
        <p:sp>
          <p:nvSpPr>
            <p:cNvPr id="5" name="矩形圖說文字 4"/>
            <p:cNvSpPr/>
            <p:nvPr/>
          </p:nvSpPr>
          <p:spPr>
            <a:xfrm>
              <a:off x="1918742" y="4327148"/>
              <a:ext cx="4486668" cy="2051049"/>
            </a:xfrm>
            <a:prstGeom prst="wedgeRectCallout">
              <a:avLst>
                <a:gd name="adj1" fmla="val 85279"/>
                <a:gd name="adj2" fmla="val -49479"/>
              </a:avLst>
            </a:prstGeom>
            <a:solidFill>
              <a:schemeClr val="accent6">
                <a:lumMod val="40000"/>
                <a:lumOff val="60000"/>
              </a:schemeClr>
            </a:solidFill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" name="內容版面配置區 2">
              <a:extLst>
                <a:ext uri="{FF2B5EF4-FFF2-40B4-BE49-F238E27FC236}">
                  <a16:creationId xmlns="" xmlns:a16="http://schemas.microsoft.com/office/drawing/2014/main" id="{0D13CECE-9CF0-43EC-AA6A-F89E5EF85BF7}"/>
                </a:ext>
              </a:extLst>
            </p:cNvPr>
            <p:cNvSpPr txBox="1">
              <a:spLocks/>
            </p:cNvSpPr>
            <p:nvPr/>
          </p:nvSpPr>
          <p:spPr>
            <a:xfrm>
              <a:off x="2062758" y="4437906"/>
              <a:ext cx="4104456" cy="1940291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>
                <a:buNone/>
              </a:pPr>
              <a:r>
                <a:rPr lang="zh-TW" altLang="en-US" sz="3200" dirty="0" smtClean="0"/>
                <a:t>如</a:t>
              </a:r>
              <a:r>
                <a:rPr lang="zh-TW" altLang="en-US" sz="3200" dirty="0"/>
                <a:t>智慧型手機的觸控螢幕，同時屬於</a:t>
              </a:r>
              <a:r>
                <a:rPr lang="zh-TW" altLang="en-US" sz="3200" b="1" dirty="0">
                  <a:solidFill>
                    <a:srgbClr val="0070C0"/>
                  </a:solidFill>
                </a:rPr>
                <a:t>輸入</a:t>
              </a:r>
              <a:r>
                <a:rPr lang="zh-TW" altLang="en-US" sz="3200" dirty="0"/>
                <a:t>與</a:t>
              </a:r>
              <a:r>
                <a:rPr lang="zh-TW" altLang="en-US" sz="3200" b="1" dirty="0">
                  <a:solidFill>
                    <a:srgbClr val="0070C0"/>
                  </a:solidFill>
                </a:rPr>
                <a:t>輸出</a:t>
              </a:r>
              <a:r>
                <a:rPr lang="zh-TW" altLang="en-US" sz="3200" dirty="0"/>
                <a:t>單元</a:t>
              </a:r>
              <a:r>
                <a:rPr lang="zh-TW" altLang="en-US" sz="3200" dirty="0" smtClean="0"/>
                <a:t>。</a:t>
              </a:r>
              <a:endParaRPr lang="zh-TW" altLang="en-US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619334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D49F0050-F1C9-495F-BE5F-B24995F76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智慧型手機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64AEE00-C490-4699-A576-D2B5C9B4E1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蘋果的</a:t>
            </a:r>
            <a:r>
              <a:rPr lang="en-US" altLang="zh-TW" dirty="0"/>
              <a:t>iOS </a:t>
            </a:r>
            <a:r>
              <a:rPr lang="zh-TW" altLang="en-US" dirty="0"/>
              <a:t>與</a:t>
            </a:r>
            <a:r>
              <a:rPr lang="en-US" altLang="zh-TW" dirty="0"/>
              <a:t>Google </a:t>
            </a:r>
            <a:r>
              <a:rPr lang="zh-TW" altLang="en-US" dirty="0"/>
              <a:t>的</a:t>
            </a:r>
            <a:r>
              <a:rPr lang="en-US" altLang="zh-TW" dirty="0"/>
              <a:t>Android </a:t>
            </a:r>
            <a:r>
              <a:rPr lang="zh-TW" altLang="en-US" dirty="0"/>
              <a:t>為智慧型手機最主要的作業系統。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32C10DE2-296C-48A7-B83E-41915FBC33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</a:t>
            </a:fld>
            <a:endParaRPr lang="en-US" altLang="zh-TW"/>
          </a:p>
        </p:txBody>
      </p:sp>
      <p:grpSp>
        <p:nvGrpSpPr>
          <p:cNvPr id="5" name="群組 4"/>
          <p:cNvGrpSpPr/>
          <p:nvPr/>
        </p:nvGrpSpPr>
        <p:grpSpPr>
          <a:xfrm>
            <a:off x="2009140" y="1648527"/>
            <a:ext cx="8694578" cy="4804661"/>
            <a:chOff x="2009140" y="1648527"/>
            <a:chExt cx="8694578" cy="4804661"/>
          </a:xfrm>
        </p:grpSpPr>
        <p:pic>
          <p:nvPicPr>
            <p:cNvPr id="1026" name="Picture 2">
              <a:extLst>
                <a:ext uri="{FF2B5EF4-FFF2-40B4-BE49-F238E27FC236}">
                  <a16:creationId xmlns="" xmlns:a16="http://schemas.microsoft.com/office/drawing/2014/main" id="{1928FB29-E1E0-4259-8EE7-448F88E4E1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09140" y="1957147"/>
              <a:ext cx="3829701" cy="44960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>
              <a:extLst>
                <a:ext uri="{FF2B5EF4-FFF2-40B4-BE49-F238E27FC236}">
                  <a16:creationId xmlns="" xmlns:a16="http://schemas.microsoft.com/office/drawing/2014/main" id="{AB1B5AD3-708F-4DC4-9DAA-82010C69D2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2552" y="1648527"/>
              <a:ext cx="4061166" cy="48046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文字方塊 9">
              <a:extLst>
                <a:ext uri="{FF2B5EF4-FFF2-40B4-BE49-F238E27FC236}">
                  <a16:creationId xmlns="" xmlns:a16="http://schemas.microsoft.com/office/drawing/2014/main" id="{BA612A55-075B-454A-A845-CC5031FEE724}"/>
                </a:ext>
              </a:extLst>
            </p:cNvPr>
            <p:cNvSpPr txBox="1"/>
            <p:nvPr/>
          </p:nvSpPr>
          <p:spPr>
            <a:xfrm>
              <a:off x="2418387" y="3198961"/>
              <a:ext cx="3288333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2800" b="1" i="0" u="none" strike="noStrike" baseline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iPhone</a:t>
              </a:r>
              <a:r>
                <a:rPr lang="zh-TW" altLang="en-US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en-US" altLang="zh-TW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en-US" altLang="zh-TW" sz="2800" b="1" i="0" u="none" strike="noStrike" baseline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2007</a:t>
              </a:r>
              <a:r>
                <a:rPr lang="en-US" altLang="zh-TW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="" xmlns:a16="http://schemas.microsoft.com/office/drawing/2014/main" id="{3A3781E8-3E0C-49C3-A57E-759B2DF92594}"/>
                </a:ext>
              </a:extLst>
            </p:cNvPr>
            <p:cNvSpPr txBox="1"/>
            <p:nvPr/>
          </p:nvSpPr>
          <p:spPr>
            <a:xfrm>
              <a:off x="7059031" y="3105973"/>
              <a:ext cx="3288333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2800" b="1" i="0" u="none" strike="noStrike" baseline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HTC G1(2008</a:t>
              </a:r>
              <a:r>
                <a:rPr lang="en-US" altLang="zh-TW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3380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AC02B55-7370-4370-A39D-06418746B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智慧型手錶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5985AEA3-9236-4784-AEE9-EB21956A01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</a:t>
            </a:fld>
            <a:endParaRPr lang="en-US" altLang="zh-TW"/>
          </a:p>
        </p:txBody>
      </p:sp>
      <p:grpSp>
        <p:nvGrpSpPr>
          <p:cNvPr id="5" name="群組 4"/>
          <p:cNvGrpSpPr/>
          <p:nvPr/>
        </p:nvGrpSpPr>
        <p:grpSpPr>
          <a:xfrm>
            <a:off x="766614" y="981522"/>
            <a:ext cx="5436468" cy="5436000"/>
            <a:chOff x="766614" y="981522"/>
            <a:chExt cx="5436468" cy="5436000"/>
          </a:xfrm>
        </p:grpSpPr>
        <p:sp>
          <p:nvSpPr>
            <p:cNvPr id="7" name="矩形: 圓角 6">
              <a:extLst>
                <a:ext uri="{FF2B5EF4-FFF2-40B4-BE49-F238E27FC236}">
                  <a16:creationId xmlns="" xmlns:a16="http://schemas.microsoft.com/office/drawing/2014/main" id="{896E841F-67B7-4E98-9C6C-F4A4D9DB74CF}"/>
                </a:ext>
              </a:extLst>
            </p:cNvPr>
            <p:cNvSpPr/>
            <p:nvPr/>
          </p:nvSpPr>
          <p:spPr>
            <a:xfrm>
              <a:off x="766614" y="981522"/>
              <a:ext cx="5184576" cy="5436000"/>
            </a:xfrm>
            <a:prstGeom prst="roundRect">
              <a:avLst/>
            </a:prstGeom>
            <a:solidFill>
              <a:srgbClr val="FEF5DC"/>
            </a:solidFill>
            <a:ln w="76200">
              <a:solidFill>
                <a:srgbClr val="F89E49"/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="" xmlns:a16="http://schemas.microsoft.com/office/drawing/2014/main" id="{B5E2E3EB-BA51-48AC-8A68-29E593A7F511}"/>
                </a:ext>
              </a:extLst>
            </p:cNvPr>
            <p:cNvSpPr txBox="1"/>
            <p:nvPr/>
          </p:nvSpPr>
          <p:spPr>
            <a:xfrm>
              <a:off x="1018506" y="4269189"/>
              <a:ext cx="5184576" cy="18752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TW" sz="3600" b="1" i="0" u="none" strike="noStrike" baseline="0" dirty="0">
                  <a:solidFill>
                    <a:srgbClr val="F47A3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Apple Watch </a:t>
              </a:r>
              <a:endParaRPr lang="en-US" altLang="zh-TW" sz="3600" b="0" i="0" u="none" strike="noStrike" baseline="0" dirty="0">
                <a:solidFill>
                  <a:srgbClr val="F47A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30000"/>
                </a:lnSpc>
              </a:pPr>
              <a:r>
                <a:rPr lang="zh-TW" altLang="en-US" sz="2800" b="0" i="0" u="none" strike="noStrike" baseline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作業系統：</a:t>
              </a:r>
              <a:r>
                <a:rPr lang="en-US" altLang="zh-TW" sz="2800" b="0" i="0" u="none" strike="noStrike" baseline="0" dirty="0" err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watchOS</a:t>
              </a:r>
              <a:r>
                <a:rPr lang="en-US" altLang="zh-TW" sz="2800" b="0" i="0" u="none" strike="noStrike" baseline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</a:p>
            <a:p>
              <a:pPr>
                <a:lnSpc>
                  <a:spcPct val="130000"/>
                </a:lnSpc>
              </a:pPr>
              <a:r>
                <a:rPr lang="zh-TW" altLang="en-US" b="0" i="0" u="none" strike="noStrike" baseline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衍生自</a:t>
              </a:r>
              <a:r>
                <a:rPr lang="en-US" altLang="zh-TW" b="0" i="0" u="none" strike="noStrike" baseline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iOS </a:t>
              </a:r>
              <a:r>
                <a:rPr lang="zh-TW" altLang="en-US" b="0" i="0" u="none" strike="noStrike" baseline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的可攜式作業系統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11" name="直線接點 10">
              <a:extLst>
                <a:ext uri="{FF2B5EF4-FFF2-40B4-BE49-F238E27FC236}">
                  <a16:creationId xmlns="" xmlns:a16="http://schemas.microsoft.com/office/drawing/2014/main" id="{93B4B468-43F7-4070-96CA-414D13B45858}"/>
                </a:ext>
              </a:extLst>
            </p:cNvPr>
            <p:cNvCxnSpPr>
              <a:cxnSpLocks/>
            </p:cNvCxnSpPr>
            <p:nvPr/>
          </p:nvCxnSpPr>
          <p:spPr>
            <a:xfrm>
              <a:off x="1086443" y="5003429"/>
              <a:ext cx="4614121" cy="0"/>
            </a:xfrm>
            <a:prstGeom prst="line">
              <a:avLst/>
            </a:prstGeom>
            <a:ln w="28575" cap="rnd">
              <a:solidFill>
                <a:schemeClr val="bg1">
                  <a:lumMod val="50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接點 14">
              <a:extLst>
                <a:ext uri="{FF2B5EF4-FFF2-40B4-BE49-F238E27FC236}">
                  <a16:creationId xmlns="" xmlns:a16="http://schemas.microsoft.com/office/drawing/2014/main" id="{81260C7E-8DC4-4A8C-AA7A-9B7EDB81BE3C}"/>
                </a:ext>
              </a:extLst>
            </p:cNvPr>
            <p:cNvCxnSpPr>
              <a:cxnSpLocks/>
            </p:cNvCxnSpPr>
            <p:nvPr/>
          </p:nvCxnSpPr>
          <p:spPr>
            <a:xfrm>
              <a:off x="1086443" y="5612743"/>
              <a:ext cx="4614121" cy="0"/>
            </a:xfrm>
            <a:prstGeom prst="line">
              <a:avLst/>
            </a:prstGeom>
            <a:ln w="28575" cap="rnd">
              <a:solidFill>
                <a:schemeClr val="bg1">
                  <a:lumMod val="50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" name="圖片 17">
              <a:extLst>
                <a:ext uri="{FF2B5EF4-FFF2-40B4-BE49-F238E27FC236}">
                  <a16:creationId xmlns="" xmlns:a16="http://schemas.microsoft.com/office/drawing/2014/main" id="{6C116974-FCDD-467D-8634-D028B3CE67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17645" y="1314539"/>
              <a:ext cx="4082513" cy="3027864"/>
            </a:xfrm>
            <a:prstGeom prst="rect">
              <a:avLst/>
            </a:prstGeom>
          </p:spPr>
        </p:pic>
      </p:grpSp>
      <p:grpSp>
        <p:nvGrpSpPr>
          <p:cNvPr id="6" name="群組 5"/>
          <p:cNvGrpSpPr/>
          <p:nvPr/>
        </p:nvGrpSpPr>
        <p:grpSpPr>
          <a:xfrm>
            <a:off x="6375095" y="981522"/>
            <a:ext cx="5184576" cy="5436000"/>
            <a:chOff x="6375095" y="981522"/>
            <a:chExt cx="5184576" cy="5436000"/>
          </a:xfrm>
        </p:grpSpPr>
        <p:sp>
          <p:nvSpPr>
            <p:cNvPr id="19" name="矩形: 圓角 18">
              <a:extLst>
                <a:ext uri="{FF2B5EF4-FFF2-40B4-BE49-F238E27FC236}">
                  <a16:creationId xmlns="" xmlns:a16="http://schemas.microsoft.com/office/drawing/2014/main" id="{67EEC917-E8B9-4373-8F0E-46C9241BD0DD}"/>
                </a:ext>
              </a:extLst>
            </p:cNvPr>
            <p:cNvSpPr/>
            <p:nvPr/>
          </p:nvSpPr>
          <p:spPr>
            <a:xfrm>
              <a:off x="6375095" y="981522"/>
              <a:ext cx="5184576" cy="5436000"/>
            </a:xfrm>
            <a:prstGeom prst="roundRect">
              <a:avLst/>
            </a:prstGeom>
            <a:solidFill>
              <a:srgbClr val="FEF5DC"/>
            </a:solidFill>
            <a:ln w="76200">
              <a:solidFill>
                <a:srgbClr val="F89E49"/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="" xmlns:a16="http://schemas.microsoft.com/office/drawing/2014/main" id="{7E3AF67A-ABB9-4320-AB4C-545F086BB653}"/>
                </a:ext>
              </a:extLst>
            </p:cNvPr>
            <p:cNvSpPr txBox="1"/>
            <p:nvPr/>
          </p:nvSpPr>
          <p:spPr>
            <a:xfrm>
              <a:off x="6626987" y="3573810"/>
              <a:ext cx="4796812" cy="252364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TW" sz="3600" b="1" i="0" u="none" strike="noStrike" baseline="0" dirty="0">
                  <a:solidFill>
                    <a:srgbClr val="F47A3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Samsung Galaxy</a:t>
              </a:r>
            </a:p>
            <a:p>
              <a:pPr>
                <a:lnSpc>
                  <a:spcPct val="130000"/>
                </a:lnSpc>
              </a:pPr>
              <a:r>
                <a:rPr lang="en-US" altLang="zh-TW" sz="3600" b="1" i="0" u="none" strike="noStrike" baseline="0" dirty="0">
                  <a:solidFill>
                    <a:srgbClr val="F47A3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Watch Active</a:t>
              </a:r>
            </a:p>
            <a:p>
              <a:pPr>
                <a:lnSpc>
                  <a:spcPct val="130000"/>
                </a:lnSpc>
              </a:pPr>
              <a:r>
                <a:rPr lang="zh-TW" altLang="en-US" sz="2800" b="0" i="0" u="none" strike="noStrike" baseline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作業系統：</a:t>
              </a:r>
              <a:r>
                <a:rPr lang="en-US" altLang="zh-TW" sz="2800" b="0" i="0" u="none" strike="noStrike" baseline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Tizen</a:t>
              </a:r>
            </a:p>
            <a:p>
              <a:pPr>
                <a:lnSpc>
                  <a:spcPct val="130000"/>
                </a:lnSpc>
              </a:pPr>
              <a:r>
                <a:rPr lang="zh-TW" altLang="en-US" b="0" i="0" u="none" strike="noStrike" baseline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以</a:t>
              </a:r>
              <a:r>
                <a:rPr lang="en-US" altLang="zh-TW" b="0" i="0" u="none" strike="noStrike" baseline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Linux </a:t>
              </a:r>
              <a:r>
                <a:rPr lang="zh-TW" altLang="en-US" b="0" i="0" u="none" strike="noStrike" baseline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為核心的可攜式作業系統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21" name="直線接點 20">
              <a:extLst>
                <a:ext uri="{FF2B5EF4-FFF2-40B4-BE49-F238E27FC236}">
                  <a16:creationId xmlns="" xmlns:a16="http://schemas.microsoft.com/office/drawing/2014/main" id="{490175BA-7486-4F9B-90C2-3DB0A2573D50}"/>
                </a:ext>
              </a:extLst>
            </p:cNvPr>
            <p:cNvCxnSpPr>
              <a:cxnSpLocks/>
            </p:cNvCxnSpPr>
            <p:nvPr/>
          </p:nvCxnSpPr>
          <p:spPr>
            <a:xfrm>
              <a:off x="6694924" y="5003429"/>
              <a:ext cx="4614121" cy="0"/>
            </a:xfrm>
            <a:prstGeom prst="line">
              <a:avLst/>
            </a:prstGeom>
            <a:ln w="28575" cap="rnd">
              <a:solidFill>
                <a:schemeClr val="bg1">
                  <a:lumMod val="50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接點 21">
              <a:extLst>
                <a:ext uri="{FF2B5EF4-FFF2-40B4-BE49-F238E27FC236}">
                  <a16:creationId xmlns="" xmlns:a16="http://schemas.microsoft.com/office/drawing/2014/main" id="{92D89903-4C3B-47DC-A860-FABDF8BD71B5}"/>
                </a:ext>
              </a:extLst>
            </p:cNvPr>
            <p:cNvCxnSpPr>
              <a:cxnSpLocks/>
            </p:cNvCxnSpPr>
            <p:nvPr/>
          </p:nvCxnSpPr>
          <p:spPr>
            <a:xfrm>
              <a:off x="6694924" y="5612743"/>
              <a:ext cx="4614121" cy="0"/>
            </a:xfrm>
            <a:prstGeom prst="line">
              <a:avLst/>
            </a:prstGeom>
            <a:ln w="28575" cap="rnd">
              <a:solidFill>
                <a:schemeClr val="bg1">
                  <a:lumMod val="50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" name="圖片 24">
              <a:extLst>
                <a:ext uri="{FF2B5EF4-FFF2-40B4-BE49-F238E27FC236}">
                  <a16:creationId xmlns="" xmlns:a16="http://schemas.microsoft.com/office/drawing/2014/main" id="{672478F2-B15E-4DDA-80FE-CC619E4A7F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391350" y="1314539"/>
              <a:ext cx="3201527" cy="23858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88825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4BF84E42-3A2D-4B8B-808E-AFABA4AE6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智慧眼鏡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3C97BA1F-DB84-475E-BED7-1D2834BCF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/>
              <a:t>具備：</a:t>
            </a:r>
            <a:r>
              <a:rPr lang="zh-TW" altLang="en-US" dirty="0"/>
              <a:t>人工智慧引擎。</a:t>
            </a:r>
            <a:endParaRPr lang="en-US" altLang="zh-TW" dirty="0"/>
          </a:p>
          <a:p>
            <a:r>
              <a:rPr lang="zh-TW" altLang="en-US" b="1" dirty="0"/>
              <a:t>功能：</a:t>
            </a:r>
            <a:r>
              <a:rPr lang="zh-TW" altLang="en-US" dirty="0"/>
              <a:t>進行識物學習、判斷和動作預測。</a:t>
            </a:r>
            <a:endParaRPr lang="en-US" altLang="zh-TW" dirty="0"/>
          </a:p>
          <a:p>
            <a:r>
              <a:rPr lang="zh-TW" altLang="en-US" b="1" dirty="0"/>
              <a:t>用途：</a:t>
            </a:r>
            <a:r>
              <a:rPr lang="zh-TW" altLang="en-US" dirty="0"/>
              <a:t>建築、醫療輔助。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0DBA174-7BEE-4471-9BCB-EFED4CDD83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</a:t>
            </a:fld>
            <a:endParaRPr lang="en-US" altLang="zh-TW"/>
          </a:p>
        </p:txBody>
      </p:sp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36B37B1E-2C53-4CC3-9C76-456AA6637B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2134" y="2550995"/>
            <a:ext cx="5383369" cy="4198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955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="" xmlns:a16="http://schemas.microsoft.com/office/drawing/2014/main" id="{DA19C2F0-2E47-44F1-822C-0F45BD5BC7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想一想，還有哪些日常用品未來可能搭載可攜式系統平臺，成為行動裝置？如果你是一名發明家，你最想發明出什麼樣的系統平臺？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F6C55E69-CA38-419C-9055-F669EE48337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50590" y="3789834"/>
            <a:ext cx="11090276" cy="1584176"/>
          </a:xfrm>
        </p:spPr>
        <p:txBody>
          <a:bodyPr/>
          <a:lstStyle/>
          <a:p>
            <a:r>
              <a:rPr lang="en-US" altLang="zh-TW" dirty="0" smtClean="0"/>
              <a:t>1. </a:t>
            </a:r>
            <a:r>
              <a:rPr lang="zh-TW" altLang="en-US" dirty="0" smtClean="0"/>
              <a:t>智慧</a:t>
            </a:r>
            <a:r>
              <a:rPr lang="zh-TW" altLang="en-US" dirty="0"/>
              <a:t>餐具（筷子、吸管</a:t>
            </a:r>
            <a:r>
              <a:rPr lang="zh-TW" altLang="en-US" dirty="0" smtClean="0"/>
              <a:t>、碗盤</a:t>
            </a:r>
            <a:r>
              <a:rPr lang="zh-TW" altLang="en-US" dirty="0"/>
              <a:t>、杯子）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r>
              <a:rPr lang="zh-TW" altLang="en-US" dirty="0" smtClean="0"/>
              <a:t>可</a:t>
            </a:r>
            <a:r>
              <a:rPr lang="zh-TW" altLang="en-US" dirty="0"/>
              <a:t>偵測計算經過餐具的</a:t>
            </a:r>
            <a:r>
              <a:rPr lang="zh-TW" altLang="en-US" dirty="0" smtClean="0"/>
              <a:t>食物</a:t>
            </a:r>
            <a:r>
              <a:rPr lang="zh-TW" altLang="en-US" dirty="0"/>
              <a:t>份量、養分、熱量等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A2320CF7-BCC8-4B4F-A0BE-D7A46644B4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66632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="" xmlns:a16="http://schemas.microsoft.com/office/drawing/2014/main" id="{DA19C2F0-2E47-44F1-822C-0F45BD5BC7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想一想，還有哪些日常用品未來可能搭載可攜式系統平臺，成為行動裝置？如果你是一名發明家，你最想發明出什麼樣的系統平臺？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A2320CF7-BCC8-4B4F-A0BE-D7A46644B4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</a:t>
            </a:fld>
            <a:endParaRPr lang="en-US" altLang="zh-TW"/>
          </a:p>
        </p:txBody>
      </p:sp>
      <p:sp>
        <p:nvSpPr>
          <p:cNvPr id="5" name="文字版面配置區 2">
            <a:extLst>
              <a:ext uri="{FF2B5EF4-FFF2-40B4-BE49-F238E27FC236}">
                <a16:creationId xmlns="" xmlns:a16="http://schemas.microsoft.com/office/drawing/2014/main" id="{F6C55E69-CA38-419C-9055-F669EE483372}"/>
              </a:ext>
            </a:extLst>
          </p:cNvPr>
          <p:cNvSpPr txBox="1">
            <a:spLocks/>
          </p:cNvSpPr>
          <p:nvPr/>
        </p:nvSpPr>
        <p:spPr>
          <a:xfrm>
            <a:off x="550590" y="3789834"/>
            <a:ext cx="10585176" cy="227766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1852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dirty="0" smtClean="0"/>
              <a:t>2. </a:t>
            </a:r>
            <a:r>
              <a:rPr lang="zh-TW" altLang="en-US" dirty="0" smtClean="0"/>
              <a:t>腦波帽：</a:t>
            </a:r>
          </a:p>
          <a:p>
            <a:r>
              <a:rPr lang="zh-TW" altLang="en-US" dirty="0" smtClean="0"/>
              <a:t>戴了帽子之後，可以直接用意志控制其他的裝置，例如手機、手錶等。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30894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雲端系統平臺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3032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生活科技_課文">
  <a:themeElements>
    <a:clrScheme name="自訂 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</a:spPr>
      <a:bodyPr wrap="none" rtlCol="0" anchor="ctr">
        <a:spAutoFit/>
      </a:bodyPr>
      <a:lstStyle>
        <a:defPPr algn="ctr"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spDef>
    <a:lnDef>
      <a:spPr>
        <a:ln w="28575" cap="rnd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9520</TotalTime>
  <Words>963</Words>
  <Application>Microsoft Office PowerPoint</Application>
  <PresentationFormat>自訂</PresentationFormat>
  <Paragraphs>130</Paragraphs>
  <Slides>23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24" baseType="lpstr">
      <vt:lpstr>生活科技_課文</vt:lpstr>
      <vt:lpstr>新興系統平臺</vt:lpstr>
      <vt:lpstr>可攜式系統平臺</vt:lpstr>
      <vt:lpstr>可攜式系統平臺</vt:lpstr>
      <vt:lpstr>智慧型手機</vt:lpstr>
      <vt:lpstr>智慧型手錶</vt:lpstr>
      <vt:lpstr>智慧眼鏡</vt:lpstr>
      <vt:lpstr>PowerPoint 簡報</vt:lpstr>
      <vt:lpstr>PowerPoint 簡報</vt:lpstr>
      <vt:lpstr>雲端系統平臺</vt:lpstr>
      <vt:lpstr>雲端系統平臺</vt:lpstr>
      <vt:lpstr>雲端系統平臺的分類</vt:lpstr>
      <vt:lpstr>雲端系統平臺的分類</vt:lpstr>
      <vt:lpstr>雲端系統平臺的分類</vt:lpstr>
      <vt:lpstr>雲端系統平臺的分類</vt:lpstr>
      <vt:lpstr>影音分享平臺－YouTube</vt:lpstr>
      <vt:lpstr>體驗雲端系統平臺</vt:lpstr>
      <vt:lpstr>嵌入式系統平臺</vt:lpstr>
      <vt:lpstr>嵌入式系統平臺</vt:lpstr>
      <vt:lpstr>生活中的嵌入式系統裝置</vt:lpstr>
      <vt:lpstr>生活中的嵌入式系統裝置</vt:lpstr>
      <vt:lpstr>生活中的嵌入式系統裝置</vt:lpstr>
      <vt:lpstr>小型的嵌入式系統</vt:lpstr>
      <vt:lpstr>2．2 新興系統平臺 結束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康育豪</dc:creator>
  <cp:lastModifiedBy>康育豪</cp:lastModifiedBy>
  <cp:revision>781</cp:revision>
  <cp:lastPrinted>2020-11-06T02:27:12Z</cp:lastPrinted>
  <dcterms:created xsi:type="dcterms:W3CDTF">2019-04-23T05:53:25Z</dcterms:created>
  <dcterms:modified xsi:type="dcterms:W3CDTF">2021-07-01T02:54:49Z</dcterms:modified>
</cp:coreProperties>
</file>