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76" r:id="rId2"/>
    <p:sldId id="277" r:id="rId3"/>
    <p:sldId id="538" r:id="rId4"/>
    <p:sldId id="699" r:id="rId5"/>
    <p:sldId id="451" r:id="rId6"/>
    <p:sldId id="670" r:id="rId7"/>
    <p:sldId id="584" r:id="rId8"/>
    <p:sldId id="540" r:id="rId9"/>
    <p:sldId id="701" r:id="rId10"/>
    <p:sldId id="586" r:id="rId11"/>
    <p:sldId id="585" r:id="rId12"/>
    <p:sldId id="587" r:id="rId13"/>
    <p:sldId id="588" r:id="rId14"/>
    <p:sldId id="589" r:id="rId15"/>
    <p:sldId id="590" r:id="rId16"/>
    <p:sldId id="702" r:id="rId17"/>
    <p:sldId id="591" r:id="rId18"/>
    <p:sldId id="703" r:id="rId19"/>
    <p:sldId id="592" r:id="rId20"/>
    <p:sldId id="593" r:id="rId21"/>
    <p:sldId id="594" r:id="rId22"/>
    <p:sldId id="595" r:id="rId23"/>
    <p:sldId id="596" r:id="rId24"/>
    <p:sldId id="597" r:id="rId25"/>
    <p:sldId id="700" r:id="rId26"/>
    <p:sldId id="598" r:id="rId27"/>
    <p:sldId id="600" r:id="rId28"/>
    <p:sldId id="599" r:id="rId29"/>
    <p:sldId id="601" r:id="rId30"/>
    <p:sldId id="602" r:id="rId31"/>
    <p:sldId id="603" r:id="rId32"/>
    <p:sldId id="604" r:id="rId33"/>
    <p:sldId id="605" r:id="rId34"/>
    <p:sldId id="608" r:id="rId35"/>
    <p:sldId id="606" r:id="rId36"/>
    <p:sldId id="607" r:id="rId37"/>
    <p:sldId id="704" r:id="rId38"/>
    <p:sldId id="610" r:id="rId39"/>
    <p:sldId id="705" r:id="rId40"/>
    <p:sldId id="693" r:id="rId41"/>
    <p:sldId id="694" r:id="rId42"/>
    <p:sldId id="695" r:id="rId43"/>
    <p:sldId id="696" r:id="rId44"/>
    <p:sldId id="697" r:id="rId45"/>
    <p:sldId id="698" r:id="rId46"/>
    <p:sldId id="611" r:id="rId47"/>
    <p:sldId id="609" r:id="rId48"/>
    <p:sldId id="612" r:id="rId49"/>
    <p:sldId id="613" r:id="rId50"/>
    <p:sldId id="614" r:id="rId51"/>
    <p:sldId id="615" r:id="rId52"/>
    <p:sldId id="616" r:id="rId53"/>
    <p:sldId id="617" r:id="rId54"/>
    <p:sldId id="618" r:id="rId55"/>
    <p:sldId id="620" r:id="rId56"/>
    <p:sldId id="621" r:id="rId57"/>
    <p:sldId id="619" r:id="rId58"/>
    <p:sldId id="582" r:id="rId59"/>
    <p:sldId id="622" r:id="rId60"/>
    <p:sldId id="623" r:id="rId61"/>
    <p:sldId id="667" r:id="rId62"/>
    <p:sldId id="369" r:id="rId63"/>
  </p:sldIdLst>
  <p:sldSz cx="10080625" cy="7200900"/>
  <p:notesSz cx="7099300" cy="10234613"/>
  <p:defaultTex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268">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5827"/>
    <a:srgbClr val="015F9F"/>
    <a:srgbClr val="00B0DE"/>
    <a:srgbClr val="BBE0E3"/>
    <a:srgbClr val="D8E7D5"/>
    <a:srgbClr val="000000"/>
    <a:srgbClr val="E36082"/>
    <a:srgbClr val="C3502A"/>
    <a:srgbClr val="B7508F"/>
    <a:srgbClr val="3A7C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59" autoAdjust="0"/>
    <p:restoredTop sz="92215" autoAdjust="0"/>
  </p:normalViewPr>
  <p:slideViewPr>
    <p:cSldViewPr>
      <p:cViewPr varScale="1">
        <p:scale>
          <a:sx n="75" d="100"/>
          <a:sy n="75" d="100"/>
        </p:scale>
        <p:origin x="936" y="48"/>
      </p:cViewPr>
      <p:guideLst>
        <p:guide orient="horz" pos="2268"/>
        <p:guide pos="3175"/>
      </p:guideLst>
    </p:cSldViewPr>
  </p:slideViewPr>
  <p:outlineViewPr>
    <p:cViewPr>
      <p:scale>
        <a:sx n="33" d="100"/>
        <a:sy n="33" d="100"/>
      </p:scale>
      <p:origin x="0" y="-12376"/>
    </p:cViewPr>
  </p:outlineViewPr>
  <p:notesTextViewPr>
    <p:cViewPr>
      <p:scale>
        <a:sx n="75" d="100"/>
        <a:sy n="7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a:extLst>
              <a:ext uri="{FF2B5EF4-FFF2-40B4-BE49-F238E27FC236}">
                <a16:creationId xmlns="" xmlns:a16="http://schemas.microsoft.com/office/drawing/2014/main" id="{DA2BD76C-B549-E347-A457-DA391B2F8BF9}"/>
              </a:ext>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defTabSz="990600" eaLnBrk="1" hangingPunct="1">
              <a:defRPr sz="1300" baseline="0">
                <a:latin typeface="Arial" charset="0"/>
                <a:ea typeface="新細明體" charset="-120"/>
              </a:defRPr>
            </a:lvl1pPr>
          </a:lstStyle>
          <a:p>
            <a:pPr>
              <a:defRPr/>
            </a:pPr>
            <a:endParaRPr lang="en-US" altLang="zh-TW"/>
          </a:p>
        </p:txBody>
      </p:sp>
      <p:sp>
        <p:nvSpPr>
          <p:cNvPr id="88067" name="Rectangle 3">
            <a:extLst>
              <a:ext uri="{FF2B5EF4-FFF2-40B4-BE49-F238E27FC236}">
                <a16:creationId xmlns="" xmlns:a16="http://schemas.microsoft.com/office/drawing/2014/main" id="{5251F058-9AD8-FA47-90AD-BA4A8AF26616}"/>
              </a:ext>
            </a:extLst>
          </p:cNvPr>
          <p:cNvSpPr>
            <a:spLocks noGrp="1" noChangeArrowheads="1"/>
          </p:cNvSpPr>
          <p:nvPr>
            <p:ph type="dt" idx="1"/>
          </p:nvPr>
        </p:nvSpPr>
        <p:spPr bwMode="auto">
          <a:xfrm>
            <a:off x="4021138" y="0"/>
            <a:ext cx="3076575" cy="511175"/>
          </a:xfrm>
          <a:prstGeom prst="rect">
            <a:avLst/>
          </a:prstGeom>
          <a:noFill/>
          <a:ln>
            <a:noFill/>
          </a:ln>
          <a:effectLst/>
        </p:spPr>
        <p:txBody>
          <a:bodyPr vert="horz" wrap="square" lIns="99048" tIns="49524" rIns="99048" bIns="49524" numCol="1" anchor="t" anchorCtr="0" compatLnSpc="1">
            <a:prstTxWarp prst="textNoShape">
              <a:avLst/>
            </a:prstTxWarp>
          </a:bodyPr>
          <a:lstStyle>
            <a:lvl1pPr algn="r" defTabSz="990600" eaLnBrk="1" hangingPunct="1">
              <a:defRPr sz="1300" baseline="0">
                <a:latin typeface="Arial" charset="0"/>
                <a:ea typeface="新細明體" charset="-120"/>
              </a:defRPr>
            </a:lvl1pPr>
          </a:lstStyle>
          <a:p>
            <a:pPr>
              <a:defRPr/>
            </a:pPr>
            <a:endParaRPr lang="en-US" altLang="zh-TW"/>
          </a:p>
        </p:txBody>
      </p:sp>
      <p:sp>
        <p:nvSpPr>
          <p:cNvPr id="12292" name="Rectangle 4">
            <a:extLst>
              <a:ext uri="{FF2B5EF4-FFF2-40B4-BE49-F238E27FC236}">
                <a16:creationId xmlns="" xmlns:a16="http://schemas.microsoft.com/office/drawing/2014/main" id="{311525EB-E880-6449-85F6-AB61B7005CBC}"/>
              </a:ext>
            </a:extLst>
          </p:cNvPr>
          <p:cNvSpPr>
            <a:spLocks noGrp="1" noRot="1" noChangeAspect="1" noChangeArrowheads="1" noTextEdit="1"/>
          </p:cNvSpPr>
          <p:nvPr>
            <p:ph type="sldImg" idx="2"/>
          </p:nvPr>
        </p:nvSpPr>
        <p:spPr bwMode="auto">
          <a:xfrm>
            <a:off x="863600" y="768350"/>
            <a:ext cx="5372100"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8069" name="Rectangle 5">
            <a:extLst>
              <a:ext uri="{FF2B5EF4-FFF2-40B4-BE49-F238E27FC236}">
                <a16:creationId xmlns="" xmlns:a16="http://schemas.microsoft.com/office/drawing/2014/main" id="{83760CE9-4465-4548-AFC8-435A6DE61ED5}"/>
              </a:ext>
            </a:extLst>
          </p:cNvPr>
          <p:cNvSpPr>
            <a:spLocks noGrp="1" noChangeArrowheads="1"/>
          </p:cNvSpPr>
          <p:nvPr>
            <p:ph type="body" sz="quarter" idx="3"/>
          </p:nvPr>
        </p:nvSpPr>
        <p:spPr bwMode="auto">
          <a:xfrm>
            <a:off x="709613" y="4860925"/>
            <a:ext cx="5680075" cy="4605338"/>
          </a:xfrm>
          <a:prstGeom prst="rect">
            <a:avLst/>
          </a:prstGeom>
          <a:noFill/>
          <a:ln>
            <a:noFill/>
          </a:ln>
          <a:effectLst/>
        </p:spPr>
        <p:txBody>
          <a:bodyPr vert="horz" wrap="square" lIns="99048" tIns="49524" rIns="99048" bIns="49524"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88070" name="Rectangle 6">
            <a:extLst>
              <a:ext uri="{FF2B5EF4-FFF2-40B4-BE49-F238E27FC236}">
                <a16:creationId xmlns="" xmlns:a16="http://schemas.microsoft.com/office/drawing/2014/main" id="{2798D06E-44D8-5C43-B2CB-EE2FFD2FE763}"/>
              </a:ext>
            </a:extLst>
          </p:cNvPr>
          <p:cNvSpPr>
            <a:spLocks noGrp="1" noChangeArrowheads="1"/>
          </p:cNvSpPr>
          <p:nvPr>
            <p:ph type="ftr" sz="quarter" idx="4"/>
          </p:nvPr>
        </p:nvSpPr>
        <p:spPr bwMode="auto">
          <a:xfrm>
            <a:off x="0" y="9721850"/>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defTabSz="990600" eaLnBrk="1" hangingPunct="1">
              <a:defRPr sz="1300" baseline="0">
                <a:latin typeface="Arial" charset="0"/>
                <a:ea typeface="新細明體" charset="-120"/>
              </a:defRPr>
            </a:lvl1pPr>
          </a:lstStyle>
          <a:p>
            <a:pPr>
              <a:defRPr/>
            </a:pPr>
            <a:endParaRPr lang="en-US" altLang="zh-TW"/>
          </a:p>
        </p:txBody>
      </p:sp>
      <p:sp>
        <p:nvSpPr>
          <p:cNvPr id="88071" name="Rectangle 7">
            <a:extLst>
              <a:ext uri="{FF2B5EF4-FFF2-40B4-BE49-F238E27FC236}">
                <a16:creationId xmlns="" xmlns:a16="http://schemas.microsoft.com/office/drawing/2014/main" id="{C806492E-26F4-644C-B756-A876D3082ADF}"/>
              </a:ext>
            </a:extLst>
          </p:cNvPr>
          <p:cNvSpPr>
            <a:spLocks noGrp="1" noChangeArrowheads="1"/>
          </p:cNvSpPr>
          <p:nvPr>
            <p:ph type="sldNum" sz="quarter" idx="5"/>
          </p:nvPr>
        </p:nvSpPr>
        <p:spPr bwMode="auto">
          <a:xfrm>
            <a:off x="4021138" y="9721850"/>
            <a:ext cx="3076575" cy="511175"/>
          </a:xfrm>
          <a:prstGeom prst="rect">
            <a:avLst/>
          </a:prstGeom>
          <a:noFill/>
          <a:ln>
            <a:noFill/>
          </a:ln>
          <a:effectLst/>
        </p:spPr>
        <p:txBody>
          <a:bodyPr vert="horz" wrap="square" lIns="99048" tIns="49524" rIns="99048" bIns="49524" numCol="1" anchor="b" anchorCtr="0" compatLnSpc="1">
            <a:prstTxWarp prst="textNoShape">
              <a:avLst/>
            </a:prstTxWarp>
          </a:bodyPr>
          <a:lstStyle>
            <a:lvl1pPr algn="r" defTabSz="990600" eaLnBrk="1" hangingPunct="1">
              <a:defRPr sz="1300" baseline="0"/>
            </a:lvl1pPr>
          </a:lstStyle>
          <a:p>
            <a:pPr>
              <a:defRPr/>
            </a:pPr>
            <a:fld id="{120F3185-A2E3-104D-AB43-FF4C91FFDE93}" type="slidenum">
              <a:rPr lang="en-US" altLang="zh-TW"/>
              <a:pPr>
                <a:defRPr/>
              </a:pPr>
              <a:t>‹#›</a:t>
            </a:fld>
            <a:endParaRPr lang="en-US" altLang="zh-TW"/>
          </a:p>
        </p:txBody>
      </p:sp>
    </p:spTree>
    <p:extLst>
      <p:ext uri="{BB962C8B-B14F-4D97-AF65-F5344CB8AC3E}">
        <p14:creationId xmlns:p14="http://schemas.microsoft.com/office/powerpoint/2010/main" val="17192158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投影片影像版面配置區 1">
            <a:extLst>
              <a:ext uri="{FF2B5EF4-FFF2-40B4-BE49-F238E27FC236}">
                <a16:creationId xmlns="" xmlns:a16="http://schemas.microsoft.com/office/drawing/2014/main" id="{B682CB67-661D-D44D-8090-FAF7EDB3AE91}"/>
              </a:ext>
            </a:extLst>
          </p:cNvPr>
          <p:cNvSpPr>
            <a:spLocks noGrp="1" noRot="1" noChangeAspect="1" noChangeArrowheads="1" noTextEdit="1"/>
          </p:cNvSpPr>
          <p:nvPr>
            <p:ph type="sldImg"/>
          </p:nvPr>
        </p:nvSpPr>
        <p:spPr>
          <a:ln/>
        </p:spPr>
      </p:sp>
      <p:sp>
        <p:nvSpPr>
          <p:cNvPr id="16386" name="備忘稿版面配置區 2">
            <a:extLst>
              <a:ext uri="{FF2B5EF4-FFF2-40B4-BE49-F238E27FC236}">
                <a16:creationId xmlns="" xmlns:a16="http://schemas.microsoft.com/office/drawing/2014/main" id="{7D303AB8-8FB3-3543-B3BD-C6A6E1D3D3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a typeface="新細明體" panose="02020500000000000000" pitchFamily="18" charset="-120"/>
            </a:endParaRPr>
          </a:p>
        </p:txBody>
      </p:sp>
      <p:sp>
        <p:nvSpPr>
          <p:cNvPr id="16387" name="投影片編號版面配置區 3">
            <a:extLst>
              <a:ext uri="{FF2B5EF4-FFF2-40B4-BE49-F238E27FC236}">
                <a16:creationId xmlns="" xmlns:a16="http://schemas.microsoft.com/office/drawing/2014/main" id="{BB52A778-BF84-4547-A245-56A66212EC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000" baseline="-25000">
                <a:solidFill>
                  <a:schemeClr val="tx1"/>
                </a:solidFill>
                <a:latin typeface="Arial" panose="020B0604020202020204" pitchFamily="34" charset="0"/>
                <a:ea typeface="新細明體" panose="02020500000000000000" pitchFamily="18" charset="-120"/>
              </a:defRPr>
            </a:lvl1pPr>
            <a:lvl2pPr marL="742950" indent="-285750" defTabSz="990600">
              <a:defRPr kumimoji="1" sz="2000" baseline="-25000">
                <a:solidFill>
                  <a:schemeClr val="tx1"/>
                </a:solidFill>
                <a:latin typeface="Arial" panose="020B0604020202020204" pitchFamily="34" charset="0"/>
                <a:ea typeface="新細明體" panose="02020500000000000000" pitchFamily="18" charset="-120"/>
              </a:defRPr>
            </a:lvl2pPr>
            <a:lvl3pPr marL="1143000" indent="-228600" defTabSz="990600">
              <a:defRPr kumimoji="1" sz="2000" baseline="-25000">
                <a:solidFill>
                  <a:schemeClr val="tx1"/>
                </a:solidFill>
                <a:latin typeface="Arial" panose="020B0604020202020204" pitchFamily="34" charset="0"/>
                <a:ea typeface="新細明體" panose="02020500000000000000" pitchFamily="18" charset="-120"/>
              </a:defRPr>
            </a:lvl3pPr>
            <a:lvl4pPr marL="1600200" indent="-228600" defTabSz="990600">
              <a:defRPr kumimoji="1" sz="2000" baseline="-25000">
                <a:solidFill>
                  <a:schemeClr val="tx1"/>
                </a:solidFill>
                <a:latin typeface="Arial" panose="020B0604020202020204" pitchFamily="34" charset="0"/>
                <a:ea typeface="新細明體" panose="02020500000000000000" pitchFamily="18" charset="-120"/>
              </a:defRPr>
            </a:lvl4pPr>
            <a:lvl5pPr marL="2057400" indent="-228600" defTabSz="990600">
              <a:defRPr kumimoji="1" sz="2000" baseline="-25000">
                <a:solidFill>
                  <a:schemeClr val="tx1"/>
                </a:solidFill>
                <a:latin typeface="Arial" panose="020B0604020202020204" pitchFamily="34" charset="0"/>
                <a:ea typeface="新細明體" panose="02020500000000000000" pitchFamily="18" charset="-120"/>
              </a:defRPr>
            </a:lvl5pPr>
            <a:lvl6pPr marL="25146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6pPr>
            <a:lvl7pPr marL="29718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7pPr>
            <a:lvl8pPr marL="34290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8pPr>
            <a:lvl9pPr marL="38862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9pPr>
          </a:lstStyle>
          <a:p>
            <a:fld id="{EF6EB913-4129-8E44-B07E-50CB6CBEE1B7}" type="slidenum">
              <a:rPr lang="en-US" altLang="zh-TW" sz="1300" baseline="0" smtClean="0"/>
              <a:pPr/>
              <a:t>2</a:t>
            </a:fld>
            <a:endParaRPr lang="en-US" altLang="zh-TW" sz="1300" baseline="0"/>
          </a:p>
        </p:txBody>
      </p:sp>
    </p:spTree>
    <p:extLst>
      <p:ext uri="{BB962C8B-B14F-4D97-AF65-F5344CB8AC3E}">
        <p14:creationId xmlns:p14="http://schemas.microsoft.com/office/powerpoint/2010/main" val="3911123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投影片影像版面配置區 1">
            <a:extLst>
              <a:ext uri="{FF2B5EF4-FFF2-40B4-BE49-F238E27FC236}">
                <a16:creationId xmlns="" xmlns:a16="http://schemas.microsoft.com/office/drawing/2014/main" id="{B682CB67-661D-D44D-8090-FAF7EDB3AE91}"/>
              </a:ext>
            </a:extLst>
          </p:cNvPr>
          <p:cNvSpPr>
            <a:spLocks noGrp="1" noRot="1" noChangeAspect="1" noChangeArrowheads="1" noTextEdit="1"/>
          </p:cNvSpPr>
          <p:nvPr>
            <p:ph type="sldImg"/>
          </p:nvPr>
        </p:nvSpPr>
        <p:spPr>
          <a:ln/>
        </p:spPr>
      </p:sp>
      <p:sp>
        <p:nvSpPr>
          <p:cNvPr id="16386" name="備忘稿版面配置區 2">
            <a:extLst>
              <a:ext uri="{FF2B5EF4-FFF2-40B4-BE49-F238E27FC236}">
                <a16:creationId xmlns="" xmlns:a16="http://schemas.microsoft.com/office/drawing/2014/main" id="{7D303AB8-8FB3-3543-B3BD-C6A6E1D3D3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a typeface="新細明體" panose="02020500000000000000" pitchFamily="18" charset="-120"/>
            </a:endParaRPr>
          </a:p>
        </p:txBody>
      </p:sp>
      <p:sp>
        <p:nvSpPr>
          <p:cNvPr id="16387" name="投影片編號版面配置區 3">
            <a:extLst>
              <a:ext uri="{FF2B5EF4-FFF2-40B4-BE49-F238E27FC236}">
                <a16:creationId xmlns="" xmlns:a16="http://schemas.microsoft.com/office/drawing/2014/main" id="{BB52A778-BF84-4547-A245-56A66212EC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000" baseline="-25000">
                <a:solidFill>
                  <a:schemeClr val="tx1"/>
                </a:solidFill>
                <a:latin typeface="Arial" panose="020B0604020202020204" pitchFamily="34" charset="0"/>
                <a:ea typeface="新細明體" panose="02020500000000000000" pitchFamily="18" charset="-120"/>
              </a:defRPr>
            </a:lvl1pPr>
            <a:lvl2pPr marL="742950" indent="-285750" defTabSz="990600">
              <a:defRPr kumimoji="1" sz="2000" baseline="-25000">
                <a:solidFill>
                  <a:schemeClr val="tx1"/>
                </a:solidFill>
                <a:latin typeface="Arial" panose="020B0604020202020204" pitchFamily="34" charset="0"/>
                <a:ea typeface="新細明體" panose="02020500000000000000" pitchFamily="18" charset="-120"/>
              </a:defRPr>
            </a:lvl2pPr>
            <a:lvl3pPr marL="1143000" indent="-228600" defTabSz="990600">
              <a:defRPr kumimoji="1" sz="2000" baseline="-25000">
                <a:solidFill>
                  <a:schemeClr val="tx1"/>
                </a:solidFill>
                <a:latin typeface="Arial" panose="020B0604020202020204" pitchFamily="34" charset="0"/>
                <a:ea typeface="新細明體" panose="02020500000000000000" pitchFamily="18" charset="-120"/>
              </a:defRPr>
            </a:lvl3pPr>
            <a:lvl4pPr marL="1600200" indent="-228600" defTabSz="990600">
              <a:defRPr kumimoji="1" sz="2000" baseline="-25000">
                <a:solidFill>
                  <a:schemeClr val="tx1"/>
                </a:solidFill>
                <a:latin typeface="Arial" panose="020B0604020202020204" pitchFamily="34" charset="0"/>
                <a:ea typeface="新細明體" panose="02020500000000000000" pitchFamily="18" charset="-120"/>
              </a:defRPr>
            </a:lvl4pPr>
            <a:lvl5pPr marL="2057400" indent="-228600" defTabSz="990600">
              <a:defRPr kumimoji="1" sz="2000" baseline="-25000">
                <a:solidFill>
                  <a:schemeClr val="tx1"/>
                </a:solidFill>
                <a:latin typeface="Arial" panose="020B0604020202020204" pitchFamily="34" charset="0"/>
                <a:ea typeface="新細明體" panose="02020500000000000000" pitchFamily="18" charset="-120"/>
              </a:defRPr>
            </a:lvl5pPr>
            <a:lvl6pPr marL="25146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6pPr>
            <a:lvl7pPr marL="29718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7pPr>
            <a:lvl8pPr marL="34290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8pPr>
            <a:lvl9pPr marL="38862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9pPr>
          </a:lstStyle>
          <a:p>
            <a:fld id="{EF6EB913-4129-8E44-B07E-50CB6CBEE1B7}" type="slidenum">
              <a:rPr lang="en-US" altLang="zh-TW" sz="1300" baseline="0" smtClean="0"/>
              <a:pPr/>
              <a:t>7</a:t>
            </a:fld>
            <a:endParaRPr lang="en-US" altLang="zh-TW" sz="1300" baseline="0"/>
          </a:p>
        </p:txBody>
      </p:sp>
    </p:spTree>
    <p:extLst>
      <p:ext uri="{BB962C8B-B14F-4D97-AF65-F5344CB8AC3E}">
        <p14:creationId xmlns:p14="http://schemas.microsoft.com/office/powerpoint/2010/main" val="318625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投影片影像版面配置區 1">
            <a:extLst>
              <a:ext uri="{FF2B5EF4-FFF2-40B4-BE49-F238E27FC236}">
                <a16:creationId xmlns="" xmlns:a16="http://schemas.microsoft.com/office/drawing/2014/main" id="{B682CB67-661D-D44D-8090-FAF7EDB3AE91}"/>
              </a:ext>
            </a:extLst>
          </p:cNvPr>
          <p:cNvSpPr>
            <a:spLocks noGrp="1" noRot="1" noChangeAspect="1" noChangeArrowheads="1" noTextEdit="1"/>
          </p:cNvSpPr>
          <p:nvPr>
            <p:ph type="sldImg"/>
          </p:nvPr>
        </p:nvSpPr>
        <p:spPr>
          <a:ln/>
        </p:spPr>
      </p:sp>
      <p:sp>
        <p:nvSpPr>
          <p:cNvPr id="16386" name="備忘稿版面配置區 2">
            <a:extLst>
              <a:ext uri="{FF2B5EF4-FFF2-40B4-BE49-F238E27FC236}">
                <a16:creationId xmlns="" xmlns:a16="http://schemas.microsoft.com/office/drawing/2014/main" id="{7D303AB8-8FB3-3543-B3BD-C6A6E1D3D3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a typeface="新細明體" panose="02020500000000000000" pitchFamily="18" charset="-120"/>
            </a:endParaRPr>
          </a:p>
        </p:txBody>
      </p:sp>
      <p:sp>
        <p:nvSpPr>
          <p:cNvPr id="16387" name="投影片編號版面配置區 3">
            <a:extLst>
              <a:ext uri="{FF2B5EF4-FFF2-40B4-BE49-F238E27FC236}">
                <a16:creationId xmlns="" xmlns:a16="http://schemas.microsoft.com/office/drawing/2014/main" id="{BB52A778-BF84-4547-A245-56A66212EC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000" baseline="-25000">
                <a:solidFill>
                  <a:schemeClr val="tx1"/>
                </a:solidFill>
                <a:latin typeface="Arial" panose="020B0604020202020204" pitchFamily="34" charset="0"/>
                <a:ea typeface="新細明體" panose="02020500000000000000" pitchFamily="18" charset="-120"/>
              </a:defRPr>
            </a:lvl1pPr>
            <a:lvl2pPr marL="742950" indent="-285750" defTabSz="990600">
              <a:defRPr kumimoji="1" sz="2000" baseline="-25000">
                <a:solidFill>
                  <a:schemeClr val="tx1"/>
                </a:solidFill>
                <a:latin typeface="Arial" panose="020B0604020202020204" pitchFamily="34" charset="0"/>
                <a:ea typeface="新細明體" panose="02020500000000000000" pitchFamily="18" charset="-120"/>
              </a:defRPr>
            </a:lvl2pPr>
            <a:lvl3pPr marL="1143000" indent="-228600" defTabSz="990600">
              <a:defRPr kumimoji="1" sz="2000" baseline="-25000">
                <a:solidFill>
                  <a:schemeClr val="tx1"/>
                </a:solidFill>
                <a:latin typeface="Arial" panose="020B0604020202020204" pitchFamily="34" charset="0"/>
                <a:ea typeface="新細明體" panose="02020500000000000000" pitchFamily="18" charset="-120"/>
              </a:defRPr>
            </a:lvl3pPr>
            <a:lvl4pPr marL="1600200" indent="-228600" defTabSz="990600">
              <a:defRPr kumimoji="1" sz="2000" baseline="-25000">
                <a:solidFill>
                  <a:schemeClr val="tx1"/>
                </a:solidFill>
                <a:latin typeface="Arial" panose="020B0604020202020204" pitchFamily="34" charset="0"/>
                <a:ea typeface="新細明體" panose="02020500000000000000" pitchFamily="18" charset="-120"/>
              </a:defRPr>
            </a:lvl4pPr>
            <a:lvl5pPr marL="2057400" indent="-228600" defTabSz="990600">
              <a:defRPr kumimoji="1" sz="2000" baseline="-25000">
                <a:solidFill>
                  <a:schemeClr val="tx1"/>
                </a:solidFill>
                <a:latin typeface="Arial" panose="020B0604020202020204" pitchFamily="34" charset="0"/>
                <a:ea typeface="新細明體" panose="02020500000000000000" pitchFamily="18" charset="-120"/>
              </a:defRPr>
            </a:lvl5pPr>
            <a:lvl6pPr marL="25146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6pPr>
            <a:lvl7pPr marL="29718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7pPr>
            <a:lvl8pPr marL="34290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8pPr>
            <a:lvl9pPr marL="38862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9pPr>
          </a:lstStyle>
          <a:p>
            <a:fld id="{EF6EB913-4129-8E44-B07E-50CB6CBEE1B7}" type="slidenum">
              <a:rPr lang="en-US" altLang="zh-TW" sz="1300" baseline="0" smtClean="0"/>
              <a:pPr/>
              <a:t>13</a:t>
            </a:fld>
            <a:endParaRPr lang="en-US" altLang="zh-TW" sz="1300" baseline="0"/>
          </a:p>
        </p:txBody>
      </p:sp>
    </p:spTree>
    <p:extLst>
      <p:ext uri="{BB962C8B-B14F-4D97-AF65-F5344CB8AC3E}">
        <p14:creationId xmlns:p14="http://schemas.microsoft.com/office/powerpoint/2010/main" val="4039586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投影片影像版面配置區 1">
            <a:extLst>
              <a:ext uri="{FF2B5EF4-FFF2-40B4-BE49-F238E27FC236}">
                <a16:creationId xmlns="" xmlns:a16="http://schemas.microsoft.com/office/drawing/2014/main" id="{B682CB67-661D-D44D-8090-FAF7EDB3AE91}"/>
              </a:ext>
            </a:extLst>
          </p:cNvPr>
          <p:cNvSpPr>
            <a:spLocks noGrp="1" noRot="1" noChangeAspect="1" noChangeArrowheads="1" noTextEdit="1"/>
          </p:cNvSpPr>
          <p:nvPr>
            <p:ph type="sldImg"/>
          </p:nvPr>
        </p:nvSpPr>
        <p:spPr>
          <a:ln/>
        </p:spPr>
      </p:sp>
      <p:sp>
        <p:nvSpPr>
          <p:cNvPr id="16386" name="備忘稿版面配置區 2">
            <a:extLst>
              <a:ext uri="{FF2B5EF4-FFF2-40B4-BE49-F238E27FC236}">
                <a16:creationId xmlns="" xmlns:a16="http://schemas.microsoft.com/office/drawing/2014/main" id="{7D303AB8-8FB3-3543-B3BD-C6A6E1D3D3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a typeface="新細明體" panose="02020500000000000000" pitchFamily="18" charset="-120"/>
            </a:endParaRPr>
          </a:p>
        </p:txBody>
      </p:sp>
      <p:sp>
        <p:nvSpPr>
          <p:cNvPr id="16387" name="投影片編號版面配置區 3">
            <a:extLst>
              <a:ext uri="{FF2B5EF4-FFF2-40B4-BE49-F238E27FC236}">
                <a16:creationId xmlns="" xmlns:a16="http://schemas.microsoft.com/office/drawing/2014/main" id="{BB52A778-BF84-4547-A245-56A66212EC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000" baseline="-25000">
                <a:solidFill>
                  <a:schemeClr val="tx1"/>
                </a:solidFill>
                <a:latin typeface="Arial" panose="020B0604020202020204" pitchFamily="34" charset="0"/>
                <a:ea typeface="新細明體" panose="02020500000000000000" pitchFamily="18" charset="-120"/>
              </a:defRPr>
            </a:lvl1pPr>
            <a:lvl2pPr marL="742950" indent="-285750" defTabSz="990600">
              <a:defRPr kumimoji="1" sz="2000" baseline="-25000">
                <a:solidFill>
                  <a:schemeClr val="tx1"/>
                </a:solidFill>
                <a:latin typeface="Arial" panose="020B0604020202020204" pitchFamily="34" charset="0"/>
                <a:ea typeface="新細明體" panose="02020500000000000000" pitchFamily="18" charset="-120"/>
              </a:defRPr>
            </a:lvl2pPr>
            <a:lvl3pPr marL="1143000" indent="-228600" defTabSz="990600">
              <a:defRPr kumimoji="1" sz="2000" baseline="-25000">
                <a:solidFill>
                  <a:schemeClr val="tx1"/>
                </a:solidFill>
                <a:latin typeface="Arial" panose="020B0604020202020204" pitchFamily="34" charset="0"/>
                <a:ea typeface="新細明體" panose="02020500000000000000" pitchFamily="18" charset="-120"/>
              </a:defRPr>
            </a:lvl3pPr>
            <a:lvl4pPr marL="1600200" indent="-228600" defTabSz="990600">
              <a:defRPr kumimoji="1" sz="2000" baseline="-25000">
                <a:solidFill>
                  <a:schemeClr val="tx1"/>
                </a:solidFill>
                <a:latin typeface="Arial" panose="020B0604020202020204" pitchFamily="34" charset="0"/>
                <a:ea typeface="新細明體" panose="02020500000000000000" pitchFamily="18" charset="-120"/>
              </a:defRPr>
            </a:lvl4pPr>
            <a:lvl5pPr marL="2057400" indent="-228600" defTabSz="990600">
              <a:defRPr kumimoji="1" sz="2000" baseline="-25000">
                <a:solidFill>
                  <a:schemeClr val="tx1"/>
                </a:solidFill>
                <a:latin typeface="Arial" panose="020B0604020202020204" pitchFamily="34" charset="0"/>
                <a:ea typeface="新細明體" panose="02020500000000000000" pitchFamily="18" charset="-120"/>
              </a:defRPr>
            </a:lvl5pPr>
            <a:lvl6pPr marL="25146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6pPr>
            <a:lvl7pPr marL="29718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7pPr>
            <a:lvl8pPr marL="34290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8pPr>
            <a:lvl9pPr marL="38862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9pPr>
          </a:lstStyle>
          <a:p>
            <a:fld id="{EF6EB913-4129-8E44-B07E-50CB6CBEE1B7}" type="slidenum">
              <a:rPr lang="en-US" altLang="zh-TW" sz="1300" baseline="0" smtClean="0"/>
              <a:pPr/>
              <a:t>21</a:t>
            </a:fld>
            <a:endParaRPr lang="en-US" altLang="zh-TW" sz="1300" baseline="0"/>
          </a:p>
        </p:txBody>
      </p:sp>
    </p:spTree>
    <p:extLst>
      <p:ext uri="{BB962C8B-B14F-4D97-AF65-F5344CB8AC3E}">
        <p14:creationId xmlns:p14="http://schemas.microsoft.com/office/powerpoint/2010/main" val="1495103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投影片影像版面配置區 1">
            <a:extLst>
              <a:ext uri="{FF2B5EF4-FFF2-40B4-BE49-F238E27FC236}">
                <a16:creationId xmlns="" xmlns:a16="http://schemas.microsoft.com/office/drawing/2014/main" id="{B682CB67-661D-D44D-8090-FAF7EDB3AE91}"/>
              </a:ext>
            </a:extLst>
          </p:cNvPr>
          <p:cNvSpPr>
            <a:spLocks noGrp="1" noRot="1" noChangeAspect="1" noChangeArrowheads="1" noTextEdit="1"/>
          </p:cNvSpPr>
          <p:nvPr>
            <p:ph type="sldImg"/>
          </p:nvPr>
        </p:nvSpPr>
        <p:spPr>
          <a:ln/>
        </p:spPr>
      </p:sp>
      <p:sp>
        <p:nvSpPr>
          <p:cNvPr id="16386" name="備忘稿版面配置區 2">
            <a:extLst>
              <a:ext uri="{FF2B5EF4-FFF2-40B4-BE49-F238E27FC236}">
                <a16:creationId xmlns="" xmlns:a16="http://schemas.microsoft.com/office/drawing/2014/main" id="{7D303AB8-8FB3-3543-B3BD-C6A6E1D3D3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TW" altLang="en-US">
              <a:latin typeface="Arial" panose="020B0604020202020204" pitchFamily="34" charset="0"/>
              <a:ea typeface="新細明體" panose="02020500000000000000" pitchFamily="18" charset="-120"/>
            </a:endParaRPr>
          </a:p>
        </p:txBody>
      </p:sp>
      <p:sp>
        <p:nvSpPr>
          <p:cNvPr id="16387" name="投影片編號版面配置區 3">
            <a:extLst>
              <a:ext uri="{FF2B5EF4-FFF2-40B4-BE49-F238E27FC236}">
                <a16:creationId xmlns="" xmlns:a16="http://schemas.microsoft.com/office/drawing/2014/main" id="{BB52A778-BF84-4547-A245-56A66212EC8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kumimoji="1" sz="2000" baseline="-25000">
                <a:solidFill>
                  <a:schemeClr val="tx1"/>
                </a:solidFill>
                <a:latin typeface="Arial" panose="020B0604020202020204" pitchFamily="34" charset="0"/>
                <a:ea typeface="新細明體" panose="02020500000000000000" pitchFamily="18" charset="-120"/>
              </a:defRPr>
            </a:lvl1pPr>
            <a:lvl2pPr marL="742950" indent="-285750" defTabSz="990600">
              <a:defRPr kumimoji="1" sz="2000" baseline="-25000">
                <a:solidFill>
                  <a:schemeClr val="tx1"/>
                </a:solidFill>
                <a:latin typeface="Arial" panose="020B0604020202020204" pitchFamily="34" charset="0"/>
                <a:ea typeface="新細明體" panose="02020500000000000000" pitchFamily="18" charset="-120"/>
              </a:defRPr>
            </a:lvl2pPr>
            <a:lvl3pPr marL="1143000" indent="-228600" defTabSz="990600">
              <a:defRPr kumimoji="1" sz="2000" baseline="-25000">
                <a:solidFill>
                  <a:schemeClr val="tx1"/>
                </a:solidFill>
                <a:latin typeface="Arial" panose="020B0604020202020204" pitchFamily="34" charset="0"/>
                <a:ea typeface="新細明體" panose="02020500000000000000" pitchFamily="18" charset="-120"/>
              </a:defRPr>
            </a:lvl3pPr>
            <a:lvl4pPr marL="1600200" indent="-228600" defTabSz="990600">
              <a:defRPr kumimoji="1" sz="2000" baseline="-25000">
                <a:solidFill>
                  <a:schemeClr val="tx1"/>
                </a:solidFill>
                <a:latin typeface="Arial" panose="020B0604020202020204" pitchFamily="34" charset="0"/>
                <a:ea typeface="新細明體" panose="02020500000000000000" pitchFamily="18" charset="-120"/>
              </a:defRPr>
            </a:lvl4pPr>
            <a:lvl5pPr marL="2057400" indent="-228600" defTabSz="990600">
              <a:defRPr kumimoji="1" sz="2000" baseline="-25000">
                <a:solidFill>
                  <a:schemeClr val="tx1"/>
                </a:solidFill>
                <a:latin typeface="Arial" panose="020B0604020202020204" pitchFamily="34" charset="0"/>
                <a:ea typeface="新細明體" panose="02020500000000000000" pitchFamily="18" charset="-120"/>
              </a:defRPr>
            </a:lvl5pPr>
            <a:lvl6pPr marL="25146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6pPr>
            <a:lvl7pPr marL="29718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7pPr>
            <a:lvl8pPr marL="34290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8pPr>
            <a:lvl9pPr marL="3886200" indent="-228600" defTabSz="990600" eaLnBrk="0" fontAlgn="base" hangingPunct="0">
              <a:spcBef>
                <a:spcPct val="0"/>
              </a:spcBef>
              <a:spcAft>
                <a:spcPct val="0"/>
              </a:spcAft>
              <a:defRPr kumimoji="1" sz="2000" baseline="-25000">
                <a:solidFill>
                  <a:schemeClr val="tx1"/>
                </a:solidFill>
                <a:latin typeface="Arial" panose="020B0604020202020204" pitchFamily="34" charset="0"/>
                <a:ea typeface="新細明體" panose="02020500000000000000" pitchFamily="18" charset="-120"/>
              </a:defRPr>
            </a:lvl9pPr>
          </a:lstStyle>
          <a:p>
            <a:fld id="{EF6EB913-4129-8E44-B07E-50CB6CBEE1B7}" type="slidenum">
              <a:rPr lang="en-US" altLang="zh-TW" sz="1300" baseline="0" smtClean="0"/>
              <a:pPr/>
              <a:t>46</a:t>
            </a:fld>
            <a:endParaRPr lang="en-US" altLang="zh-TW" sz="1300" baseline="0"/>
          </a:p>
        </p:txBody>
      </p:sp>
    </p:spTree>
    <p:extLst>
      <p:ext uri="{BB962C8B-B14F-4D97-AF65-F5344CB8AC3E}">
        <p14:creationId xmlns:p14="http://schemas.microsoft.com/office/powerpoint/2010/main" val="1595977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pPr>
              <a:defRPr/>
            </a:pPr>
            <a:fld id="{120F3185-A2E3-104D-AB43-FF4C91FFDE93}" type="slidenum">
              <a:rPr lang="en-US" altLang="zh-TW" smtClean="0"/>
              <a:pPr>
                <a:defRPr/>
              </a:pPr>
              <a:t>47</a:t>
            </a:fld>
            <a:endParaRPr lang="en-US" altLang="zh-TW"/>
          </a:p>
        </p:txBody>
      </p:sp>
    </p:spTree>
    <p:extLst>
      <p:ext uri="{BB962C8B-B14F-4D97-AF65-F5344CB8AC3E}">
        <p14:creationId xmlns:p14="http://schemas.microsoft.com/office/powerpoint/2010/main" val="1732060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55650" y="2236788"/>
            <a:ext cx="8569325" cy="1543050"/>
          </a:xfrm>
        </p:spPr>
        <p:txBody>
          <a:bodyPr/>
          <a:lstStyle/>
          <a:p>
            <a:r>
              <a:rPr lang="zh-TW" altLang="en-US"/>
              <a:t>按一下以編輯母片標題樣式</a:t>
            </a:r>
          </a:p>
        </p:txBody>
      </p:sp>
      <p:sp>
        <p:nvSpPr>
          <p:cNvPr id="3" name="副標題 2"/>
          <p:cNvSpPr>
            <a:spLocks noGrp="1"/>
          </p:cNvSpPr>
          <p:nvPr>
            <p:ph type="subTitle" idx="1"/>
          </p:nvPr>
        </p:nvSpPr>
        <p:spPr>
          <a:xfrm>
            <a:off x="1512888" y="4079875"/>
            <a:ext cx="7056437" cy="1841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a:ext uri="{FF2B5EF4-FFF2-40B4-BE49-F238E27FC236}">
                <a16:creationId xmlns="" xmlns:a16="http://schemas.microsoft.com/office/drawing/2014/main" id="{0755D5E4-20D9-C64F-B01A-C41F72C3DCE4}"/>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 xmlns:a16="http://schemas.microsoft.com/office/drawing/2014/main" id="{28042F3B-B387-D545-83B6-9E1BD52DA8F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 xmlns:a16="http://schemas.microsoft.com/office/drawing/2014/main" id="{DCD15E35-9F95-D14D-B4DA-469DD7CCF145}"/>
              </a:ext>
            </a:extLst>
          </p:cNvPr>
          <p:cNvSpPr>
            <a:spLocks noGrp="1" noChangeArrowheads="1"/>
          </p:cNvSpPr>
          <p:nvPr>
            <p:ph type="sldNum" sz="quarter" idx="12"/>
          </p:nvPr>
        </p:nvSpPr>
        <p:spPr>
          <a:ln/>
        </p:spPr>
        <p:txBody>
          <a:bodyPr/>
          <a:lstStyle>
            <a:lvl1pPr>
              <a:defRPr/>
            </a:lvl1pPr>
          </a:lstStyle>
          <a:p>
            <a:pPr>
              <a:defRPr/>
            </a:pPr>
            <a:fld id="{973BCCE8-B13F-0E47-85E3-B4E506F1481E}" type="slidenum">
              <a:rPr lang="en-US" altLang="zh-TW"/>
              <a:pPr>
                <a:defRPr/>
              </a:pPr>
              <a:t>‹#›</a:t>
            </a:fld>
            <a:endParaRPr lang="en-US" altLang="zh-TW"/>
          </a:p>
        </p:txBody>
      </p:sp>
    </p:spTree>
    <p:extLst>
      <p:ext uri="{BB962C8B-B14F-4D97-AF65-F5344CB8AC3E}">
        <p14:creationId xmlns:p14="http://schemas.microsoft.com/office/powerpoint/2010/main" val="44975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310438" y="287338"/>
            <a:ext cx="2266950" cy="614521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504825" y="287338"/>
            <a:ext cx="6653213" cy="614521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57B6FBCC-C200-D546-BB3F-9B29602A78C6}"/>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 xmlns:a16="http://schemas.microsoft.com/office/drawing/2014/main" id="{E1C6355F-5C64-EA47-A021-A7A8D924F4DB}"/>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 xmlns:a16="http://schemas.microsoft.com/office/drawing/2014/main" id="{B319CDF8-402C-484A-99A0-94E3B06083BD}"/>
              </a:ext>
            </a:extLst>
          </p:cNvPr>
          <p:cNvSpPr>
            <a:spLocks noGrp="1" noChangeArrowheads="1"/>
          </p:cNvSpPr>
          <p:nvPr>
            <p:ph type="sldNum" sz="quarter" idx="12"/>
          </p:nvPr>
        </p:nvSpPr>
        <p:spPr>
          <a:ln/>
        </p:spPr>
        <p:txBody>
          <a:bodyPr/>
          <a:lstStyle>
            <a:lvl1pPr>
              <a:defRPr/>
            </a:lvl1pPr>
          </a:lstStyle>
          <a:p>
            <a:pPr>
              <a:defRPr/>
            </a:pPr>
            <a:fld id="{D194583E-0940-964E-9F29-F0F994C781F8}" type="slidenum">
              <a:rPr lang="en-US" altLang="zh-TW"/>
              <a:pPr>
                <a:defRPr/>
              </a:pPr>
              <a:t>‹#›</a:t>
            </a:fld>
            <a:endParaRPr lang="en-US" altLang="zh-TW"/>
          </a:p>
        </p:txBody>
      </p:sp>
    </p:spTree>
    <p:extLst>
      <p:ext uri="{BB962C8B-B14F-4D97-AF65-F5344CB8AC3E}">
        <p14:creationId xmlns:p14="http://schemas.microsoft.com/office/powerpoint/2010/main" val="2221964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F48C7520-85B1-274A-A871-0CFBE5EB05AD}"/>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 xmlns:a16="http://schemas.microsoft.com/office/drawing/2014/main" id="{ACA54527-0F76-9F4A-ABF1-4AEF6096F293}"/>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 xmlns:a16="http://schemas.microsoft.com/office/drawing/2014/main" id="{487D3BCA-0739-5846-AC39-6249CB321856}"/>
              </a:ext>
            </a:extLst>
          </p:cNvPr>
          <p:cNvSpPr>
            <a:spLocks noGrp="1" noChangeArrowheads="1"/>
          </p:cNvSpPr>
          <p:nvPr>
            <p:ph type="sldNum" sz="quarter" idx="12"/>
          </p:nvPr>
        </p:nvSpPr>
        <p:spPr>
          <a:ln/>
        </p:spPr>
        <p:txBody>
          <a:bodyPr/>
          <a:lstStyle>
            <a:lvl1pPr>
              <a:defRPr/>
            </a:lvl1pPr>
          </a:lstStyle>
          <a:p>
            <a:pPr>
              <a:defRPr/>
            </a:pPr>
            <a:fld id="{72E623E6-2A19-664E-8822-CC8B9AD4AB93}" type="slidenum">
              <a:rPr lang="en-US" altLang="zh-TW"/>
              <a:pPr>
                <a:defRPr/>
              </a:pPr>
              <a:t>‹#›</a:t>
            </a:fld>
            <a:endParaRPr lang="en-US" altLang="zh-TW"/>
          </a:p>
        </p:txBody>
      </p:sp>
    </p:spTree>
    <p:extLst>
      <p:ext uri="{BB962C8B-B14F-4D97-AF65-F5344CB8AC3E}">
        <p14:creationId xmlns:p14="http://schemas.microsoft.com/office/powerpoint/2010/main" val="3054666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96925" y="4627563"/>
            <a:ext cx="8567738" cy="1430337"/>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96925" y="3052763"/>
            <a:ext cx="8567738" cy="1574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a:ext uri="{FF2B5EF4-FFF2-40B4-BE49-F238E27FC236}">
                <a16:creationId xmlns="" xmlns:a16="http://schemas.microsoft.com/office/drawing/2014/main" id="{710979A9-D4D0-8B47-B0B7-825813E7D842}"/>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 xmlns:a16="http://schemas.microsoft.com/office/drawing/2014/main" id="{F050F6B4-ACB9-774E-9E20-630315F3CE3D}"/>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 xmlns:a16="http://schemas.microsoft.com/office/drawing/2014/main" id="{029921F1-7FDE-6041-A941-2FE6FFAD269C}"/>
              </a:ext>
            </a:extLst>
          </p:cNvPr>
          <p:cNvSpPr>
            <a:spLocks noGrp="1" noChangeArrowheads="1"/>
          </p:cNvSpPr>
          <p:nvPr>
            <p:ph type="sldNum" sz="quarter" idx="12"/>
          </p:nvPr>
        </p:nvSpPr>
        <p:spPr>
          <a:ln/>
        </p:spPr>
        <p:txBody>
          <a:bodyPr/>
          <a:lstStyle>
            <a:lvl1pPr>
              <a:defRPr/>
            </a:lvl1pPr>
          </a:lstStyle>
          <a:p>
            <a:pPr>
              <a:defRPr/>
            </a:pPr>
            <a:fld id="{E9B5CEBA-F2B5-734D-B37E-944A311BA143}" type="slidenum">
              <a:rPr lang="en-US" altLang="zh-TW"/>
              <a:pPr>
                <a:defRPr/>
              </a:pPr>
              <a:t>‹#›</a:t>
            </a:fld>
            <a:endParaRPr lang="en-US" altLang="zh-TW"/>
          </a:p>
        </p:txBody>
      </p:sp>
    </p:spTree>
    <p:extLst>
      <p:ext uri="{BB962C8B-B14F-4D97-AF65-F5344CB8AC3E}">
        <p14:creationId xmlns:p14="http://schemas.microsoft.com/office/powerpoint/2010/main" val="38079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504825" y="1679575"/>
            <a:ext cx="4459288"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5116513" y="1679575"/>
            <a:ext cx="4460875"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 xmlns:a16="http://schemas.microsoft.com/office/drawing/2014/main" id="{683D7229-D44E-2242-92B8-875E49587BE0}"/>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 xmlns:a16="http://schemas.microsoft.com/office/drawing/2014/main" id="{DDD1FE0C-CC7A-E746-B6C3-54406D8C8C5C}"/>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 xmlns:a16="http://schemas.microsoft.com/office/drawing/2014/main" id="{22DA347D-E6E6-7A42-AB5C-372EDDE626E4}"/>
              </a:ext>
            </a:extLst>
          </p:cNvPr>
          <p:cNvSpPr>
            <a:spLocks noGrp="1" noChangeArrowheads="1"/>
          </p:cNvSpPr>
          <p:nvPr>
            <p:ph type="sldNum" sz="quarter" idx="12"/>
          </p:nvPr>
        </p:nvSpPr>
        <p:spPr>
          <a:ln/>
        </p:spPr>
        <p:txBody>
          <a:bodyPr/>
          <a:lstStyle>
            <a:lvl1pPr>
              <a:defRPr/>
            </a:lvl1pPr>
          </a:lstStyle>
          <a:p>
            <a:pPr>
              <a:defRPr/>
            </a:pPr>
            <a:fld id="{01203266-E5AE-9F4B-B967-5542C0329CD3}" type="slidenum">
              <a:rPr lang="en-US" altLang="zh-TW"/>
              <a:pPr>
                <a:defRPr/>
              </a:pPr>
              <a:t>‹#›</a:t>
            </a:fld>
            <a:endParaRPr lang="en-US" altLang="zh-TW"/>
          </a:p>
        </p:txBody>
      </p:sp>
    </p:spTree>
    <p:extLst>
      <p:ext uri="{BB962C8B-B14F-4D97-AF65-F5344CB8AC3E}">
        <p14:creationId xmlns:p14="http://schemas.microsoft.com/office/powerpoint/2010/main" val="255013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04825" y="288925"/>
            <a:ext cx="9072563" cy="120015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504825" y="1611313"/>
            <a:ext cx="4452938"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504825" y="2284413"/>
            <a:ext cx="4452938"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5121275" y="1611313"/>
            <a:ext cx="4456113"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5121275" y="2284413"/>
            <a:ext cx="4456113"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a:ext uri="{FF2B5EF4-FFF2-40B4-BE49-F238E27FC236}">
                <a16:creationId xmlns="" xmlns:a16="http://schemas.microsoft.com/office/drawing/2014/main" id="{19B9F994-E396-1240-A352-2FA2A41EC51E}"/>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a:ext uri="{FF2B5EF4-FFF2-40B4-BE49-F238E27FC236}">
                <a16:creationId xmlns="" xmlns:a16="http://schemas.microsoft.com/office/drawing/2014/main" id="{6AFBCD39-2BA3-7D4F-AABA-E0A522E929BE}"/>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a:ext uri="{FF2B5EF4-FFF2-40B4-BE49-F238E27FC236}">
                <a16:creationId xmlns="" xmlns:a16="http://schemas.microsoft.com/office/drawing/2014/main" id="{13DB1AC0-EC55-5D47-B997-A012E027506A}"/>
              </a:ext>
            </a:extLst>
          </p:cNvPr>
          <p:cNvSpPr>
            <a:spLocks noGrp="1" noChangeArrowheads="1"/>
          </p:cNvSpPr>
          <p:nvPr>
            <p:ph type="sldNum" sz="quarter" idx="12"/>
          </p:nvPr>
        </p:nvSpPr>
        <p:spPr>
          <a:ln/>
        </p:spPr>
        <p:txBody>
          <a:bodyPr/>
          <a:lstStyle>
            <a:lvl1pPr>
              <a:defRPr/>
            </a:lvl1pPr>
          </a:lstStyle>
          <a:p>
            <a:pPr>
              <a:defRPr/>
            </a:pPr>
            <a:fld id="{7D8320D0-C399-0247-9BC3-FECB34839E19}" type="slidenum">
              <a:rPr lang="en-US" altLang="zh-TW"/>
              <a:pPr>
                <a:defRPr/>
              </a:pPr>
              <a:t>‹#›</a:t>
            </a:fld>
            <a:endParaRPr lang="en-US" altLang="zh-TW"/>
          </a:p>
        </p:txBody>
      </p:sp>
    </p:spTree>
    <p:extLst>
      <p:ext uri="{BB962C8B-B14F-4D97-AF65-F5344CB8AC3E}">
        <p14:creationId xmlns:p14="http://schemas.microsoft.com/office/powerpoint/2010/main" val="499841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圖片 1">
            <a:extLst>
              <a:ext uri="{FF2B5EF4-FFF2-40B4-BE49-F238E27FC236}">
                <a16:creationId xmlns="" xmlns:a16="http://schemas.microsoft.com/office/drawing/2014/main" id="{C81D611C-1AA6-7E4D-B2B6-6EF9165C1A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0080625"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8933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04825" y="287338"/>
            <a:ext cx="3316288" cy="121920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941763" y="287338"/>
            <a:ext cx="5635625" cy="61452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504825" y="1506538"/>
            <a:ext cx="3316288" cy="4926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 xmlns:a16="http://schemas.microsoft.com/office/drawing/2014/main" id="{E35A123E-2550-0841-A51C-EF76F3C34737}"/>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 xmlns:a16="http://schemas.microsoft.com/office/drawing/2014/main" id="{A5E9721A-91E0-3143-B8D5-A26B62270E4F}"/>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 xmlns:a16="http://schemas.microsoft.com/office/drawing/2014/main" id="{63F31A8D-BB5D-6844-BBEE-EDFE653793D1}"/>
              </a:ext>
            </a:extLst>
          </p:cNvPr>
          <p:cNvSpPr>
            <a:spLocks noGrp="1" noChangeArrowheads="1"/>
          </p:cNvSpPr>
          <p:nvPr>
            <p:ph type="sldNum" sz="quarter" idx="12"/>
          </p:nvPr>
        </p:nvSpPr>
        <p:spPr>
          <a:ln/>
        </p:spPr>
        <p:txBody>
          <a:bodyPr/>
          <a:lstStyle>
            <a:lvl1pPr>
              <a:defRPr/>
            </a:lvl1pPr>
          </a:lstStyle>
          <a:p>
            <a:pPr>
              <a:defRPr/>
            </a:pPr>
            <a:fld id="{3F75D552-AA16-5C48-ACB5-120610EDEB13}" type="slidenum">
              <a:rPr lang="en-US" altLang="zh-TW"/>
              <a:pPr>
                <a:defRPr/>
              </a:pPr>
              <a:t>‹#›</a:t>
            </a:fld>
            <a:endParaRPr lang="en-US" altLang="zh-TW"/>
          </a:p>
        </p:txBody>
      </p:sp>
    </p:spTree>
    <p:extLst>
      <p:ext uri="{BB962C8B-B14F-4D97-AF65-F5344CB8AC3E}">
        <p14:creationId xmlns:p14="http://schemas.microsoft.com/office/powerpoint/2010/main" val="1387481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76438" y="5040313"/>
            <a:ext cx="6048375" cy="595312"/>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976438" y="642938"/>
            <a:ext cx="6048375" cy="4321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976438" y="5635625"/>
            <a:ext cx="6048375" cy="844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 xmlns:a16="http://schemas.microsoft.com/office/drawing/2014/main" id="{575FFCAF-07E7-1F42-9FE7-34212A9877C3}"/>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a:ext uri="{FF2B5EF4-FFF2-40B4-BE49-F238E27FC236}">
                <a16:creationId xmlns="" xmlns:a16="http://schemas.microsoft.com/office/drawing/2014/main" id="{AD5487D2-4E8F-454A-AE62-D1CBA1C31327}"/>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a:ext uri="{FF2B5EF4-FFF2-40B4-BE49-F238E27FC236}">
                <a16:creationId xmlns="" xmlns:a16="http://schemas.microsoft.com/office/drawing/2014/main" id="{614EACBF-3FDE-EA44-8AB2-95EFA995BAF4}"/>
              </a:ext>
            </a:extLst>
          </p:cNvPr>
          <p:cNvSpPr>
            <a:spLocks noGrp="1" noChangeArrowheads="1"/>
          </p:cNvSpPr>
          <p:nvPr>
            <p:ph type="sldNum" sz="quarter" idx="12"/>
          </p:nvPr>
        </p:nvSpPr>
        <p:spPr>
          <a:ln/>
        </p:spPr>
        <p:txBody>
          <a:bodyPr/>
          <a:lstStyle>
            <a:lvl1pPr>
              <a:defRPr/>
            </a:lvl1pPr>
          </a:lstStyle>
          <a:p>
            <a:pPr>
              <a:defRPr/>
            </a:pPr>
            <a:fld id="{79A451C3-8186-8243-B6E0-1C52DBA68AA9}" type="slidenum">
              <a:rPr lang="en-US" altLang="zh-TW"/>
              <a:pPr>
                <a:defRPr/>
              </a:pPr>
              <a:t>‹#›</a:t>
            </a:fld>
            <a:endParaRPr lang="en-US" altLang="zh-TW"/>
          </a:p>
        </p:txBody>
      </p:sp>
    </p:spTree>
    <p:extLst>
      <p:ext uri="{BB962C8B-B14F-4D97-AF65-F5344CB8AC3E}">
        <p14:creationId xmlns:p14="http://schemas.microsoft.com/office/powerpoint/2010/main" val="230761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B5768F0B-14E7-9849-BEB7-F2D1CA847AAB}"/>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 xmlns:a16="http://schemas.microsoft.com/office/drawing/2014/main" id="{815DB11B-10EA-D64E-ABAC-4289156460CD}"/>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 xmlns:a16="http://schemas.microsoft.com/office/drawing/2014/main" id="{8F5787B5-6DC3-5141-88A0-01517F9BD4AF}"/>
              </a:ext>
            </a:extLst>
          </p:cNvPr>
          <p:cNvSpPr>
            <a:spLocks noGrp="1" noChangeArrowheads="1"/>
          </p:cNvSpPr>
          <p:nvPr>
            <p:ph type="sldNum" sz="quarter" idx="12"/>
          </p:nvPr>
        </p:nvSpPr>
        <p:spPr>
          <a:ln/>
        </p:spPr>
        <p:txBody>
          <a:bodyPr/>
          <a:lstStyle>
            <a:lvl1pPr>
              <a:defRPr/>
            </a:lvl1pPr>
          </a:lstStyle>
          <a:p>
            <a:pPr>
              <a:defRPr/>
            </a:pPr>
            <a:fld id="{8F46F01E-01EF-0847-9B8E-37F74DC386CF}" type="slidenum">
              <a:rPr lang="en-US" altLang="zh-TW"/>
              <a:pPr>
                <a:defRPr/>
              </a:pPr>
              <a:t>‹#›</a:t>
            </a:fld>
            <a:endParaRPr lang="en-US" altLang="zh-TW"/>
          </a:p>
        </p:txBody>
      </p:sp>
    </p:spTree>
    <p:extLst>
      <p:ext uri="{BB962C8B-B14F-4D97-AF65-F5344CB8AC3E}">
        <p14:creationId xmlns:p14="http://schemas.microsoft.com/office/powerpoint/2010/main" val="3082014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55516">
            <a:alpha val="0"/>
          </a:srgbClr>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 xmlns:a16="http://schemas.microsoft.com/office/drawing/2014/main" id="{8CFCD4EC-424E-8947-B752-6F01E273CF6E}"/>
              </a:ext>
            </a:extLst>
          </p:cNvPr>
          <p:cNvSpPr>
            <a:spLocks noGrp="1" noChangeArrowheads="1"/>
          </p:cNvSpPr>
          <p:nvPr>
            <p:ph type="title"/>
          </p:nvPr>
        </p:nvSpPr>
        <p:spPr bwMode="auto">
          <a:xfrm>
            <a:off x="504825" y="287338"/>
            <a:ext cx="9072563" cy="120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bodyPr>
          <a:lstStyle/>
          <a:p>
            <a:pPr lvl="0"/>
            <a:r>
              <a:rPr lang="zh-TW" altLang="en-US"/>
              <a:t>按一下以編輯母片標題樣式</a:t>
            </a:r>
          </a:p>
        </p:txBody>
      </p:sp>
      <p:sp>
        <p:nvSpPr>
          <p:cNvPr id="1027" name="Rectangle 3">
            <a:extLst>
              <a:ext uri="{FF2B5EF4-FFF2-40B4-BE49-F238E27FC236}">
                <a16:creationId xmlns="" xmlns:a16="http://schemas.microsoft.com/office/drawing/2014/main" id="{18D2A1E1-7AD4-D643-8B76-C1155BCDC428}"/>
              </a:ext>
            </a:extLst>
          </p:cNvPr>
          <p:cNvSpPr>
            <a:spLocks noGrp="1" noChangeArrowheads="1"/>
          </p:cNvSpPr>
          <p:nvPr>
            <p:ph type="body" idx="1"/>
          </p:nvPr>
        </p:nvSpPr>
        <p:spPr bwMode="auto">
          <a:xfrm>
            <a:off x="504825" y="1679575"/>
            <a:ext cx="9072563"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a:extLst>
              <a:ext uri="{FF2B5EF4-FFF2-40B4-BE49-F238E27FC236}">
                <a16:creationId xmlns="" xmlns:a16="http://schemas.microsoft.com/office/drawing/2014/main" id="{F8AEACF8-345F-8443-99E1-264AC0DB6928}"/>
              </a:ext>
            </a:extLst>
          </p:cNvPr>
          <p:cNvSpPr>
            <a:spLocks noGrp="1" noChangeArrowheads="1"/>
          </p:cNvSpPr>
          <p:nvPr>
            <p:ph type="dt" sz="half" idx="2"/>
          </p:nvPr>
        </p:nvSpPr>
        <p:spPr bwMode="auto">
          <a:xfrm>
            <a:off x="504825" y="6556375"/>
            <a:ext cx="2351088" cy="501650"/>
          </a:xfrm>
          <a:prstGeom prst="rect">
            <a:avLst/>
          </a:prstGeom>
          <a:noFill/>
          <a:ln>
            <a:noFill/>
          </a:ln>
          <a:effectLst/>
        </p:spPr>
        <p:txBody>
          <a:bodyPr vert="horz" wrap="square" lIns="101133" tIns="50566" rIns="101133" bIns="50566" numCol="1" anchor="t" anchorCtr="0" compatLnSpc="1">
            <a:prstTxWarp prst="textNoShape">
              <a:avLst/>
            </a:prstTxWarp>
          </a:bodyPr>
          <a:lstStyle>
            <a:lvl1pPr defTabSz="1011238" eaLnBrk="1" hangingPunct="1">
              <a:defRPr sz="1500" baseline="0">
                <a:latin typeface="Arial" charset="0"/>
                <a:ea typeface="新細明體" charset="-120"/>
              </a:defRPr>
            </a:lvl1pPr>
          </a:lstStyle>
          <a:p>
            <a:pPr>
              <a:defRPr/>
            </a:pPr>
            <a:endParaRPr lang="en-US" altLang="zh-TW"/>
          </a:p>
        </p:txBody>
      </p:sp>
      <p:sp>
        <p:nvSpPr>
          <p:cNvPr id="1029" name="Rectangle 5">
            <a:extLst>
              <a:ext uri="{FF2B5EF4-FFF2-40B4-BE49-F238E27FC236}">
                <a16:creationId xmlns="" xmlns:a16="http://schemas.microsoft.com/office/drawing/2014/main" id="{4B76ABD0-EA55-5140-84B2-3DC607213425}"/>
              </a:ext>
            </a:extLst>
          </p:cNvPr>
          <p:cNvSpPr>
            <a:spLocks noGrp="1" noChangeArrowheads="1"/>
          </p:cNvSpPr>
          <p:nvPr>
            <p:ph type="ftr" sz="quarter" idx="3"/>
          </p:nvPr>
        </p:nvSpPr>
        <p:spPr bwMode="auto">
          <a:xfrm>
            <a:off x="3444875" y="6556375"/>
            <a:ext cx="3190875" cy="501650"/>
          </a:xfrm>
          <a:prstGeom prst="rect">
            <a:avLst/>
          </a:prstGeom>
          <a:noFill/>
          <a:ln>
            <a:noFill/>
          </a:ln>
          <a:effectLst/>
        </p:spPr>
        <p:txBody>
          <a:bodyPr vert="horz" wrap="square" lIns="101133" tIns="50566" rIns="101133" bIns="50566" numCol="1" anchor="t" anchorCtr="0" compatLnSpc="1">
            <a:prstTxWarp prst="textNoShape">
              <a:avLst/>
            </a:prstTxWarp>
          </a:bodyPr>
          <a:lstStyle>
            <a:lvl1pPr algn="ctr" defTabSz="1011238" eaLnBrk="1" hangingPunct="1">
              <a:defRPr sz="1500" baseline="0">
                <a:latin typeface="Arial" charset="0"/>
                <a:ea typeface="新細明體" charset="-120"/>
              </a:defRPr>
            </a:lvl1pPr>
          </a:lstStyle>
          <a:p>
            <a:pPr>
              <a:defRPr/>
            </a:pPr>
            <a:endParaRPr lang="en-US" altLang="zh-TW"/>
          </a:p>
        </p:txBody>
      </p:sp>
      <p:sp>
        <p:nvSpPr>
          <p:cNvPr id="1030" name="Rectangle 6">
            <a:extLst>
              <a:ext uri="{FF2B5EF4-FFF2-40B4-BE49-F238E27FC236}">
                <a16:creationId xmlns="" xmlns:a16="http://schemas.microsoft.com/office/drawing/2014/main" id="{EDAC4B60-BA6E-1042-B333-477D58150BCB}"/>
              </a:ext>
            </a:extLst>
          </p:cNvPr>
          <p:cNvSpPr>
            <a:spLocks noGrp="1" noChangeArrowheads="1"/>
          </p:cNvSpPr>
          <p:nvPr>
            <p:ph type="sldNum" sz="quarter" idx="4"/>
          </p:nvPr>
        </p:nvSpPr>
        <p:spPr bwMode="auto">
          <a:xfrm>
            <a:off x="7224713" y="6556375"/>
            <a:ext cx="2352675" cy="501650"/>
          </a:xfrm>
          <a:prstGeom prst="rect">
            <a:avLst/>
          </a:prstGeom>
          <a:noFill/>
          <a:ln>
            <a:noFill/>
          </a:ln>
          <a:effectLst/>
        </p:spPr>
        <p:txBody>
          <a:bodyPr vert="horz" wrap="square" lIns="101133" tIns="50566" rIns="101133" bIns="50566" numCol="1" anchor="t" anchorCtr="0" compatLnSpc="1">
            <a:prstTxWarp prst="textNoShape">
              <a:avLst/>
            </a:prstTxWarp>
          </a:bodyPr>
          <a:lstStyle>
            <a:lvl1pPr algn="r" defTabSz="1011238" eaLnBrk="1" hangingPunct="1">
              <a:defRPr sz="1500" baseline="0"/>
            </a:lvl1pPr>
          </a:lstStyle>
          <a:p>
            <a:pPr>
              <a:defRPr/>
            </a:pPr>
            <a:fld id="{405B58DA-1AD2-3F4C-B167-629153D4EDE7}"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6" r:id="rId6"/>
    <p:sldLayoutId id="2147483792" r:id="rId7"/>
    <p:sldLayoutId id="2147483793" r:id="rId8"/>
    <p:sldLayoutId id="2147483794" r:id="rId9"/>
    <p:sldLayoutId id="2147483795" r:id="rId10"/>
  </p:sldLayoutIdLst>
  <p:hf sldNum="0" hdr="0" ftr="0" dt="0"/>
  <p:txStyles>
    <p:titleStyle>
      <a:lvl1pPr algn="ctr" defTabSz="1011238" rtl="0" eaLnBrk="0" fontAlgn="base" hangingPunct="0">
        <a:spcBef>
          <a:spcPct val="0"/>
        </a:spcBef>
        <a:spcAft>
          <a:spcPct val="0"/>
        </a:spcAft>
        <a:defRPr kumimoji="1" sz="4900">
          <a:solidFill>
            <a:schemeClr val="tx2"/>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p:titleStyle>
    <p:body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hyperlink" Target="../../../&#24433;&#29255;/&#36039;&#31185;/&#31532;5&#31456;/3&#19979;&#36039;&#31185;5-2&#20108;&#36914;&#20301;&#33287;&#21313;&#36914;&#20301;&#36681;&#25563;.mp4" TargetMode="External"/><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24433;&#29255;/&#36039;&#31185;/&#31532;5&#31456;/3&#19979;&#36039;&#31185;5-4&#32882;&#38899;&#30340;&#19977;&#35201;&#32032;.mp4" TargetMode="External"/><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24433;&#29255;/&#36039;&#31185;/&#31532;5&#31456;/3&#19979;&#36039;&#31185;5-1&#20160;&#40636;&#26159;&#20108;&#36914;&#20301;.mp4"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watch?v=5BTqzVG-BZc&amp;t=17s" TargetMode="External"/><Relationship Id="rId1" Type="http://schemas.openxmlformats.org/officeDocument/2006/relationships/slideLayout" Target="../slideLayouts/slideLayout6.xml"/><Relationship Id="rId4" Type="http://schemas.openxmlformats.org/officeDocument/2006/relationships/hyperlink" Target="../../../&#24433;&#29255;/&#36039;&#31185;/&#31532;5&#31456;/3&#19979;&#36039;&#31185;5-4Podcast-&#35069;&#20316;&#26997;&#36895;&#19978;&#25163;-&#36629;&#39686;&#23416;&#26371;&#20154;&#32882;&#32654;&#21270;&#38899;&#35338;&#21098;&#36655;&#33258;&#35069;&#37197;&#27138;.mp4"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1.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hyperlink" Target="https://www.youtube.com/watch?v=hGsxqXCByVE"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slide" Target="slide2.xml"/><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R6hPkHG8U1k" TargetMode="External"/><Relationship Id="rId1" Type="http://schemas.openxmlformats.org/officeDocument/2006/relationships/slideLayout" Target="../slideLayouts/slideLayout6.xml"/><Relationship Id="rId5" Type="http://schemas.openxmlformats.org/officeDocument/2006/relationships/hyperlink" Target="https://www.youtube.com/watch?v=_Q6hLkwtYoc" TargetMode="External"/><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hyperlink" Target="https://www.youtube.com/watch?v=5Dp2D2abaZ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1">
            <a:extLst>
              <a:ext uri="{FF2B5EF4-FFF2-40B4-BE49-F238E27FC236}">
                <a16:creationId xmlns="" xmlns:a16="http://schemas.microsoft.com/office/drawing/2014/main" id="{5DF2F437-33A6-C645-8D17-13F27760D4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080625"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079872" y="-180305"/>
            <a:ext cx="4824536"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3600" kern="0" baseline="0" dirty="0">
                <a:latin typeface="Microsoft JhengHei" panose="020B0604030504040204" pitchFamily="34" charset="-120"/>
                <a:ea typeface="Microsoft JhengHei" panose="020B0604030504040204" pitchFamily="34" charset="-120"/>
              </a:rPr>
              <a:t>二進位與十進位轉換</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287401" y="1512218"/>
            <a:ext cx="9169274" cy="6840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先將十進位數字改寫成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10 </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的乘方</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來拆解數字</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8FB4C51B-0867-5D44-B189-24392DF60046}"/>
              </a:ext>
            </a:extLst>
          </p:cNvPr>
          <p:cNvPicPr>
            <a:picLocks noChangeAspect="1"/>
          </p:cNvPicPr>
          <p:nvPr/>
        </p:nvPicPr>
        <p:blipFill>
          <a:blip r:embed="rId2"/>
          <a:stretch>
            <a:fillRect/>
          </a:stretch>
        </p:blipFill>
        <p:spPr>
          <a:xfrm>
            <a:off x="503808" y="2865789"/>
            <a:ext cx="9361038" cy="2520279"/>
          </a:xfrm>
          <a:prstGeom prst="rect">
            <a:avLst/>
          </a:prstGeom>
        </p:spPr>
      </p:pic>
      <p:sp>
        <p:nvSpPr>
          <p:cNvPr id="6" name="文字方塊 5">
            <a:extLst>
              <a:ext uri="{FF2B5EF4-FFF2-40B4-BE49-F238E27FC236}">
                <a16:creationId xmlns="" xmlns:a16="http://schemas.microsoft.com/office/drawing/2014/main" id="{D3263742-849F-F04D-87F1-48CD88830481}"/>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138</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7" name="Rectangle 11">
            <a:hlinkClick r:id="rId3" action="ppaction://hlinkfile"/>
          </p:cNvPr>
          <p:cNvSpPr>
            <a:spLocks noChangeArrowheads="1"/>
          </p:cNvSpPr>
          <p:nvPr/>
        </p:nvSpPr>
        <p:spPr bwMode="auto">
          <a:xfrm>
            <a:off x="6807170" y="995214"/>
            <a:ext cx="2049566" cy="391628"/>
          </a:xfrm>
          <a:prstGeom prst="rect">
            <a:avLst/>
          </a:prstGeom>
          <a:solidFill>
            <a:srgbClr val="CCFFFF"/>
          </a:solidFill>
          <a:ln w="9525">
            <a:solidFill>
              <a:srgbClr val="CCFFFF"/>
            </a:solidFill>
            <a:miter lim="800000"/>
            <a:headEnd/>
            <a:tailEnd/>
          </a:ln>
          <a:effectLst/>
        </p:spPr>
        <p:txBody>
          <a:bodyPr wrap="square" tIns="0" bIns="144000" anchor="ctr" anchorCtr="1">
            <a:spAutoFit/>
          </a:bodyPr>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defTabSz="449263"/>
            <a:r>
              <a:rPr lang="zh-TW" altLang="en-US" sz="2400" b="1" u="sng" dirty="0">
                <a:solidFill>
                  <a:srgbClr val="0000FF"/>
                </a:solidFill>
                <a:latin typeface="微軟正黑體" panose="020B0604030504040204" pitchFamily="34" charset="-120"/>
                <a:ea typeface="微軟正黑體" panose="020B0604030504040204" pitchFamily="34" charset="-120"/>
              </a:rPr>
              <a:t>二進位與十進位轉換</a:t>
            </a:r>
          </a:p>
        </p:txBody>
      </p:sp>
      <p:sp>
        <p:nvSpPr>
          <p:cNvPr id="8" name="AutoShape 12">
            <a:hlinkClick r:id="rId3" action="ppaction://hlinkfile"/>
          </p:cNvPr>
          <p:cNvSpPr>
            <a:spLocks noChangeArrowheads="1"/>
          </p:cNvSpPr>
          <p:nvPr/>
        </p:nvSpPr>
        <p:spPr bwMode="auto">
          <a:xfrm>
            <a:off x="5870544" y="926492"/>
            <a:ext cx="936625" cy="504825"/>
          </a:xfrm>
          <a:prstGeom prst="flowChartAlternateProcess">
            <a:avLst/>
          </a:prstGeom>
          <a:solidFill>
            <a:srgbClr val="0000FF"/>
          </a:solidFill>
          <a:ln w="25400">
            <a:solidFill>
              <a:srgbClr val="000080"/>
            </a:solidFill>
            <a:miter lim="800000"/>
            <a:headEnd/>
            <a:tailEnd/>
          </a:ln>
          <a:effectLst/>
        </p:spPr>
        <p:txBody>
          <a:bodyPr wrap="none" anchor="ctr" anchorCtr="1"/>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800" b="1" i="0" u="none" strike="noStrike" kern="1200" cap="none" spc="0" normalizeH="0" baseline="0" noProof="0" dirty="0" smtClean="0">
                <a:ln>
                  <a:noFill/>
                </a:ln>
                <a:solidFill>
                  <a:sysClr val="window" lastClr="FFFFFF"/>
                </a:solidFill>
                <a:effectLst/>
                <a:uLnTx/>
                <a:uFillTx/>
                <a:latin typeface="微軟正黑體" panose="020B0604030504040204" pitchFamily="34" charset="-120"/>
                <a:ea typeface="微軟正黑體" panose="020B0604030504040204" pitchFamily="34" charset="-120"/>
              </a:rPr>
              <a:t>影片</a:t>
            </a:r>
            <a:endParaRPr kumimoji="1" lang="zh-TW" altLang="en-US" sz="2800" b="1" i="0" u="none" strike="noStrike" kern="1200" cap="none" spc="0" normalizeH="0" baseline="0" noProof="0" dirty="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64054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電腦輔助學習趨勢…">
            <a:extLst>
              <a:ext uri="{FF2B5EF4-FFF2-40B4-BE49-F238E27FC236}">
                <a16:creationId xmlns="" xmlns:a16="http://schemas.microsoft.com/office/drawing/2014/main" id="{09BC24B5-59F4-8B46-A153-589E2B82B5CA}"/>
              </a:ext>
            </a:extLst>
          </p:cNvPr>
          <p:cNvSpPr txBox="1">
            <a:spLocks/>
          </p:cNvSpPr>
          <p:nvPr/>
        </p:nvSpPr>
        <p:spPr bwMode="auto">
          <a:xfrm>
            <a:off x="515733" y="1584226"/>
            <a:ext cx="9169274" cy="155648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再類推到二進位數字，寫成</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的乘方</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後，將數字乘開後相加，則可獲得相對應的十進位數字。</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8" name="Picture 7">
            <a:extLst>
              <a:ext uri="{FF2B5EF4-FFF2-40B4-BE49-F238E27FC236}">
                <a16:creationId xmlns="" xmlns:a16="http://schemas.microsoft.com/office/drawing/2014/main" id="{BA451F06-766F-634E-9C4E-93732650D173}"/>
              </a:ext>
            </a:extLst>
          </p:cNvPr>
          <p:cNvPicPr>
            <a:picLocks noChangeAspect="1"/>
          </p:cNvPicPr>
          <p:nvPr/>
        </p:nvPicPr>
        <p:blipFill>
          <a:blip r:embed="rId2"/>
          <a:stretch>
            <a:fillRect/>
          </a:stretch>
        </p:blipFill>
        <p:spPr>
          <a:xfrm>
            <a:off x="365206" y="3249592"/>
            <a:ext cx="9350211" cy="2538519"/>
          </a:xfrm>
          <a:prstGeom prst="rect">
            <a:avLst/>
          </a:prstGeom>
        </p:spPr>
      </p:pic>
      <p:sp>
        <p:nvSpPr>
          <p:cNvPr id="6" name="文字方塊 5">
            <a:extLst>
              <a:ext uri="{FF2B5EF4-FFF2-40B4-BE49-F238E27FC236}">
                <a16:creationId xmlns="" xmlns:a16="http://schemas.microsoft.com/office/drawing/2014/main" id="{E777B1E3-EC4E-C741-A2FD-EEC14455C44F}"/>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138</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9" name="報 告 大 綱">
            <a:extLst>
              <a:ext uri="{FF2B5EF4-FFF2-40B4-BE49-F238E27FC236}">
                <a16:creationId xmlns="" xmlns:a16="http://schemas.microsoft.com/office/drawing/2014/main" id="{3B44F488-79E6-1C40-A50F-AC28B066CB80}"/>
              </a:ext>
            </a:extLst>
          </p:cNvPr>
          <p:cNvSpPr txBox="1">
            <a:spLocks/>
          </p:cNvSpPr>
          <p:nvPr/>
        </p:nvSpPr>
        <p:spPr bwMode="auto">
          <a:xfrm>
            <a:off x="1079872" y="-180305"/>
            <a:ext cx="4824536"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3600" kern="0" baseline="0" dirty="0">
                <a:latin typeface="Microsoft JhengHei" panose="020B0604030504040204" pitchFamily="34" charset="-120"/>
                <a:ea typeface="Microsoft JhengHei" panose="020B0604030504040204" pitchFamily="34" charset="-120"/>
              </a:rPr>
              <a:t>二進位與十進位轉換</a:t>
            </a:r>
          </a:p>
        </p:txBody>
      </p:sp>
    </p:spTree>
    <p:extLst>
      <p:ext uri="{BB962C8B-B14F-4D97-AF65-F5344CB8AC3E}">
        <p14:creationId xmlns:p14="http://schemas.microsoft.com/office/powerpoint/2010/main" val="2129218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a:extLst>
              <a:ext uri="{FF2B5EF4-FFF2-40B4-BE49-F238E27FC236}">
                <a16:creationId xmlns="" xmlns:a16="http://schemas.microsoft.com/office/drawing/2014/main" id="{DCF589DD-C452-8D40-BBB1-90810CAE84C7}"/>
              </a:ext>
            </a:extLst>
          </p:cNvPr>
          <p:cNvSpPr/>
          <p:nvPr/>
        </p:nvSpPr>
        <p:spPr bwMode="auto">
          <a:xfrm>
            <a:off x="7727950" y="3006675"/>
            <a:ext cx="2352675" cy="419417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11238"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25000" dirty="0">
              <a:ln>
                <a:noFill/>
              </a:ln>
              <a:solidFill>
                <a:schemeClr val="tx1"/>
              </a:solidFill>
              <a:effectLst/>
              <a:latin typeface="Arial" charset="0"/>
              <a:ea typeface="新細明體" charset="-120"/>
            </a:endParaRPr>
          </a:p>
        </p:txBody>
      </p:sp>
      <p:pic>
        <p:nvPicPr>
          <p:cNvPr id="5" name="Picture 4">
            <a:extLst>
              <a:ext uri="{FF2B5EF4-FFF2-40B4-BE49-F238E27FC236}">
                <a16:creationId xmlns="" xmlns:a16="http://schemas.microsoft.com/office/drawing/2014/main" id="{08789FAD-3099-174F-BC4A-7693191C0CCE}"/>
              </a:ext>
            </a:extLst>
          </p:cNvPr>
          <p:cNvPicPr>
            <a:picLocks noChangeAspect="1"/>
          </p:cNvPicPr>
          <p:nvPr/>
        </p:nvPicPr>
        <p:blipFill rotWithShape="1">
          <a:blip r:embed="rId2"/>
          <a:srcRect t="15579"/>
          <a:stretch/>
        </p:blipFill>
        <p:spPr>
          <a:xfrm>
            <a:off x="132690" y="2232295"/>
            <a:ext cx="5987742" cy="4194499"/>
          </a:xfrm>
          <a:prstGeom prst="rect">
            <a:avLst/>
          </a:prstGeom>
        </p:spPr>
      </p:pic>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444469" y="1827238"/>
            <a:ext cx="3528391" cy="4698553"/>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514350" indent="-514350">
              <a:spcBef>
                <a:spcPts val="800"/>
              </a:spcBef>
              <a:buFont typeface="+mj-lt"/>
              <a:buAutoNum type="arabicPeriod"/>
              <a:defRPr>
                <a:latin typeface="Arial Unicode MS"/>
                <a:ea typeface="Arial Unicode MS"/>
                <a:cs typeface="Arial Unicode MS"/>
                <a:sym typeface="Arial Unicode MS"/>
              </a:defRPr>
            </a:pP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將十進位數字除以</a:t>
            </a:r>
            <a:r>
              <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，得到第一次商和餘數。</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14350" indent="-514350">
              <a:spcBef>
                <a:spcPts val="800"/>
              </a:spcBef>
              <a:buFont typeface="+mj-lt"/>
              <a:buAutoNum type="arabicPeriod"/>
              <a:defRPr>
                <a:latin typeface="Arial Unicode MS"/>
                <a:ea typeface="Arial Unicode MS"/>
                <a:cs typeface="Arial Unicode MS"/>
                <a:sym typeface="Arial Unicode MS"/>
              </a:defRPr>
            </a:pP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再將商除以</a:t>
            </a:r>
            <a:r>
              <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，得到第二次商和餘數。</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14350" indent="-514350">
              <a:spcBef>
                <a:spcPts val="800"/>
              </a:spcBef>
              <a:buFont typeface="+mj-lt"/>
              <a:buAutoNum type="arabicPeriod"/>
              <a:defRPr>
                <a:latin typeface="Arial Unicode MS"/>
                <a:ea typeface="Arial Unicode MS"/>
                <a:cs typeface="Arial Unicode MS"/>
                <a:sym typeface="Arial Unicode MS"/>
              </a:defRPr>
            </a:pP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以此類推直到商等於 </a:t>
            </a:r>
            <a:r>
              <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0 </a:t>
            </a: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為止。</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14350" indent="-514350">
              <a:spcBef>
                <a:spcPts val="800"/>
              </a:spcBef>
              <a:buFont typeface="+mj-lt"/>
              <a:buAutoNum type="arabicPeriod"/>
              <a:defRPr>
                <a:latin typeface="Arial Unicode MS"/>
                <a:ea typeface="Arial Unicode MS"/>
                <a:cs typeface="Arial Unicode MS"/>
                <a:sym typeface="Arial Unicode MS"/>
              </a:defRPr>
            </a:pP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判斷每次得到的餘數是代表</a:t>
            </a:r>
            <a:r>
              <a:rPr kumimoji="0" lang="zh-TW" altLang="en-US" sz="2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基數</a:t>
            </a:r>
            <a:r>
              <a:rPr kumimoji="0" lang="en-US" altLang="zh-TW" sz="2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2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的幾次方</a:t>
            </a: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，依序</a:t>
            </a:r>
            <a:r>
              <a:rPr kumimoji="0" lang="zh-TW" altLang="en-US" sz="2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由後往前排列</a:t>
            </a:r>
            <a:r>
              <a:rPr kumimoji="0" lang="zh-TW" altLang="en-US"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，就可以得到相對應的二進位數字。</a:t>
            </a:r>
            <a:endParaRPr kumimoji="0" lang="en-US" altLang="zh-TW" sz="2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cxnSp>
        <p:nvCxnSpPr>
          <p:cNvPr id="7" name="Straight Arrow Connector 6">
            <a:extLst>
              <a:ext uri="{FF2B5EF4-FFF2-40B4-BE49-F238E27FC236}">
                <a16:creationId xmlns="" xmlns:a16="http://schemas.microsoft.com/office/drawing/2014/main" id="{D5742683-52ED-0A4F-8521-C909D342C4BD}"/>
              </a:ext>
            </a:extLst>
          </p:cNvPr>
          <p:cNvCxnSpPr/>
          <p:nvPr/>
        </p:nvCxnSpPr>
        <p:spPr bwMode="auto">
          <a:xfrm flipH="1">
            <a:off x="5987742" y="2232296"/>
            <a:ext cx="564738" cy="576066"/>
          </a:xfrm>
          <a:prstGeom prst="straightConnector1">
            <a:avLst/>
          </a:prstGeom>
          <a:solidFill>
            <a:schemeClr val="accent1"/>
          </a:solidFill>
          <a:ln w="28575" cap="flat" cmpd="sng" algn="ctr">
            <a:solidFill>
              <a:srgbClr val="DE5827"/>
            </a:solidFill>
            <a:prstDash val="sys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Arrow Connector 8">
            <a:extLst>
              <a:ext uri="{FF2B5EF4-FFF2-40B4-BE49-F238E27FC236}">
                <a16:creationId xmlns="" xmlns:a16="http://schemas.microsoft.com/office/drawing/2014/main" id="{3C5E2781-0323-D349-8EE7-13C9238C4E8C}"/>
              </a:ext>
            </a:extLst>
          </p:cNvPr>
          <p:cNvCxnSpPr/>
          <p:nvPr/>
        </p:nvCxnSpPr>
        <p:spPr bwMode="auto">
          <a:xfrm flipH="1" flipV="1">
            <a:off x="5987742" y="3096394"/>
            <a:ext cx="564738" cy="216024"/>
          </a:xfrm>
          <a:prstGeom prst="straightConnector1">
            <a:avLst/>
          </a:prstGeom>
          <a:solidFill>
            <a:schemeClr val="accent1"/>
          </a:solidFill>
          <a:ln w="28575" cap="flat" cmpd="sng" algn="ctr">
            <a:solidFill>
              <a:srgbClr val="DE5827"/>
            </a:solidFill>
            <a:prstDash val="sys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Arrow Connector 13">
            <a:extLst>
              <a:ext uri="{FF2B5EF4-FFF2-40B4-BE49-F238E27FC236}">
                <a16:creationId xmlns="" xmlns:a16="http://schemas.microsoft.com/office/drawing/2014/main" id="{448A68E0-A647-8643-9FE3-CA4544B62F81}"/>
              </a:ext>
            </a:extLst>
          </p:cNvPr>
          <p:cNvCxnSpPr>
            <a:stCxn id="17" idx="1"/>
          </p:cNvCxnSpPr>
          <p:nvPr/>
        </p:nvCxnSpPr>
        <p:spPr bwMode="auto">
          <a:xfrm flipH="1">
            <a:off x="2952080" y="4176515"/>
            <a:ext cx="3492389" cy="87031"/>
          </a:xfrm>
          <a:prstGeom prst="straightConnector1">
            <a:avLst/>
          </a:prstGeom>
          <a:solidFill>
            <a:schemeClr val="accent1"/>
          </a:solidFill>
          <a:ln w="28575" cap="flat" cmpd="sng" algn="ctr">
            <a:solidFill>
              <a:srgbClr val="DE5827"/>
            </a:solidFill>
            <a:prstDash val="sys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a:extLst>
              <a:ext uri="{FF2B5EF4-FFF2-40B4-BE49-F238E27FC236}">
                <a16:creationId xmlns="" xmlns:a16="http://schemas.microsoft.com/office/drawing/2014/main" id="{53273C1F-7F22-6144-BCA0-7F82AFF5AE9A}"/>
              </a:ext>
            </a:extLst>
          </p:cNvPr>
          <p:cNvCxnSpPr/>
          <p:nvPr/>
        </p:nvCxnSpPr>
        <p:spPr bwMode="auto">
          <a:xfrm flipH="1">
            <a:off x="2159992" y="4968602"/>
            <a:ext cx="4284478" cy="77681"/>
          </a:xfrm>
          <a:prstGeom prst="straightConnector1">
            <a:avLst/>
          </a:prstGeom>
          <a:solidFill>
            <a:schemeClr val="accent1"/>
          </a:solidFill>
          <a:ln w="28575" cap="flat" cmpd="sng" algn="ctr">
            <a:solidFill>
              <a:srgbClr val="DE5827"/>
            </a:solidFill>
            <a:prstDash val="sysDot"/>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文字方塊 10">
            <a:extLst>
              <a:ext uri="{FF2B5EF4-FFF2-40B4-BE49-F238E27FC236}">
                <a16:creationId xmlns="" xmlns:a16="http://schemas.microsoft.com/office/drawing/2014/main" id="{2C40CAF0-0273-104D-B72B-9A5293E2EBF2}"/>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139</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12" name="◎ 電腦輔助學習趨勢…">
            <a:extLst>
              <a:ext uri="{FF2B5EF4-FFF2-40B4-BE49-F238E27FC236}">
                <a16:creationId xmlns="" xmlns:a16="http://schemas.microsoft.com/office/drawing/2014/main" id="{4BB5DDC6-C06E-7045-ADF1-4C169AC480E2}"/>
              </a:ext>
            </a:extLst>
          </p:cNvPr>
          <p:cNvSpPr txBox="1">
            <a:spLocks/>
          </p:cNvSpPr>
          <p:nvPr/>
        </p:nvSpPr>
        <p:spPr bwMode="auto">
          <a:xfrm>
            <a:off x="-108018" y="1115351"/>
            <a:ext cx="9612584" cy="155648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indent="0">
              <a:spcBef>
                <a:spcPts val="800"/>
              </a:spcBef>
              <a:buNone/>
              <a:defRPr>
                <a:latin typeface="Arial Unicode MS"/>
                <a:ea typeface="Arial Unicode MS"/>
                <a:cs typeface="Arial Unicode MS"/>
                <a:sym typeface="Arial Unicode MS"/>
              </a:defRPr>
            </a:pP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例</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20</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這個十進位數字轉換成二進位數字 。</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5" name="報 告 大 綱">
            <a:extLst>
              <a:ext uri="{FF2B5EF4-FFF2-40B4-BE49-F238E27FC236}">
                <a16:creationId xmlns="" xmlns:a16="http://schemas.microsoft.com/office/drawing/2014/main" id="{72B50682-0AF1-184B-A73C-5C4E1617486F}"/>
              </a:ext>
            </a:extLst>
          </p:cNvPr>
          <p:cNvSpPr txBox="1">
            <a:spLocks/>
          </p:cNvSpPr>
          <p:nvPr/>
        </p:nvSpPr>
        <p:spPr bwMode="auto">
          <a:xfrm>
            <a:off x="1079872" y="-180305"/>
            <a:ext cx="4824536"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3600" kern="0" baseline="0" dirty="0">
                <a:latin typeface="Microsoft JhengHei" panose="020B0604030504040204" pitchFamily="34" charset="-120"/>
                <a:ea typeface="Microsoft JhengHei" panose="020B0604030504040204" pitchFamily="34" charset="-120"/>
              </a:rPr>
              <a:t>二進位與十進位轉換</a:t>
            </a:r>
          </a:p>
        </p:txBody>
      </p:sp>
    </p:spTree>
    <p:extLst>
      <p:ext uri="{BB962C8B-B14F-4D97-AF65-F5344CB8AC3E}">
        <p14:creationId xmlns:p14="http://schemas.microsoft.com/office/powerpoint/2010/main" val="2341697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報 告 大 綱">
            <a:extLst>
              <a:ext uri="{FF2B5EF4-FFF2-40B4-BE49-F238E27FC236}">
                <a16:creationId xmlns="" xmlns:a16="http://schemas.microsoft.com/office/drawing/2014/main" id="{D508E870-9445-BC42-AA63-0C990BBE6154}"/>
              </a:ext>
            </a:extLst>
          </p:cNvPr>
          <p:cNvSpPr txBox="1">
            <a:spLocks/>
          </p:cNvSpPr>
          <p:nvPr/>
        </p:nvSpPr>
        <p:spPr bwMode="auto">
          <a:xfrm>
            <a:off x="719832" y="-215974"/>
            <a:ext cx="5832649"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資料數位化原理與方法</a:t>
            </a:r>
          </a:p>
        </p:txBody>
      </p:sp>
      <p:sp>
        <p:nvSpPr>
          <p:cNvPr id="72" name="Text Box 36">
            <a:extLst>
              <a:ext uri="{FF2B5EF4-FFF2-40B4-BE49-F238E27FC236}">
                <a16:creationId xmlns="" xmlns:a16="http://schemas.microsoft.com/office/drawing/2014/main" id="{A47F4BA4-3A75-0741-A945-69045EEE474F}"/>
              </a:ext>
            </a:extLst>
          </p:cNvPr>
          <p:cNvSpPr txBox="1">
            <a:spLocks noChangeArrowheads="1"/>
          </p:cNvSpPr>
          <p:nvPr/>
        </p:nvSpPr>
        <p:spPr bwMode="gray">
          <a:xfrm>
            <a:off x="6251994" y="6287150"/>
            <a:ext cx="340847" cy="523387"/>
          </a:xfrm>
          <a:prstGeom prst="rect">
            <a:avLst/>
          </a:prstGeom>
          <a:noFill/>
          <a:ln>
            <a:noFill/>
          </a:ln>
          <a:effectLst/>
        </p:spPr>
        <p:style>
          <a:lnRef idx="0">
            <a:scrgbClr r="0" g="0" b="0"/>
          </a:lnRef>
          <a:fillRef idx="0">
            <a:scrgbClr r="0" g="0" b="0"/>
          </a:fillRef>
          <a:effectRef idx="0">
            <a:scrgbClr r="0" g="0" b="0"/>
          </a:effectRef>
          <a:fontRef idx="major"/>
        </p:style>
        <p:txBody>
          <a:bodyPr wrap="non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eaLnBrk="1" hangingPunct="1">
              <a:defRPr/>
            </a:pPr>
            <a:r>
              <a:rPr lang="zh-TW" altLang="en-US">
                <a:solidFill>
                  <a:srgbClr val="000000"/>
                </a:solidFill>
              </a:rPr>
              <a:t> </a:t>
            </a:r>
          </a:p>
        </p:txBody>
      </p:sp>
      <p:sp>
        <p:nvSpPr>
          <p:cNvPr id="73" name="Rectangle 12">
            <a:extLst>
              <a:ext uri="{FF2B5EF4-FFF2-40B4-BE49-F238E27FC236}">
                <a16:creationId xmlns="" xmlns:a16="http://schemas.microsoft.com/office/drawing/2014/main" id="{DBE13454-7EA5-574A-946D-A845A1374371}"/>
              </a:ext>
            </a:extLst>
          </p:cNvPr>
          <p:cNvSpPr>
            <a:spLocks noChangeArrowheads="1"/>
          </p:cNvSpPr>
          <p:nvPr/>
        </p:nvSpPr>
        <p:spPr bwMode="auto">
          <a:xfrm>
            <a:off x="1958712" y="1482321"/>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1.</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數位化的概念</a:t>
            </a:r>
          </a:p>
        </p:txBody>
      </p:sp>
      <p:sp>
        <p:nvSpPr>
          <p:cNvPr id="74" name="Rectangle 12">
            <a:extLst>
              <a:ext uri="{FF2B5EF4-FFF2-40B4-BE49-F238E27FC236}">
                <a16:creationId xmlns="" xmlns:a16="http://schemas.microsoft.com/office/drawing/2014/main" id="{2D27CDCB-2730-A948-A9A0-B4DCF1DC0367}"/>
              </a:ext>
            </a:extLst>
          </p:cNvPr>
          <p:cNvSpPr>
            <a:spLocks noChangeArrowheads="1"/>
          </p:cNvSpPr>
          <p:nvPr/>
        </p:nvSpPr>
        <p:spPr bwMode="auto">
          <a:xfrm>
            <a:off x="1958712" y="2514286"/>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2.</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數字系統</a:t>
            </a:r>
          </a:p>
        </p:txBody>
      </p:sp>
      <p:sp>
        <p:nvSpPr>
          <p:cNvPr id="75" name="Rectangle 12">
            <a:extLst>
              <a:ext uri="{FF2B5EF4-FFF2-40B4-BE49-F238E27FC236}">
                <a16:creationId xmlns="" xmlns:a16="http://schemas.microsoft.com/office/drawing/2014/main" id="{6E5D55F6-2692-A945-90DF-B30AB4642F79}"/>
              </a:ext>
            </a:extLst>
          </p:cNvPr>
          <p:cNvSpPr>
            <a:spLocks noChangeArrowheads="1"/>
          </p:cNvSpPr>
          <p:nvPr/>
        </p:nvSpPr>
        <p:spPr bwMode="auto">
          <a:xfrm>
            <a:off x="1958707" y="3522398"/>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3.</a:t>
            </a: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文字資料數位化</a:t>
            </a:r>
          </a:p>
        </p:txBody>
      </p:sp>
      <p:sp>
        <p:nvSpPr>
          <p:cNvPr id="76" name="Rectangle 12">
            <a:extLst>
              <a:ext uri="{FF2B5EF4-FFF2-40B4-BE49-F238E27FC236}">
                <a16:creationId xmlns="" xmlns:a16="http://schemas.microsoft.com/office/drawing/2014/main" id="{6C6DEF54-8472-C34C-A6B3-1D281037838A}"/>
              </a:ext>
            </a:extLst>
          </p:cNvPr>
          <p:cNvSpPr>
            <a:spLocks noChangeArrowheads="1"/>
          </p:cNvSpPr>
          <p:nvPr/>
        </p:nvSpPr>
        <p:spPr bwMode="auto">
          <a:xfrm>
            <a:off x="1958712" y="4543013"/>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4.</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聲音數位化</a:t>
            </a:r>
          </a:p>
        </p:txBody>
      </p:sp>
      <p:sp>
        <p:nvSpPr>
          <p:cNvPr id="77" name="Rectangle 12">
            <a:extLst>
              <a:ext uri="{FF2B5EF4-FFF2-40B4-BE49-F238E27FC236}">
                <a16:creationId xmlns="" xmlns:a16="http://schemas.microsoft.com/office/drawing/2014/main" id="{CAF1CC0D-E0AD-0B41-BC79-88F7DC13C2DB}"/>
              </a:ext>
            </a:extLst>
          </p:cNvPr>
          <p:cNvSpPr>
            <a:spLocks noChangeArrowheads="1"/>
          </p:cNvSpPr>
          <p:nvPr/>
        </p:nvSpPr>
        <p:spPr bwMode="auto">
          <a:xfrm>
            <a:off x="1958707" y="5551125"/>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5.</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影像數位化</a:t>
            </a:r>
          </a:p>
        </p:txBody>
      </p:sp>
    </p:spTree>
    <p:extLst>
      <p:ext uri="{BB962C8B-B14F-4D97-AF65-F5344CB8AC3E}">
        <p14:creationId xmlns:p14="http://schemas.microsoft.com/office/powerpoint/2010/main" val="2013000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108297"/>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文字資料數位化</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935856" y="1368233"/>
            <a:ext cx="8161162" cy="514857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電腦可以儲存與處理文字資料</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包含中文、英文、符號等類型</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，將每一個</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文字資料</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對應一個</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二進位碼</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來作識別。</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將文字資料轉換成二進位碼的系統是一種</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編碼系統</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常用的編碼系統</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ASCII</a:t>
            </a: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Big-5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碼</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Unicode</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1EDDB869-1A9C-A640-B629-099C7F516D62}"/>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738211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2015976"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ASCII</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95574" y="1440210"/>
            <a:ext cx="8377186" cy="496855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美國資訊交換標準碼</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(American Standard Code for Information Interchange</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簡稱</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ASCII</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或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ASCII code</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由美國國家標準局制訂，以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8 </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來表示一個字元，最多可達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256 </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個字元</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，用來表示大小寫的</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英文字母</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阿拉伯數字</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及多種</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常用符號</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8DAD4C90-2BE1-0445-8049-96469CAC6C93}"/>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704955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223888"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文字資料數位化</a:t>
            </a:r>
          </a:p>
        </p:txBody>
      </p:sp>
      <p:sp>
        <p:nvSpPr>
          <p:cNvPr id="6" name="文字方塊 5">
            <a:extLst>
              <a:ext uri="{FF2B5EF4-FFF2-40B4-BE49-F238E27FC236}">
                <a16:creationId xmlns="" xmlns:a16="http://schemas.microsoft.com/office/drawing/2014/main" id="{3DDBCC9B-BBBA-874E-9E0A-2E9129ABD665}"/>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pic>
        <p:nvPicPr>
          <p:cNvPr id="5" name="圖片 4">
            <a:extLst>
              <a:ext uri="{FF2B5EF4-FFF2-40B4-BE49-F238E27FC236}">
                <a16:creationId xmlns="" xmlns:a16="http://schemas.microsoft.com/office/drawing/2014/main" id="{2293F92A-7224-1E4A-9370-E733EAF6E7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719" y="1422778"/>
            <a:ext cx="5538192" cy="5039755"/>
          </a:xfrm>
          <a:prstGeom prst="rect">
            <a:avLst/>
          </a:prstGeom>
        </p:spPr>
      </p:pic>
    </p:spTree>
    <p:extLst>
      <p:ext uri="{BB962C8B-B14F-4D97-AF65-F5344CB8AC3E}">
        <p14:creationId xmlns:p14="http://schemas.microsoft.com/office/powerpoint/2010/main" val="378954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ASCII</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65970" y="1992442"/>
            <a:ext cx="4608512" cy="514857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當按下鍵盤的</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鍵，電腦就會將其轉換成</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ASCII</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二進位碼</a:t>
            </a:r>
            <a:r>
              <a:rPr kumimoji="0" lang="en-US" altLang="zh-TW" sz="3000" b="1" baseline="0" dirty="0">
                <a:latin typeface="Microsoft JhengHei" panose="020B0604030504040204" pitchFamily="34" charset="-120"/>
                <a:ea typeface="Microsoft JhengHei" panose="020B0604030504040204" pitchFamily="34" charset="-120"/>
                <a:cs typeface="Arial Unicode MS"/>
                <a:sym typeface="Arial Unicode MS"/>
              </a:rPr>
              <a:t>(01000001)</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進行處理。</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再以</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二進位碼</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對照 </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ASCII</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後，輸出該</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對應值</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於螢幕上。</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65CC3B03-B8A5-0744-8AD3-D2C44C4F6808}"/>
              </a:ext>
            </a:extLst>
          </p:cNvPr>
          <p:cNvPicPr>
            <a:picLocks noChangeAspect="1"/>
          </p:cNvPicPr>
          <p:nvPr/>
        </p:nvPicPr>
        <p:blipFill>
          <a:blip r:embed="rId2"/>
          <a:stretch>
            <a:fillRect/>
          </a:stretch>
        </p:blipFill>
        <p:spPr>
          <a:xfrm>
            <a:off x="5112320" y="1450267"/>
            <a:ext cx="4456378" cy="4814479"/>
          </a:xfrm>
          <a:prstGeom prst="rect">
            <a:avLst/>
          </a:prstGeom>
        </p:spPr>
      </p:pic>
      <p:sp>
        <p:nvSpPr>
          <p:cNvPr id="5" name="Oval 4">
            <a:extLst>
              <a:ext uri="{FF2B5EF4-FFF2-40B4-BE49-F238E27FC236}">
                <a16:creationId xmlns="" xmlns:a16="http://schemas.microsoft.com/office/drawing/2014/main" id="{F273EDF0-5587-C446-86C1-150C02919A9F}"/>
              </a:ext>
            </a:extLst>
          </p:cNvPr>
          <p:cNvSpPr/>
          <p:nvPr/>
        </p:nvSpPr>
        <p:spPr bwMode="auto">
          <a:xfrm>
            <a:off x="8712720" y="4896594"/>
            <a:ext cx="288032" cy="216024"/>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11238" rtl="0" eaLnBrk="1" fontAlgn="base" latinLnBrk="0" hangingPunct="1">
              <a:lnSpc>
                <a:spcPct val="100000"/>
              </a:lnSpc>
              <a:spcBef>
                <a:spcPct val="0"/>
              </a:spcBef>
              <a:spcAft>
                <a:spcPct val="0"/>
              </a:spcAft>
              <a:buClrTx/>
              <a:buSzTx/>
              <a:buFontTx/>
              <a:buNone/>
              <a:tabLst/>
            </a:pPr>
            <a:endParaRPr kumimoji="1" lang="x-none" sz="2000" b="0" i="0" u="none" strike="noStrike" cap="none" normalizeH="0" baseline="-25000">
              <a:ln>
                <a:noFill/>
              </a:ln>
              <a:solidFill>
                <a:schemeClr val="tx1"/>
              </a:solidFill>
              <a:effectLst/>
              <a:latin typeface="Arial" charset="0"/>
              <a:ea typeface="新細明體" charset="-120"/>
            </a:endParaRPr>
          </a:p>
        </p:txBody>
      </p:sp>
      <p:sp>
        <p:nvSpPr>
          <p:cNvPr id="7" name="文字方塊 6">
            <a:extLst>
              <a:ext uri="{FF2B5EF4-FFF2-40B4-BE49-F238E27FC236}">
                <a16:creationId xmlns="" xmlns:a16="http://schemas.microsoft.com/office/drawing/2014/main" id="{3CAD1676-FFA2-0D4F-B9F9-60063E889D1E}"/>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141</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320081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223888"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課堂練習</a:t>
            </a:r>
          </a:p>
        </p:txBody>
      </p:sp>
      <p:sp>
        <p:nvSpPr>
          <p:cNvPr id="6" name="文字方塊 5">
            <a:extLst>
              <a:ext uri="{FF2B5EF4-FFF2-40B4-BE49-F238E27FC236}">
                <a16:creationId xmlns="" xmlns:a16="http://schemas.microsoft.com/office/drawing/2014/main" id="{3DDBCC9B-BBBA-874E-9E0A-2E9129ABD665}"/>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pic>
        <p:nvPicPr>
          <p:cNvPr id="7" name="圖片 4">
            <a:hlinkClick r:id="rId2" action="ppaction://hlinksldjump"/>
            <a:extLst>
              <a:ext uri="{FF2B5EF4-FFF2-40B4-BE49-F238E27FC236}">
                <a16:creationId xmlns="" xmlns:a16="http://schemas.microsoft.com/office/drawing/2014/main" id="{AFD564CC-BAF4-7C41-A445-1C2DB02162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0269" y="219974"/>
            <a:ext cx="88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 電腦輔助學習趨勢…">
            <a:extLst>
              <a:ext uri="{FF2B5EF4-FFF2-40B4-BE49-F238E27FC236}">
                <a16:creationId xmlns="" xmlns:a16="http://schemas.microsoft.com/office/drawing/2014/main" id="{210346C9-182D-564A-A0FD-07C5CC7A1F70}"/>
              </a:ext>
            </a:extLst>
          </p:cNvPr>
          <p:cNvSpPr txBox="1">
            <a:spLocks/>
          </p:cNvSpPr>
          <p:nvPr/>
        </p:nvSpPr>
        <p:spPr bwMode="auto">
          <a:xfrm>
            <a:off x="424959" y="1368202"/>
            <a:ext cx="8292727"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想想看，中文字典中收錄的字約達</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4</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萬個， 若要將這些中文字全部編列完， 需要多少個位元呢？</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l"/>
              <a:defRPr>
                <a:latin typeface="Arial Unicode MS"/>
                <a:ea typeface="Arial Unicode MS"/>
                <a:cs typeface="Arial Unicode MS"/>
                <a:sym typeface="Arial Unicode MS"/>
              </a:defRPr>
            </a:pP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14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個位元有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16,384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種變化。</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l"/>
              <a:defRPr>
                <a:latin typeface="Arial Unicode MS"/>
                <a:ea typeface="Arial Unicode MS"/>
                <a:cs typeface="Arial Unicode MS"/>
                <a:sym typeface="Arial Unicode MS"/>
              </a:defRPr>
            </a:pP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15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個位元有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32,768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種變化。 </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l"/>
              <a:defRPr>
                <a:latin typeface="Arial Unicode MS"/>
                <a:ea typeface="Arial Unicode MS"/>
                <a:cs typeface="Arial Unicode MS"/>
                <a:sym typeface="Arial Unicode MS"/>
              </a:defRPr>
            </a:pP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個位元有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65,536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種變化。 </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l"/>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因此中文是以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word</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（字組）為單位，一個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word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由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個位元組成，也就是全形字。</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83354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2159992"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Big-5</a:t>
            </a:r>
            <a:r>
              <a:rPr lang="zh-TW" altLang="en-US" sz="4000" kern="0" baseline="0" dirty="0">
                <a:latin typeface="Microsoft JhengHei" panose="020B0604030504040204" pitchFamily="34" charset="-120"/>
                <a:ea typeface="Microsoft JhengHei" panose="020B0604030504040204" pitchFamily="34" charset="-120"/>
              </a:rPr>
              <a:t>碼</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07542" y="1512218"/>
            <a:ext cx="5496866"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1984</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年，我國資訊工業策進會</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(Institute for Information Industry)</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以</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編碼方式，制訂了</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Big-5</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碼</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(Big-5 code)</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中文編碼系統</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Big-5</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碼可以表示</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3</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萬多</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中文字</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標點符號</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注音符號</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及</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全形英文字母</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目前</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Big-5</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碼廣泛使用在</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臺灣</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香港</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等地。</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Picture 4">
            <a:extLst>
              <a:ext uri="{FF2B5EF4-FFF2-40B4-BE49-F238E27FC236}">
                <a16:creationId xmlns="" xmlns:a16="http://schemas.microsoft.com/office/drawing/2014/main" id="{87BDA2AC-0C5B-D74E-87FF-5B44AED0A9F5}"/>
              </a:ext>
            </a:extLst>
          </p:cNvPr>
          <p:cNvPicPr>
            <a:picLocks noChangeAspect="1"/>
          </p:cNvPicPr>
          <p:nvPr/>
        </p:nvPicPr>
        <p:blipFill>
          <a:blip r:embed="rId2"/>
          <a:stretch>
            <a:fillRect/>
          </a:stretch>
        </p:blipFill>
        <p:spPr>
          <a:xfrm>
            <a:off x="6287780" y="1296194"/>
            <a:ext cx="2896411" cy="5184576"/>
          </a:xfrm>
          <a:prstGeom prst="rect">
            <a:avLst/>
          </a:prstGeom>
        </p:spPr>
      </p:pic>
      <p:sp>
        <p:nvSpPr>
          <p:cNvPr id="6" name="文字方塊 5">
            <a:extLst>
              <a:ext uri="{FF2B5EF4-FFF2-40B4-BE49-F238E27FC236}">
                <a16:creationId xmlns="" xmlns:a16="http://schemas.microsoft.com/office/drawing/2014/main" id="{8EDB3705-BEF7-FA44-BBB0-A56D02F89983}"/>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561164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報 告 大 綱">
            <a:extLst>
              <a:ext uri="{FF2B5EF4-FFF2-40B4-BE49-F238E27FC236}">
                <a16:creationId xmlns="" xmlns:a16="http://schemas.microsoft.com/office/drawing/2014/main" id="{D508E870-9445-BC42-AA63-0C990BBE6154}"/>
              </a:ext>
            </a:extLst>
          </p:cNvPr>
          <p:cNvSpPr txBox="1">
            <a:spLocks/>
          </p:cNvSpPr>
          <p:nvPr/>
        </p:nvSpPr>
        <p:spPr bwMode="auto">
          <a:xfrm>
            <a:off x="719832" y="-215974"/>
            <a:ext cx="5832649"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目     錄</a:t>
            </a:r>
          </a:p>
        </p:txBody>
      </p:sp>
      <p:sp>
        <p:nvSpPr>
          <p:cNvPr id="72" name="Text Box 36">
            <a:extLst>
              <a:ext uri="{FF2B5EF4-FFF2-40B4-BE49-F238E27FC236}">
                <a16:creationId xmlns="" xmlns:a16="http://schemas.microsoft.com/office/drawing/2014/main" id="{A47F4BA4-3A75-0741-A945-69045EEE474F}"/>
              </a:ext>
            </a:extLst>
          </p:cNvPr>
          <p:cNvSpPr txBox="1">
            <a:spLocks noChangeArrowheads="1"/>
          </p:cNvSpPr>
          <p:nvPr/>
        </p:nvSpPr>
        <p:spPr bwMode="gray">
          <a:xfrm>
            <a:off x="5873694" y="11121908"/>
            <a:ext cx="340847" cy="523387"/>
          </a:xfrm>
          <a:prstGeom prst="rect">
            <a:avLst/>
          </a:prstGeom>
          <a:noFill/>
          <a:ln>
            <a:noFill/>
          </a:ln>
          <a:effectLst/>
        </p:spPr>
        <p:style>
          <a:lnRef idx="0">
            <a:scrgbClr r="0" g="0" b="0"/>
          </a:lnRef>
          <a:fillRef idx="0">
            <a:scrgbClr r="0" g="0" b="0"/>
          </a:fillRef>
          <a:effectRef idx="0">
            <a:scrgbClr r="0" g="0" b="0"/>
          </a:effectRef>
          <a:fontRef idx="major"/>
        </p:style>
        <p:txBody>
          <a:bodyPr wrap="non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eaLnBrk="1" hangingPunct="1">
              <a:defRPr/>
            </a:pPr>
            <a:r>
              <a:rPr lang="zh-TW" altLang="en-US">
                <a:solidFill>
                  <a:srgbClr val="000000"/>
                </a:solidFill>
              </a:rPr>
              <a:t> </a:t>
            </a:r>
          </a:p>
        </p:txBody>
      </p:sp>
      <p:sp>
        <p:nvSpPr>
          <p:cNvPr id="73" name="報 告 大 綱">
            <a:extLst>
              <a:ext uri="{FF2B5EF4-FFF2-40B4-BE49-F238E27FC236}">
                <a16:creationId xmlns="" xmlns:a16="http://schemas.microsoft.com/office/drawing/2014/main" id="{556A75C0-8EE0-544D-BD27-B1C2D041A7BE}"/>
              </a:ext>
            </a:extLst>
          </p:cNvPr>
          <p:cNvSpPr txBox="1">
            <a:spLocks/>
          </p:cNvSpPr>
          <p:nvPr/>
        </p:nvSpPr>
        <p:spPr>
          <a:xfrm>
            <a:off x="1610220" y="960593"/>
            <a:ext cx="5734348" cy="98367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b="1" kern="1200">
                <a:solidFill>
                  <a:schemeClr val="accent3">
                    <a:lumOff val="44000"/>
                  </a:schemeClr>
                </a:solidFill>
                <a:latin typeface="+mj-lt"/>
                <a:ea typeface="+mj-ea"/>
                <a:cs typeface="+mj-cs"/>
              </a:defRPr>
            </a:lvl1pPr>
          </a:lstStyle>
          <a:p>
            <a:pPr fontAlgn="auto">
              <a:spcAft>
                <a:spcPts val="0"/>
              </a:spcAft>
            </a:pPr>
            <a:r>
              <a:rPr kumimoji="0" lang="zh-TW" altLang="en-US" sz="4400" baseline="0" dirty="0">
                <a:solidFill>
                  <a:prstClr val="black"/>
                </a:solidFill>
                <a:latin typeface="Microsoft JhengHei" panose="020B0604030504040204" pitchFamily="34" charset="-120"/>
                <a:ea typeface="Microsoft JhengHei" panose="020B0604030504040204" pitchFamily="34" charset="-120"/>
                <a:sym typeface="Arial"/>
              </a:rPr>
              <a:t> 資料數位化原理與方法</a:t>
            </a:r>
          </a:p>
        </p:txBody>
      </p:sp>
      <p:sp>
        <p:nvSpPr>
          <p:cNvPr id="74" name="Rectangle 12">
            <a:extLst>
              <a:ext uri="{FF2B5EF4-FFF2-40B4-BE49-F238E27FC236}">
                <a16:creationId xmlns="" xmlns:a16="http://schemas.microsoft.com/office/drawing/2014/main" id="{27A115DE-C9B9-3849-A538-7DD2070CE31C}"/>
              </a:ext>
            </a:extLst>
          </p:cNvPr>
          <p:cNvSpPr>
            <a:spLocks noChangeArrowheads="1"/>
          </p:cNvSpPr>
          <p:nvPr/>
        </p:nvSpPr>
        <p:spPr bwMode="auto">
          <a:xfrm>
            <a:off x="1661932" y="1920413"/>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1.</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數位化的概念</a:t>
            </a:r>
          </a:p>
        </p:txBody>
      </p:sp>
      <p:sp>
        <p:nvSpPr>
          <p:cNvPr id="75" name="Rectangle 12">
            <a:extLst>
              <a:ext uri="{FF2B5EF4-FFF2-40B4-BE49-F238E27FC236}">
                <a16:creationId xmlns="" xmlns:a16="http://schemas.microsoft.com/office/drawing/2014/main" id="{F0F1933C-B76E-C747-BF74-DF1F6AD0DAF1}"/>
              </a:ext>
            </a:extLst>
          </p:cNvPr>
          <p:cNvSpPr>
            <a:spLocks noChangeArrowheads="1"/>
          </p:cNvSpPr>
          <p:nvPr/>
        </p:nvSpPr>
        <p:spPr bwMode="auto">
          <a:xfrm>
            <a:off x="1661932" y="2952378"/>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2.</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數字系統</a:t>
            </a:r>
          </a:p>
        </p:txBody>
      </p:sp>
      <p:sp>
        <p:nvSpPr>
          <p:cNvPr id="76" name="Rectangle 12">
            <a:extLst>
              <a:ext uri="{FF2B5EF4-FFF2-40B4-BE49-F238E27FC236}">
                <a16:creationId xmlns="" xmlns:a16="http://schemas.microsoft.com/office/drawing/2014/main" id="{78410578-181E-F047-952D-BFAFAE1C4D61}"/>
              </a:ext>
            </a:extLst>
          </p:cNvPr>
          <p:cNvSpPr>
            <a:spLocks noChangeArrowheads="1"/>
          </p:cNvSpPr>
          <p:nvPr/>
        </p:nvSpPr>
        <p:spPr bwMode="auto">
          <a:xfrm>
            <a:off x="1661927" y="3960490"/>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3.</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文字資料數位化</a:t>
            </a:r>
          </a:p>
        </p:txBody>
      </p:sp>
      <p:sp>
        <p:nvSpPr>
          <p:cNvPr id="77" name="Rectangle 12">
            <a:extLst>
              <a:ext uri="{FF2B5EF4-FFF2-40B4-BE49-F238E27FC236}">
                <a16:creationId xmlns="" xmlns:a16="http://schemas.microsoft.com/office/drawing/2014/main" id="{369DBD37-ACE3-3C48-B218-4FA518970955}"/>
              </a:ext>
            </a:extLst>
          </p:cNvPr>
          <p:cNvSpPr>
            <a:spLocks noChangeArrowheads="1"/>
          </p:cNvSpPr>
          <p:nvPr/>
        </p:nvSpPr>
        <p:spPr bwMode="auto">
          <a:xfrm>
            <a:off x="1661932" y="4981105"/>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4.</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聲音數位化</a:t>
            </a:r>
          </a:p>
        </p:txBody>
      </p:sp>
      <p:sp>
        <p:nvSpPr>
          <p:cNvPr id="78" name="Rectangle 12">
            <a:extLst>
              <a:ext uri="{FF2B5EF4-FFF2-40B4-BE49-F238E27FC236}">
                <a16:creationId xmlns="" xmlns:a16="http://schemas.microsoft.com/office/drawing/2014/main" id="{3DD70D98-CF51-7D4F-893F-A69597F59236}"/>
              </a:ext>
            </a:extLst>
          </p:cNvPr>
          <p:cNvSpPr>
            <a:spLocks noChangeArrowheads="1"/>
          </p:cNvSpPr>
          <p:nvPr/>
        </p:nvSpPr>
        <p:spPr bwMode="auto">
          <a:xfrm>
            <a:off x="1661927" y="5989217"/>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5.</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影像數位化</a:t>
            </a:r>
          </a:p>
        </p:txBody>
      </p:sp>
      <p:sp>
        <p:nvSpPr>
          <p:cNvPr id="3" name="文字方塊 2">
            <a:extLst>
              <a:ext uri="{FF2B5EF4-FFF2-40B4-BE49-F238E27FC236}">
                <a16:creationId xmlns="" xmlns:a16="http://schemas.microsoft.com/office/drawing/2014/main" id="{4D5DC73E-A184-4F49-8B72-82B930260B87}"/>
              </a:ext>
            </a:extLst>
          </p:cNvPr>
          <p:cNvSpPr txBox="1"/>
          <p:nvPr/>
        </p:nvSpPr>
        <p:spPr>
          <a:xfrm>
            <a:off x="2578308" y="-644577"/>
            <a:ext cx="184731" cy="297517"/>
          </a:xfrm>
          <a:prstGeom prst="rect">
            <a:avLst/>
          </a:prstGeom>
          <a:noFill/>
        </p:spPr>
        <p:txBody>
          <a:bodyPr wrap="none" rtlCol="0">
            <a:spAutoFit/>
          </a:bodyPr>
          <a:lstStyle/>
          <a:p>
            <a:endParaRPr kumimoji="1"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727944"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Unicode</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07542" y="1584226"/>
            <a:ext cx="4704778"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Unicode </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編碼系統又稱</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萬國碼</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、統一碼或萬用碼，為 </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1991 </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年美國制訂的</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全球通用</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文字編碼系統。</a:t>
            </a:r>
            <a:endPar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Unicode</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以 </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 </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來表示一個字元，因此共可表示 </a:t>
            </a:r>
            <a:r>
              <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65,536</a:t>
            </a:r>
            <a:r>
              <a:rPr kumimoji="0" lang="en-US" altLang="zh-TW"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個字元或符號，可涵蓋</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各國</a:t>
            </a:r>
            <a:r>
              <a:rPr kumimoji="0" lang="zh-TW" altLang="en-US" sz="3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常用的</a:t>
            </a:r>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文字、字母及符號。</a:t>
            </a:r>
            <a:endParaRPr kumimoji="0" lang="en-US" altLang="zh-TW"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07B42260-A4AB-5C41-9FCC-AED3D69A3C4C}"/>
              </a:ext>
            </a:extLst>
          </p:cNvPr>
          <p:cNvPicPr>
            <a:picLocks noChangeAspect="1"/>
          </p:cNvPicPr>
          <p:nvPr/>
        </p:nvPicPr>
        <p:blipFill>
          <a:blip r:embed="rId2"/>
          <a:stretch>
            <a:fillRect/>
          </a:stretch>
        </p:blipFill>
        <p:spPr>
          <a:xfrm>
            <a:off x="5256336" y="1469014"/>
            <a:ext cx="4176464" cy="5011756"/>
          </a:xfrm>
          <a:prstGeom prst="rect">
            <a:avLst/>
          </a:prstGeom>
        </p:spPr>
      </p:pic>
      <p:sp>
        <p:nvSpPr>
          <p:cNvPr id="6" name="文字方塊 5">
            <a:extLst>
              <a:ext uri="{FF2B5EF4-FFF2-40B4-BE49-F238E27FC236}">
                <a16:creationId xmlns="" xmlns:a16="http://schemas.microsoft.com/office/drawing/2014/main" id="{3DDBCC9B-BBBA-874E-9E0A-2E9129ABD665}"/>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31677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報 告 大 綱">
            <a:extLst>
              <a:ext uri="{FF2B5EF4-FFF2-40B4-BE49-F238E27FC236}">
                <a16:creationId xmlns="" xmlns:a16="http://schemas.microsoft.com/office/drawing/2014/main" id="{D508E870-9445-BC42-AA63-0C990BBE6154}"/>
              </a:ext>
            </a:extLst>
          </p:cNvPr>
          <p:cNvSpPr txBox="1">
            <a:spLocks/>
          </p:cNvSpPr>
          <p:nvPr/>
        </p:nvSpPr>
        <p:spPr bwMode="auto">
          <a:xfrm>
            <a:off x="719832" y="-215974"/>
            <a:ext cx="5832649"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資料數位化原理與方法</a:t>
            </a:r>
          </a:p>
        </p:txBody>
      </p:sp>
      <p:sp>
        <p:nvSpPr>
          <p:cNvPr id="72" name="Text Box 36">
            <a:extLst>
              <a:ext uri="{FF2B5EF4-FFF2-40B4-BE49-F238E27FC236}">
                <a16:creationId xmlns="" xmlns:a16="http://schemas.microsoft.com/office/drawing/2014/main" id="{A47F4BA4-3A75-0741-A945-69045EEE474F}"/>
              </a:ext>
            </a:extLst>
          </p:cNvPr>
          <p:cNvSpPr txBox="1">
            <a:spLocks noChangeArrowheads="1"/>
          </p:cNvSpPr>
          <p:nvPr/>
        </p:nvSpPr>
        <p:spPr bwMode="gray">
          <a:xfrm>
            <a:off x="6251994" y="6287150"/>
            <a:ext cx="340847" cy="523387"/>
          </a:xfrm>
          <a:prstGeom prst="rect">
            <a:avLst/>
          </a:prstGeom>
          <a:noFill/>
          <a:ln>
            <a:noFill/>
          </a:ln>
          <a:effectLst/>
        </p:spPr>
        <p:style>
          <a:lnRef idx="0">
            <a:scrgbClr r="0" g="0" b="0"/>
          </a:lnRef>
          <a:fillRef idx="0">
            <a:scrgbClr r="0" g="0" b="0"/>
          </a:fillRef>
          <a:effectRef idx="0">
            <a:scrgbClr r="0" g="0" b="0"/>
          </a:effectRef>
          <a:fontRef idx="major"/>
        </p:style>
        <p:txBody>
          <a:bodyPr wrap="non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eaLnBrk="1" hangingPunct="1">
              <a:defRPr/>
            </a:pPr>
            <a:r>
              <a:rPr lang="zh-TW" altLang="en-US">
                <a:solidFill>
                  <a:srgbClr val="000000"/>
                </a:solidFill>
              </a:rPr>
              <a:t> </a:t>
            </a:r>
          </a:p>
        </p:txBody>
      </p:sp>
      <p:sp>
        <p:nvSpPr>
          <p:cNvPr id="73" name="Rectangle 12">
            <a:extLst>
              <a:ext uri="{FF2B5EF4-FFF2-40B4-BE49-F238E27FC236}">
                <a16:creationId xmlns="" xmlns:a16="http://schemas.microsoft.com/office/drawing/2014/main" id="{AE22CEC9-8C87-2A47-9E52-A94D4070F64A}"/>
              </a:ext>
            </a:extLst>
          </p:cNvPr>
          <p:cNvSpPr>
            <a:spLocks noChangeArrowheads="1"/>
          </p:cNvSpPr>
          <p:nvPr/>
        </p:nvSpPr>
        <p:spPr bwMode="auto">
          <a:xfrm>
            <a:off x="1958712" y="1482321"/>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1.</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數位化的概念</a:t>
            </a:r>
          </a:p>
        </p:txBody>
      </p:sp>
      <p:sp>
        <p:nvSpPr>
          <p:cNvPr id="74" name="Rectangle 12">
            <a:extLst>
              <a:ext uri="{FF2B5EF4-FFF2-40B4-BE49-F238E27FC236}">
                <a16:creationId xmlns="" xmlns:a16="http://schemas.microsoft.com/office/drawing/2014/main" id="{0A0D47BD-5FC6-CC4C-A442-4D203EAAFB16}"/>
              </a:ext>
            </a:extLst>
          </p:cNvPr>
          <p:cNvSpPr>
            <a:spLocks noChangeArrowheads="1"/>
          </p:cNvSpPr>
          <p:nvPr/>
        </p:nvSpPr>
        <p:spPr bwMode="auto">
          <a:xfrm>
            <a:off x="1958712" y="2514286"/>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2.</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數字系統</a:t>
            </a:r>
          </a:p>
        </p:txBody>
      </p:sp>
      <p:sp>
        <p:nvSpPr>
          <p:cNvPr id="75" name="Rectangle 12">
            <a:extLst>
              <a:ext uri="{FF2B5EF4-FFF2-40B4-BE49-F238E27FC236}">
                <a16:creationId xmlns="" xmlns:a16="http://schemas.microsoft.com/office/drawing/2014/main" id="{B906B76D-9828-4247-85F2-F3EE5ABB76B0}"/>
              </a:ext>
            </a:extLst>
          </p:cNvPr>
          <p:cNvSpPr>
            <a:spLocks noChangeArrowheads="1"/>
          </p:cNvSpPr>
          <p:nvPr/>
        </p:nvSpPr>
        <p:spPr bwMode="auto">
          <a:xfrm>
            <a:off x="1958707" y="3522398"/>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3.</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文字資料數位化</a:t>
            </a:r>
          </a:p>
        </p:txBody>
      </p:sp>
      <p:sp>
        <p:nvSpPr>
          <p:cNvPr id="76" name="Rectangle 12">
            <a:extLst>
              <a:ext uri="{FF2B5EF4-FFF2-40B4-BE49-F238E27FC236}">
                <a16:creationId xmlns="" xmlns:a16="http://schemas.microsoft.com/office/drawing/2014/main" id="{8DB09867-A5CB-7C43-806A-28B2423E08A7}"/>
              </a:ext>
            </a:extLst>
          </p:cNvPr>
          <p:cNvSpPr>
            <a:spLocks noChangeArrowheads="1"/>
          </p:cNvSpPr>
          <p:nvPr/>
        </p:nvSpPr>
        <p:spPr bwMode="auto">
          <a:xfrm>
            <a:off x="1958712" y="4543013"/>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4.</a:t>
            </a: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聲音數位化</a:t>
            </a:r>
          </a:p>
        </p:txBody>
      </p:sp>
      <p:sp>
        <p:nvSpPr>
          <p:cNvPr id="77" name="Rectangle 12">
            <a:extLst>
              <a:ext uri="{FF2B5EF4-FFF2-40B4-BE49-F238E27FC236}">
                <a16:creationId xmlns="" xmlns:a16="http://schemas.microsoft.com/office/drawing/2014/main" id="{782C6940-DBD6-4A49-822E-267BEF81C1C5}"/>
              </a:ext>
            </a:extLst>
          </p:cNvPr>
          <p:cNvSpPr>
            <a:spLocks noChangeArrowheads="1"/>
          </p:cNvSpPr>
          <p:nvPr/>
        </p:nvSpPr>
        <p:spPr bwMode="auto">
          <a:xfrm>
            <a:off x="1958707" y="5551125"/>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5.</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影像數位化</a:t>
            </a:r>
          </a:p>
        </p:txBody>
      </p:sp>
    </p:spTree>
    <p:extLst>
      <p:ext uri="{BB962C8B-B14F-4D97-AF65-F5344CB8AC3E}">
        <p14:creationId xmlns:p14="http://schemas.microsoft.com/office/powerpoint/2010/main" val="1329264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727944"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聲音數位化</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311659" y="1313470"/>
            <a:ext cx="9025258" cy="140415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聲音的三要素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聲音包含</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響度</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音調</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及</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音色</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等三個要素。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A3D78FEE-3C10-F545-8EA4-813226400C0E}"/>
              </a:ext>
            </a:extLst>
          </p:cNvPr>
          <p:cNvPicPr>
            <a:picLocks noChangeAspect="1"/>
          </p:cNvPicPr>
          <p:nvPr/>
        </p:nvPicPr>
        <p:blipFill rotWithShape="1">
          <a:blip r:embed="rId2"/>
          <a:srcRect l="10515" t="30769"/>
          <a:stretch/>
        </p:blipFill>
        <p:spPr>
          <a:xfrm>
            <a:off x="173031" y="3996494"/>
            <a:ext cx="9691817" cy="2196244"/>
          </a:xfrm>
          <a:prstGeom prst="rect">
            <a:avLst/>
          </a:prstGeom>
        </p:spPr>
      </p:pic>
      <p:sp>
        <p:nvSpPr>
          <p:cNvPr id="6" name="文字方塊 5">
            <a:extLst>
              <a:ext uri="{FF2B5EF4-FFF2-40B4-BE49-F238E27FC236}">
                <a16:creationId xmlns="" xmlns:a16="http://schemas.microsoft.com/office/drawing/2014/main" id="{F637A7E9-C820-BD44-BB35-0DC50F271ACF}"/>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5" name="文字方塊 4">
            <a:extLst>
              <a:ext uri="{FF2B5EF4-FFF2-40B4-BE49-F238E27FC236}">
                <a16:creationId xmlns="" xmlns:a16="http://schemas.microsoft.com/office/drawing/2014/main" id="{DE9A0809-825B-E742-802D-88DF666663D1}"/>
              </a:ext>
            </a:extLst>
          </p:cNvPr>
          <p:cNvSpPr txBox="1"/>
          <p:nvPr/>
        </p:nvSpPr>
        <p:spPr>
          <a:xfrm>
            <a:off x="173031" y="3143915"/>
            <a:ext cx="10136108" cy="913070"/>
          </a:xfrm>
          <a:prstGeom prst="rect">
            <a:avLst/>
          </a:prstGeom>
          <a:noFill/>
        </p:spPr>
        <p:txBody>
          <a:bodyPr wrap="none" rtlCol="0">
            <a:spAutoFit/>
          </a:bodyPr>
          <a:lstStyle/>
          <a:p>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響度</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：聲音的強弱，與振幅有關，振幅越大響度越強。 </a:t>
            </a:r>
          </a:p>
          <a:p>
            <a:endParaRPr kumimoji="1" lang="zh-TW" altLang="en-US" sz="3200" dirty="0"/>
          </a:p>
        </p:txBody>
      </p:sp>
      <p:sp>
        <p:nvSpPr>
          <p:cNvPr id="7" name="Rectangle 11">
            <a:hlinkClick r:id="rId3" action="ppaction://hlinkfile"/>
          </p:cNvPr>
          <p:cNvSpPr>
            <a:spLocks noChangeArrowheads="1"/>
          </p:cNvSpPr>
          <p:nvPr/>
        </p:nvSpPr>
        <p:spPr bwMode="auto">
          <a:xfrm>
            <a:off x="6841034" y="1174974"/>
            <a:ext cx="1583654" cy="391628"/>
          </a:xfrm>
          <a:prstGeom prst="rect">
            <a:avLst/>
          </a:prstGeom>
          <a:solidFill>
            <a:srgbClr val="CCFFFF"/>
          </a:solidFill>
          <a:ln w="9525">
            <a:solidFill>
              <a:srgbClr val="CCFFFF"/>
            </a:solidFill>
            <a:miter lim="800000"/>
            <a:headEnd/>
            <a:tailEnd/>
          </a:ln>
          <a:effectLst/>
        </p:spPr>
        <p:txBody>
          <a:bodyPr wrap="square" tIns="0" bIns="144000" anchor="ctr" anchorCtr="1">
            <a:spAutoFit/>
          </a:bodyPr>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defTabSz="449263"/>
            <a:r>
              <a:rPr lang="zh-TW" altLang="en-US" sz="2400" b="1" u="sng" dirty="0">
                <a:solidFill>
                  <a:srgbClr val="0000FF"/>
                </a:solidFill>
                <a:latin typeface="微軟正黑體" panose="020B0604030504040204" pitchFamily="34" charset="-120"/>
                <a:ea typeface="微軟正黑體" panose="020B0604030504040204" pitchFamily="34" charset="-120"/>
              </a:rPr>
              <a:t>聲音的三要素</a:t>
            </a:r>
            <a:endParaRPr lang="zh-TW" altLang="en-US" sz="2400" b="1" u="sng" dirty="0">
              <a:solidFill>
                <a:srgbClr val="0000FF"/>
              </a:solidFill>
              <a:latin typeface="微軟正黑體" panose="020B0604030504040204" pitchFamily="34" charset="-120"/>
              <a:ea typeface="微軟正黑體" panose="020B0604030504040204" pitchFamily="34" charset="-120"/>
            </a:endParaRPr>
          </a:p>
        </p:txBody>
      </p:sp>
      <p:sp>
        <p:nvSpPr>
          <p:cNvPr id="8" name="AutoShape 12">
            <a:hlinkClick r:id="rId3" action="ppaction://hlinkfile"/>
          </p:cNvPr>
          <p:cNvSpPr>
            <a:spLocks noChangeArrowheads="1"/>
          </p:cNvSpPr>
          <p:nvPr/>
        </p:nvSpPr>
        <p:spPr bwMode="auto">
          <a:xfrm>
            <a:off x="5904408" y="1106252"/>
            <a:ext cx="936625" cy="504825"/>
          </a:xfrm>
          <a:prstGeom prst="flowChartAlternateProcess">
            <a:avLst/>
          </a:prstGeom>
          <a:solidFill>
            <a:srgbClr val="0000FF"/>
          </a:solidFill>
          <a:ln w="25400">
            <a:solidFill>
              <a:srgbClr val="000080"/>
            </a:solidFill>
            <a:miter lim="800000"/>
            <a:headEnd/>
            <a:tailEnd/>
          </a:ln>
          <a:effectLst/>
        </p:spPr>
        <p:txBody>
          <a:bodyPr wrap="none" anchor="ctr" anchorCtr="1"/>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800" b="1" i="0" u="none" strike="noStrike" kern="1200" cap="none" spc="0" normalizeH="0" baseline="0" noProof="0" dirty="0" smtClean="0">
                <a:ln>
                  <a:noFill/>
                </a:ln>
                <a:solidFill>
                  <a:sysClr val="window" lastClr="FFFFFF"/>
                </a:solidFill>
                <a:effectLst/>
                <a:uLnTx/>
                <a:uFillTx/>
                <a:latin typeface="微軟正黑體" panose="020B0604030504040204" pitchFamily="34" charset="-120"/>
                <a:ea typeface="微軟正黑體" panose="020B0604030504040204" pitchFamily="34" charset="-120"/>
              </a:rPr>
              <a:t>影片</a:t>
            </a:r>
            <a:endParaRPr kumimoji="1" lang="zh-TW" altLang="en-US" sz="2800" b="1" i="0" u="none" strike="noStrike" kern="1200" cap="none" spc="0" normalizeH="0" baseline="0" noProof="0" dirty="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4980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 xmlns:a16="http://schemas.microsoft.com/office/drawing/2014/main" id="{00CD085A-6B1E-F140-A33F-6913C6F1BE79}"/>
              </a:ext>
            </a:extLst>
          </p:cNvPr>
          <p:cNvSpPr/>
          <p:nvPr/>
        </p:nvSpPr>
        <p:spPr bwMode="auto">
          <a:xfrm>
            <a:off x="7727950" y="3036672"/>
            <a:ext cx="2352675" cy="419417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11238"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25000" dirty="0">
              <a:ln>
                <a:noFill/>
              </a:ln>
              <a:solidFill>
                <a:schemeClr val="tx1"/>
              </a:solidFill>
              <a:effectLst/>
              <a:latin typeface="Arial" charset="0"/>
              <a:ea typeface="新細明體" charset="-120"/>
            </a:endParaRPr>
          </a:p>
        </p:txBody>
      </p:sp>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聲音數位化</a:t>
            </a:r>
          </a:p>
        </p:txBody>
      </p:sp>
      <p:pic>
        <p:nvPicPr>
          <p:cNvPr id="5" name="Picture 4">
            <a:extLst>
              <a:ext uri="{FF2B5EF4-FFF2-40B4-BE49-F238E27FC236}">
                <a16:creationId xmlns="" xmlns:a16="http://schemas.microsoft.com/office/drawing/2014/main" id="{55E76706-6BD3-AE4B-A1D7-8F3C3C0677CA}"/>
              </a:ext>
            </a:extLst>
          </p:cNvPr>
          <p:cNvPicPr>
            <a:picLocks noChangeAspect="1"/>
          </p:cNvPicPr>
          <p:nvPr/>
        </p:nvPicPr>
        <p:blipFill rotWithShape="1">
          <a:blip r:embed="rId2"/>
          <a:srcRect l="11186" t="35841"/>
          <a:stretch/>
        </p:blipFill>
        <p:spPr>
          <a:xfrm>
            <a:off x="359792" y="4166380"/>
            <a:ext cx="8517133" cy="1882341"/>
          </a:xfrm>
          <a:prstGeom prst="rect">
            <a:avLst/>
          </a:prstGeom>
        </p:spPr>
      </p:pic>
      <p:sp>
        <p:nvSpPr>
          <p:cNvPr id="7" name="◎ 電腦輔助學習趨勢…">
            <a:extLst>
              <a:ext uri="{FF2B5EF4-FFF2-40B4-BE49-F238E27FC236}">
                <a16:creationId xmlns="" xmlns:a16="http://schemas.microsoft.com/office/drawing/2014/main" id="{BE1DA716-5F4D-5544-95F0-7E3C627CEE0A}"/>
              </a:ext>
            </a:extLst>
          </p:cNvPr>
          <p:cNvSpPr txBox="1">
            <a:spLocks/>
          </p:cNvSpPr>
          <p:nvPr/>
        </p:nvSpPr>
        <p:spPr bwMode="auto">
          <a:xfrm>
            <a:off x="359792" y="1135991"/>
            <a:ext cx="8953250" cy="140415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聲音的三要素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聲音包含</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響度</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音調</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及</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音色</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等三個要素。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9" name="文字方塊 8">
            <a:extLst>
              <a:ext uri="{FF2B5EF4-FFF2-40B4-BE49-F238E27FC236}">
                <a16:creationId xmlns="" xmlns:a16="http://schemas.microsoft.com/office/drawing/2014/main" id="{27928EE6-82EA-AA45-966A-0635596FCD29}"/>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10" name="文字方塊 9">
            <a:extLst>
              <a:ext uri="{FF2B5EF4-FFF2-40B4-BE49-F238E27FC236}">
                <a16:creationId xmlns="" xmlns:a16="http://schemas.microsoft.com/office/drawing/2014/main" id="{4627747C-8207-0740-8078-C44ADB366047}"/>
              </a:ext>
            </a:extLst>
          </p:cNvPr>
          <p:cNvSpPr txBox="1"/>
          <p:nvPr/>
        </p:nvSpPr>
        <p:spPr>
          <a:xfrm>
            <a:off x="364574" y="2751451"/>
            <a:ext cx="9572282" cy="1323439"/>
          </a:xfrm>
          <a:prstGeom prst="rect">
            <a:avLst/>
          </a:prstGeom>
          <a:noFill/>
        </p:spPr>
        <p:txBody>
          <a:bodyPr wrap="square" rtlCol="0">
            <a:spAutoFit/>
          </a:bodyPr>
          <a:lstStyle/>
          <a:p>
            <a:r>
              <a:rPr kumimoji="0" lang="zh-TW" altLang="en-US" sz="30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音調</a:t>
            </a:r>
            <a:r>
              <a:rPr kumimoji="0" lang="zh-TW" altLang="en-US" sz="3000" b="1" baseline="0" dirty="0">
                <a:latin typeface="Microsoft JhengHei" panose="020B0604030504040204" pitchFamily="34" charset="-120"/>
                <a:ea typeface="Microsoft JhengHei" panose="020B0604030504040204" pitchFamily="34" charset="-120"/>
                <a:cs typeface="Arial Unicode MS"/>
                <a:sym typeface="Arial Unicode MS"/>
              </a:rPr>
              <a:t>：聲音的高低，與頻率有關，頻率越高音調越高。</a:t>
            </a:r>
            <a:endParaRPr kumimoji="0" lang="en-US" altLang="zh-TW" sz="3000" b="1" baseline="0" dirty="0">
              <a:latin typeface="Microsoft JhengHei" panose="020B0604030504040204" pitchFamily="34" charset="-120"/>
              <a:ea typeface="Microsoft JhengHei" panose="020B0604030504040204" pitchFamily="34" charset="-120"/>
              <a:cs typeface="Arial Unicode MS"/>
              <a:sym typeface="Arial Unicode MS"/>
            </a:endParaRPr>
          </a:p>
          <a:p>
            <a:r>
              <a:rPr kumimoji="0" lang="zh-TW" altLang="en-US" sz="3000" b="1" baseline="0" dirty="0">
                <a:latin typeface="Microsoft JhengHei" panose="020B0604030504040204" pitchFamily="34" charset="-120"/>
                <a:ea typeface="Microsoft JhengHei" panose="020B0604030504040204" pitchFamily="34" charset="-120"/>
                <a:cs typeface="Arial Unicode MS"/>
                <a:sym typeface="Arial Unicode MS"/>
              </a:rPr>
              <a:t>            人耳可以聽到的頻率大約在 </a:t>
            </a:r>
            <a:r>
              <a:rPr kumimoji="0" lang="en-US" altLang="zh-TW" sz="3000" b="1" baseline="0" dirty="0">
                <a:latin typeface="Microsoft JhengHei" panose="020B0604030504040204" pitchFamily="34" charset="-120"/>
                <a:ea typeface="Microsoft JhengHei" panose="020B0604030504040204" pitchFamily="34" charset="-120"/>
                <a:cs typeface="Arial Unicode MS"/>
                <a:sym typeface="Arial Unicode MS"/>
              </a:rPr>
              <a:t>20</a:t>
            </a:r>
            <a:r>
              <a:rPr kumimoji="0" lang="en" altLang="zh-TW" sz="3000" b="1" baseline="0" dirty="0">
                <a:latin typeface="Microsoft JhengHei" panose="020B0604030504040204" pitchFamily="34" charset="-120"/>
                <a:ea typeface="Microsoft JhengHei" panose="020B0604030504040204" pitchFamily="34" charset="-120"/>
                <a:cs typeface="Arial Unicode MS"/>
                <a:sym typeface="Arial Unicode MS"/>
              </a:rPr>
              <a:t>Hz ∼ 20,000Hz</a:t>
            </a:r>
            <a:r>
              <a:rPr kumimoji="0" lang="zh-TW" altLang="en-US" sz="3000" b="1" baseline="0" dirty="0">
                <a:latin typeface="Microsoft JhengHei" panose="020B0604030504040204" pitchFamily="34" charset="-120"/>
                <a:ea typeface="Microsoft JhengHei" panose="020B0604030504040204" pitchFamily="34" charset="-120"/>
                <a:cs typeface="Arial Unicode MS"/>
                <a:sym typeface="Arial Unicode MS"/>
              </a:rPr>
              <a:t>。 </a:t>
            </a:r>
          </a:p>
          <a:p>
            <a:endParaRPr kumimoji="1" lang="zh-TW" altLang="en-US" sz="3000" dirty="0"/>
          </a:p>
        </p:txBody>
      </p:sp>
    </p:spTree>
    <p:extLst>
      <p:ext uri="{BB962C8B-B14F-4D97-AF65-F5344CB8AC3E}">
        <p14:creationId xmlns:p14="http://schemas.microsoft.com/office/powerpoint/2010/main" val="2509028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聲音數位化</a:t>
            </a:r>
          </a:p>
        </p:txBody>
      </p:sp>
      <p:pic>
        <p:nvPicPr>
          <p:cNvPr id="5" name="Picture 4">
            <a:extLst>
              <a:ext uri="{FF2B5EF4-FFF2-40B4-BE49-F238E27FC236}">
                <a16:creationId xmlns="" xmlns:a16="http://schemas.microsoft.com/office/drawing/2014/main" id="{57D0BED0-9A26-CC41-B75E-627C05744FE1}"/>
              </a:ext>
            </a:extLst>
          </p:cNvPr>
          <p:cNvPicPr>
            <a:picLocks noChangeAspect="1"/>
          </p:cNvPicPr>
          <p:nvPr/>
        </p:nvPicPr>
        <p:blipFill rotWithShape="1">
          <a:blip r:embed="rId2"/>
          <a:srcRect l="10078" t="40511"/>
          <a:stretch/>
        </p:blipFill>
        <p:spPr>
          <a:xfrm>
            <a:off x="279492" y="4543063"/>
            <a:ext cx="9521640" cy="2052228"/>
          </a:xfrm>
          <a:prstGeom prst="rect">
            <a:avLst/>
          </a:prstGeom>
        </p:spPr>
      </p:pic>
      <p:sp>
        <p:nvSpPr>
          <p:cNvPr id="6" name="◎ 電腦輔助學習趨勢…">
            <a:extLst>
              <a:ext uri="{FF2B5EF4-FFF2-40B4-BE49-F238E27FC236}">
                <a16:creationId xmlns="" xmlns:a16="http://schemas.microsoft.com/office/drawing/2014/main" id="{ACAC0D9B-D2D4-3446-AB99-0D09845F6329}"/>
              </a:ext>
            </a:extLst>
          </p:cNvPr>
          <p:cNvSpPr txBox="1">
            <a:spLocks/>
          </p:cNvSpPr>
          <p:nvPr/>
        </p:nvSpPr>
        <p:spPr bwMode="auto">
          <a:xfrm>
            <a:off x="695574" y="1260190"/>
            <a:ext cx="9105558" cy="140415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聲音的三要素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聲音包含</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響度</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音調</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及</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音色</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等三個要素。</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7" name="文字方塊 6">
            <a:extLst>
              <a:ext uri="{FF2B5EF4-FFF2-40B4-BE49-F238E27FC236}">
                <a16:creationId xmlns="" xmlns:a16="http://schemas.microsoft.com/office/drawing/2014/main" id="{6A6545C9-CC79-0A43-8ADB-AD29F268690E}"/>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8" name="文字方塊 7">
            <a:extLst>
              <a:ext uri="{FF2B5EF4-FFF2-40B4-BE49-F238E27FC236}">
                <a16:creationId xmlns="" xmlns:a16="http://schemas.microsoft.com/office/drawing/2014/main" id="{7AF08CBE-FE24-3B43-96D1-56E4FBC75477}"/>
              </a:ext>
            </a:extLst>
          </p:cNvPr>
          <p:cNvSpPr txBox="1"/>
          <p:nvPr/>
        </p:nvSpPr>
        <p:spPr>
          <a:xfrm>
            <a:off x="279492" y="2898257"/>
            <a:ext cx="9521640" cy="1200329"/>
          </a:xfrm>
          <a:prstGeom prst="rect">
            <a:avLst/>
          </a:prstGeom>
          <a:noFill/>
        </p:spPr>
        <p:txBody>
          <a:bodyPr wrap="square">
            <a:spAutoFit/>
          </a:bodyPr>
          <a:lstStyle/>
          <a:p>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音色</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：聲音的特色，與波形有關；我們之所以</a:t>
            </a:r>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 </a:t>
            </a:r>
          </a:p>
          <a:p>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能辨別不同的聲音，是因為音色不同 。 </a:t>
            </a:r>
          </a:p>
        </p:txBody>
      </p:sp>
    </p:spTree>
    <p:extLst>
      <p:ext uri="{BB962C8B-B14F-4D97-AF65-F5344CB8AC3E}">
        <p14:creationId xmlns:p14="http://schemas.microsoft.com/office/powerpoint/2010/main" val="1287413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聲音數位化</a:t>
            </a:r>
          </a:p>
        </p:txBody>
      </p:sp>
      <p:grpSp>
        <p:nvGrpSpPr>
          <p:cNvPr id="14" name="群組 13">
            <a:extLst>
              <a:ext uri="{FF2B5EF4-FFF2-40B4-BE49-F238E27FC236}">
                <a16:creationId xmlns="" xmlns:a16="http://schemas.microsoft.com/office/drawing/2014/main" id="{9B7E5D44-70B0-1242-AC23-622B5D384CE7}"/>
              </a:ext>
            </a:extLst>
          </p:cNvPr>
          <p:cNvGrpSpPr/>
          <p:nvPr/>
        </p:nvGrpSpPr>
        <p:grpSpPr>
          <a:xfrm>
            <a:off x="503808" y="1584226"/>
            <a:ext cx="9001000" cy="4032448"/>
            <a:chOff x="611560" y="3933056"/>
            <a:chExt cx="8064000" cy="1980000"/>
          </a:xfrm>
        </p:grpSpPr>
        <p:grpSp>
          <p:nvGrpSpPr>
            <p:cNvPr id="15" name="群組 14">
              <a:extLst>
                <a:ext uri="{FF2B5EF4-FFF2-40B4-BE49-F238E27FC236}">
                  <a16:creationId xmlns="" xmlns:a16="http://schemas.microsoft.com/office/drawing/2014/main" id="{AE37E513-CDD8-1A41-8CBB-CBF730A85A85}"/>
                </a:ext>
              </a:extLst>
            </p:cNvPr>
            <p:cNvGrpSpPr/>
            <p:nvPr/>
          </p:nvGrpSpPr>
          <p:grpSpPr>
            <a:xfrm>
              <a:off x="611560" y="3933056"/>
              <a:ext cx="8064000" cy="1980000"/>
              <a:chOff x="3131840" y="2880000"/>
              <a:chExt cx="8064000" cy="1980000"/>
            </a:xfrm>
          </p:grpSpPr>
          <p:sp>
            <p:nvSpPr>
              <p:cNvPr id="17" name="圓角矩形 16">
                <a:extLst>
                  <a:ext uri="{FF2B5EF4-FFF2-40B4-BE49-F238E27FC236}">
                    <a16:creationId xmlns="" xmlns:a16="http://schemas.microsoft.com/office/drawing/2014/main" id="{AAE43DA2-BBD0-4740-9982-A5FC0D8A544E}"/>
                  </a:ext>
                </a:extLst>
              </p:cNvPr>
              <p:cNvSpPr/>
              <p:nvPr/>
            </p:nvSpPr>
            <p:spPr>
              <a:xfrm>
                <a:off x="3131840" y="3096000"/>
                <a:ext cx="8064000" cy="1764000"/>
              </a:xfrm>
              <a:prstGeom prst="roundRect">
                <a:avLst>
                  <a:gd name="adj" fmla="val 0"/>
                </a:avLst>
              </a:prstGeom>
              <a:solidFill>
                <a:sysClr val="window" lastClr="FFFFFF"/>
              </a:solidFill>
              <a:ln w="25400">
                <a:solidFill>
                  <a:srgbClr val="6460AB"/>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24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a:ea typeface="標楷體" pitchFamily="65" charset="-120"/>
                  <a:cs typeface="Arial"/>
                  <a:sym typeface="Arial"/>
                </a:endParaRPr>
              </a:p>
            </p:txBody>
          </p:sp>
          <p:sp>
            <p:nvSpPr>
              <p:cNvPr id="18" name="圓角矩形 17">
                <a:extLst>
                  <a:ext uri="{FF2B5EF4-FFF2-40B4-BE49-F238E27FC236}">
                    <a16:creationId xmlns="" xmlns:a16="http://schemas.microsoft.com/office/drawing/2014/main" id="{F5217EE4-BA7F-504A-B131-030FFAC46B76}"/>
                  </a:ext>
                </a:extLst>
              </p:cNvPr>
              <p:cNvSpPr/>
              <p:nvPr/>
            </p:nvSpPr>
            <p:spPr>
              <a:xfrm>
                <a:off x="3131840" y="2880000"/>
                <a:ext cx="1654344" cy="360000"/>
              </a:xfrm>
              <a:prstGeom prst="roundRect">
                <a:avLst>
                  <a:gd name="adj" fmla="val 50000"/>
                </a:avLst>
              </a:prstGeom>
              <a:solidFill>
                <a:srgbClr val="BEBADD"/>
              </a:solidFill>
              <a:ln w="25400">
                <a:solidFill>
                  <a:srgbClr val="6460AB"/>
                </a:solidFill>
              </a:ln>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3200" b="1" kern="0" baseline="0" dirty="0">
                    <a:solidFill>
                      <a:prstClr val="white"/>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a:sym typeface="Arial"/>
                  </a:rPr>
                  <a:t>小知識</a:t>
                </a:r>
                <a:endParaRPr kumimoji="0" lang="zh-TW" altLang="en-US" sz="3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Microsoft JhengHei" panose="020B0604030504040204" pitchFamily="34" charset="-120"/>
                  <a:ea typeface="Microsoft JhengHei" panose="020B0604030504040204" pitchFamily="34" charset="-120"/>
                  <a:cs typeface="Arial"/>
                  <a:sym typeface="Arial"/>
                </a:endParaRPr>
              </a:p>
            </p:txBody>
          </p:sp>
        </p:grpSp>
        <p:sp>
          <p:nvSpPr>
            <p:cNvPr id="16" name="文字方塊 15">
              <a:extLst>
                <a:ext uri="{FF2B5EF4-FFF2-40B4-BE49-F238E27FC236}">
                  <a16:creationId xmlns="" xmlns:a16="http://schemas.microsoft.com/office/drawing/2014/main" id="{D07E8289-3A21-0E40-882F-6A4F2024134E}"/>
                </a:ext>
              </a:extLst>
            </p:cNvPr>
            <p:cNvSpPr txBox="1"/>
            <p:nvPr/>
          </p:nvSpPr>
          <p:spPr>
            <a:xfrm>
              <a:off x="740584" y="4373413"/>
              <a:ext cx="7848000" cy="1080000"/>
            </a:xfrm>
            <a:prstGeom prst="rect">
              <a:avLst/>
            </a:prstGeom>
            <a:noFill/>
          </p:spPr>
          <p:txBody>
            <a:bodyPr wrap="square" lIns="36000" tIns="36000" rIns="36000" bIns="36000" rtlCol="0" anchor="t" anchorCtr="0">
              <a:noAutofit/>
            </a:bodyPr>
            <a:lstStyle>
              <a:defPPr>
                <a:defRPr lang="en-US"/>
              </a:defPPr>
              <a:lvl1pPr>
                <a:lnSpc>
                  <a:spcPts val="2800"/>
                </a:lnSpc>
                <a:defRPr sz="2000" b="0">
                  <a:solidFill>
                    <a:schemeClr val="tx1"/>
                  </a:solidFill>
                  <a:latin typeface="+mj-lt"/>
                  <a:ea typeface="標楷體" pitchFamily="65" charset="-120"/>
                </a:defRPr>
              </a:lvl1pPr>
            </a:lstStyle>
            <a:p>
              <a:pPr eaLnBrk="1" fontAlgn="auto" hangingPunct="1">
                <a:lnSpc>
                  <a:spcPct val="120000"/>
                </a:lnSpc>
                <a:spcBef>
                  <a:spcPts val="0"/>
                </a:spcBef>
                <a:spcAft>
                  <a:spcPts val="0"/>
                </a:spcAft>
              </a:pPr>
              <a:r>
                <a:rPr kumimoji="0" lang="en"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Hz(</a:t>
              </a: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赫茲</a:t>
              </a:r>
              <a:r>
                <a:rPr kumimoji="0" lang="en-US"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a:t>
              </a:r>
            </a:p>
            <a:p>
              <a:pPr eaLnBrk="1" fontAlgn="auto" hangingPunct="1">
                <a:lnSpc>
                  <a:spcPct val="120000"/>
                </a:lnSpc>
                <a:spcBef>
                  <a:spcPts val="0"/>
                </a:spcBef>
                <a:spcAft>
                  <a:spcPts val="0"/>
                </a:spcAft>
              </a:pPr>
              <a:r>
                <a:rPr kumimoji="0" lang="zh-TW" altLang="en-US"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頻率是指單位時間內事件重複發生的次數，採用國際單位制表示，其單位為赫茲</a:t>
              </a:r>
              <a:r>
                <a:rPr kumimoji="0" lang="en-US" altLang="zh-TW"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a:t>
              </a:r>
              <a:r>
                <a:rPr kumimoji="0" lang="en" altLang="zh-TW"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Hertz</a:t>
              </a:r>
              <a:r>
                <a:rPr kumimoji="0" lang="zh-TW" altLang="en"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a:t>
              </a:r>
              <a:r>
                <a:rPr kumimoji="0" lang="zh-TW" altLang="en-US"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簡稱 </a:t>
              </a:r>
              <a:r>
                <a:rPr kumimoji="0" lang="en" altLang="zh-TW"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Hz)</a:t>
              </a:r>
              <a:r>
                <a:rPr kumimoji="0" lang="zh-TW" altLang="en"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a:t>
              </a:r>
              <a:r>
                <a:rPr kumimoji="0" lang="zh-TW" altLang="en-US"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是以德國物理學家海因里希</a:t>
              </a:r>
              <a:r>
                <a:rPr kumimoji="0" lang="en-US" altLang="zh-TW"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a:t>
              </a:r>
              <a:r>
                <a:rPr kumimoji="0" lang="zh-TW" altLang="en-US" sz="32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赫茲命名，常用於描述樂音、電腦時鐘頻率與無線電波等。 </a:t>
              </a:r>
            </a:p>
            <a:p>
              <a:pPr eaLnBrk="1" fontAlgn="auto" hangingPunct="1">
                <a:lnSpc>
                  <a:spcPct val="120000"/>
                </a:lnSpc>
                <a:spcBef>
                  <a:spcPts val="0"/>
                </a:spcBef>
                <a:spcAft>
                  <a:spcPts val="0"/>
                </a:spcAft>
              </a:pPr>
              <a:endParaRPr kumimoji="0" lang="zh-TW" altLang="en-US" sz="3600" b="1" i="0" u="none" strike="noStrike" kern="0" cap="none" spc="0" normalizeH="0" baseline="0" noProof="0" dirty="0">
                <a:ln>
                  <a:noFill/>
                </a:ln>
                <a:solidFill>
                  <a:prstClr val="black"/>
                </a:solidFill>
                <a:effectLst/>
                <a:uLnTx/>
                <a:uFillTx/>
                <a:latin typeface="Microsoft JhengHei" panose="020B0604030504040204" pitchFamily="34" charset="-120"/>
                <a:ea typeface="Microsoft JhengHei" panose="020B0604030504040204" pitchFamily="34" charset="-120"/>
                <a:cs typeface="Arial"/>
                <a:sym typeface="Arial"/>
              </a:endParaRPr>
            </a:p>
          </p:txBody>
        </p:sp>
      </p:grpSp>
      <p:sp>
        <p:nvSpPr>
          <p:cNvPr id="19" name="文字方塊 18">
            <a:extLst>
              <a:ext uri="{FF2B5EF4-FFF2-40B4-BE49-F238E27FC236}">
                <a16:creationId xmlns="" xmlns:a16="http://schemas.microsoft.com/office/drawing/2014/main" id="{AE942188-B77E-1E44-B4A2-C82865CE78D6}"/>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455931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007864"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聲音數位化的方法</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767582" y="1332198"/>
            <a:ext cx="8161162" cy="514857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人類能聽到大自然的各種聲音，是因為它的物理現象以</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空氣的波動</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來刺激耳膜，並傳遞到大腦處理產生聽覺。</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人類大腦對於聽到的聲音主要包含</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響度</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音調</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和</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音色</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等三要素。</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電腦處理聲音的方式是將</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物理現象</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的波動記錄下來，各種不同聲源</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合成混在一起</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形成新的聲波，電腦將這個連續的聲波進行</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sample</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和</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quantization</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轉換為</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數位化資料</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來處理與儲存。</a:t>
            </a:r>
            <a:endParaRPr kumimoji="0" lang="en-US" altLang="zh-TW" sz="2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8123E1EC-FAD7-2944-A1B4-9843AC486527}"/>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144</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543453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079872"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a:t>
            </a:r>
            <a:r>
              <a:rPr lang="en-US" altLang="zh-TW" sz="4400" kern="0" baseline="0" dirty="0">
                <a:latin typeface="Microsoft JhengHei" panose="020B0604030504040204" pitchFamily="34" charset="-120"/>
                <a:ea typeface="Microsoft JhengHei" panose="020B0604030504040204" pitchFamily="34" charset="-120"/>
              </a:rPr>
              <a:t> </a:t>
            </a:r>
            <a:r>
              <a:rPr lang="zh-TW" altLang="en-US" sz="4400" kern="0" baseline="0" dirty="0">
                <a:latin typeface="Microsoft JhengHei" panose="020B0604030504040204" pitchFamily="34" charset="-120"/>
                <a:ea typeface="Microsoft JhengHei" panose="020B0604030504040204" pitchFamily="34" charset="-120"/>
              </a:rPr>
              <a:t>聲音的取樣</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95574" y="1260190"/>
            <a:ext cx="8161162" cy="1692188"/>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是記錄</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每個固定的時間間隔</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其振幅</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通常以每秒記錄的次數表示</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，而</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每秒記錄次數</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稱為</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取樣頻率</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7D2FD0DB-A40E-C74B-BDA0-687FD169146C}"/>
              </a:ext>
            </a:extLst>
          </p:cNvPr>
          <p:cNvPicPr>
            <a:picLocks noChangeAspect="1"/>
          </p:cNvPicPr>
          <p:nvPr/>
        </p:nvPicPr>
        <p:blipFill>
          <a:blip r:embed="rId2"/>
          <a:stretch>
            <a:fillRect/>
          </a:stretch>
        </p:blipFill>
        <p:spPr>
          <a:xfrm>
            <a:off x="503808" y="3119117"/>
            <a:ext cx="9042686" cy="3073622"/>
          </a:xfrm>
          <a:prstGeom prst="rect">
            <a:avLst/>
          </a:prstGeom>
        </p:spPr>
      </p:pic>
      <p:sp>
        <p:nvSpPr>
          <p:cNvPr id="6" name="文字方塊 5">
            <a:extLst>
              <a:ext uri="{FF2B5EF4-FFF2-40B4-BE49-F238E27FC236}">
                <a16:creationId xmlns="" xmlns:a16="http://schemas.microsoft.com/office/drawing/2014/main" id="{FC0FB723-0F6E-5A47-AF94-6E27749AF948}"/>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144</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381893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007864"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a:t>
            </a:r>
            <a:r>
              <a:rPr lang="en-US" altLang="zh-TW" sz="4400" kern="0" baseline="0" dirty="0">
                <a:latin typeface="Microsoft JhengHei" panose="020B0604030504040204" pitchFamily="34" charset="-120"/>
                <a:ea typeface="Microsoft JhengHei" panose="020B0604030504040204" pitchFamily="34" charset="-120"/>
              </a:rPr>
              <a:t> </a:t>
            </a:r>
            <a:r>
              <a:rPr lang="zh-TW" altLang="en-US" sz="4400" kern="0" baseline="0" dirty="0">
                <a:latin typeface="Microsoft JhengHei" panose="020B0604030504040204" pitchFamily="34" charset="-120"/>
                <a:ea typeface="Microsoft JhengHei" panose="020B0604030504040204" pitchFamily="34" charset="-120"/>
              </a:rPr>
              <a:t>聲音的取樣</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95574" y="1368202"/>
            <a:ext cx="8161162"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常見的聲音的</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取樣頻率</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電話</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每秒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8,000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次樣本</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無線電廣播</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每秒</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22,050</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次樣本</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CD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和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MP3: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每秒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44,100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次樣本</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l"/>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數位電視</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每秒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48,000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次樣本</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Font typeface="Wingdings" pitchFamily="2" charset="2"/>
              <a:buChar char="v"/>
              <a:defRPr>
                <a:latin typeface="Arial Unicode MS"/>
                <a:ea typeface="Arial Unicode MS"/>
                <a:cs typeface="Arial Unicode MS"/>
                <a:sym typeface="Arial Unicode MS"/>
              </a:defRPr>
            </a:pP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取樣頻率</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越高，取樣</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品質</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越好，所需</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儲存空間</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也越大。</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EA0FC24D-8E4C-404F-8679-B5C8045F6E55}"/>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145</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66872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863848"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a:t>
            </a:r>
            <a:r>
              <a:rPr lang="en-US" altLang="zh-TW" sz="4400" kern="0" baseline="0" dirty="0">
                <a:latin typeface="Microsoft JhengHei" panose="020B0604030504040204" pitchFamily="34" charset="-120"/>
                <a:ea typeface="Microsoft JhengHei" panose="020B0604030504040204" pitchFamily="34" charset="-120"/>
              </a:rPr>
              <a:t>    </a:t>
            </a:r>
            <a:r>
              <a:rPr lang="zh-TW" altLang="en-US" sz="4400" kern="0" baseline="0" dirty="0">
                <a:latin typeface="Microsoft JhengHei" panose="020B0604030504040204" pitchFamily="34" charset="-120"/>
                <a:ea typeface="Microsoft JhengHei" panose="020B0604030504040204" pitchFamily="34" charset="-120"/>
              </a:rPr>
              <a:t>聲音的量化</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47824" y="1080170"/>
            <a:ext cx="8424936"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聲音的量化是指將</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取樣的結果</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轉換成</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整數型態</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的數據儲存。</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數位化後的聲音資料呈現</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離散化</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狀態，但如果離散化的情況不是很嚴重，一般人的耳朵是聽不出它的不連續性。</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F82D2333-82E5-FA4C-83D9-437806601A3D}"/>
              </a:ext>
            </a:extLst>
          </p:cNvPr>
          <p:cNvPicPr>
            <a:picLocks noChangeAspect="1"/>
          </p:cNvPicPr>
          <p:nvPr/>
        </p:nvPicPr>
        <p:blipFill>
          <a:blip r:embed="rId2"/>
          <a:stretch>
            <a:fillRect/>
          </a:stretch>
        </p:blipFill>
        <p:spPr>
          <a:xfrm>
            <a:off x="1269933" y="3857897"/>
            <a:ext cx="6506683" cy="3198937"/>
          </a:xfrm>
          <a:prstGeom prst="rect">
            <a:avLst/>
          </a:prstGeom>
        </p:spPr>
      </p:pic>
    </p:spTree>
    <p:extLst>
      <p:ext uri="{BB962C8B-B14F-4D97-AF65-F5344CB8AC3E}">
        <p14:creationId xmlns:p14="http://schemas.microsoft.com/office/powerpoint/2010/main" val="572937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511920" y="-143966"/>
            <a:ext cx="396044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數位化的概念</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31800" y="1260190"/>
            <a:ext cx="8941121" cy="468052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電腦只能看得懂</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與</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，這是受限於電腦的中央處理器結構設計，因為要儲存資料的裝置只有</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兩種不同的狀態</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，例如</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無電流通過與有電流通過的電路狀態表示關</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或開</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數位化</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(digitize)</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就是把非數位化的資料，轉換成電腦所能識別的</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與</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，即</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二進位</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(binary)</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的形式，電腦才能夠識別、儲存與處理。</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54D52AFB-7568-2D4D-80E6-9D261AD72A7A}"/>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136</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6" name="Rectangle 11">
            <a:hlinkClick r:id="rId2" action="ppaction://hlinkfile"/>
          </p:cNvPr>
          <p:cNvSpPr>
            <a:spLocks noChangeArrowheads="1"/>
          </p:cNvSpPr>
          <p:nvPr/>
        </p:nvSpPr>
        <p:spPr bwMode="auto">
          <a:xfrm>
            <a:off x="6669162" y="499833"/>
            <a:ext cx="1727670" cy="391628"/>
          </a:xfrm>
          <a:prstGeom prst="rect">
            <a:avLst/>
          </a:prstGeom>
          <a:solidFill>
            <a:srgbClr val="CCFFFF"/>
          </a:solidFill>
          <a:ln w="9525">
            <a:solidFill>
              <a:srgbClr val="CCFFFF"/>
            </a:solidFill>
            <a:miter lim="800000"/>
            <a:headEnd/>
            <a:tailEnd/>
          </a:ln>
          <a:effectLst/>
        </p:spPr>
        <p:txBody>
          <a:bodyPr wrap="square" tIns="0" bIns="144000" anchor="ctr" anchorCtr="1">
            <a:spAutoFit/>
          </a:bodyPr>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defTabSz="449263"/>
            <a:r>
              <a:rPr lang="zh-TW" altLang="en-US" sz="2400" b="1" u="sng" dirty="0">
                <a:solidFill>
                  <a:srgbClr val="0000FF"/>
                </a:solidFill>
                <a:latin typeface="微軟正黑體" panose="020B0604030504040204" pitchFamily="34" charset="-120"/>
                <a:ea typeface="微軟正黑體" panose="020B0604030504040204" pitchFamily="34" charset="-120"/>
              </a:rPr>
              <a:t>什麼是二進位？</a:t>
            </a:r>
          </a:p>
        </p:txBody>
      </p:sp>
      <p:sp>
        <p:nvSpPr>
          <p:cNvPr id="7" name="AutoShape 12">
            <a:hlinkClick r:id="rId2" action="ppaction://hlinkfile"/>
          </p:cNvPr>
          <p:cNvSpPr>
            <a:spLocks noChangeArrowheads="1"/>
          </p:cNvSpPr>
          <p:nvPr/>
        </p:nvSpPr>
        <p:spPr bwMode="auto">
          <a:xfrm>
            <a:off x="5732536" y="431112"/>
            <a:ext cx="936625" cy="504825"/>
          </a:xfrm>
          <a:prstGeom prst="flowChartAlternateProcess">
            <a:avLst/>
          </a:prstGeom>
          <a:solidFill>
            <a:srgbClr val="0000FF"/>
          </a:solidFill>
          <a:ln w="25400">
            <a:solidFill>
              <a:srgbClr val="000080"/>
            </a:solidFill>
            <a:miter lim="800000"/>
            <a:headEnd/>
            <a:tailEnd/>
          </a:ln>
          <a:effectLst/>
        </p:spPr>
        <p:txBody>
          <a:bodyPr wrap="none" anchor="ctr" anchorCtr="1"/>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800" b="1" i="0" u="none" strike="noStrike" kern="1200" cap="none" spc="0" normalizeH="0" baseline="0" noProof="0" dirty="0" smtClean="0">
                <a:ln>
                  <a:noFill/>
                </a:ln>
                <a:solidFill>
                  <a:sysClr val="window" lastClr="FFFFFF"/>
                </a:solidFill>
                <a:effectLst/>
                <a:uLnTx/>
                <a:uFillTx/>
                <a:latin typeface="微軟正黑體" panose="020B0604030504040204" pitchFamily="34" charset="-120"/>
                <a:ea typeface="微軟正黑體" panose="020B0604030504040204" pitchFamily="34" charset="-120"/>
              </a:rPr>
              <a:t>影片</a:t>
            </a:r>
            <a:endParaRPr kumimoji="1" lang="zh-TW" altLang="en-US" sz="2800" b="1" i="0" u="none" strike="noStrike" kern="1200" cap="none" spc="0" normalizeH="0" baseline="0" noProof="0" dirty="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49305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151880"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聲音的量化</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95574" y="1584226"/>
            <a:ext cx="9097266"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更高品質的方式來存取聲音，會產生比較少</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失真的現象，例如：</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Font typeface="Wingdings" pitchFamily="2" charset="2"/>
              <a:buChar char="l"/>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使用</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8</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個位元來表示，將可以轉換為</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256</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a:t>
            </a:r>
            <a:r>
              <a:rPr kumimoji="0" lang="en-US" altLang="zh-TW" sz="3400" b="1" baseline="3000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種不同的數值。</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Font typeface="Wingdings" pitchFamily="2" charset="2"/>
              <a:buChar char="l"/>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使用</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個位元來表示，將可以轉換為</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65,536</a:t>
            </a:r>
            <a:r>
              <a:rPr kumimoji="0" lang="en-US" altLang="zh-TW" sz="3400" b="1" baseline="0" dirty="0">
                <a:latin typeface="Microsoft JhengHei" panose="020B0604030504040204" pitchFamily="34" charset="-120"/>
                <a:ea typeface="Microsoft JhengHei" panose="020B0604030504040204" pitchFamily="34" charset="-120"/>
                <a:cs typeface="Arial Unicode MS"/>
                <a:sym typeface="Arial Unicode MS"/>
              </a:rPr>
              <a:t>(2</a:t>
            </a:r>
            <a:r>
              <a:rPr kumimoji="0" lang="en-US" altLang="zh-TW" sz="3400" b="1" baseline="30000" dirty="0">
                <a:latin typeface="Microsoft JhengHei" panose="020B0604030504040204" pitchFamily="34" charset="-120"/>
                <a:ea typeface="Microsoft JhengHei" panose="020B0604030504040204" pitchFamily="34" charset="-120"/>
                <a:cs typeface="Arial Unicode MS"/>
                <a:sym typeface="Arial Unicode MS"/>
              </a:rPr>
              <a:t>16</a:t>
            </a:r>
            <a:r>
              <a:rPr kumimoji="0" lang="en-US" altLang="zh-TW" sz="3400" b="1" baseline="0" dirty="0">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種不同的數值。</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Font typeface="Wingdings" pitchFamily="2" charset="2"/>
              <a:buChar char="l"/>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日常生活中常見的 </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MP3</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音樂格式就是</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06412" lvl="1"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使用 </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個位元表示。</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0F6C711C-CD53-6848-AB01-A0DD8EA65219}"/>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145</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061695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007864" y="-108297"/>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聲音的編輯</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75816" y="1574353"/>
            <a:ext cx="8737226"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將聲音數位化的目的</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1020762" lvl="1" indent="-514350">
              <a:spcBef>
                <a:spcPts val="800"/>
              </a:spcBef>
              <a:buFont typeface="+mj-lt"/>
              <a:buAutoNum type="arabicPeriod"/>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儲存聲音</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1020762" lvl="1" indent="-514350">
              <a:spcBef>
                <a:spcPts val="800"/>
              </a:spcBef>
              <a:buFont typeface="+mj-lt"/>
              <a:buAutoNum type="arabicPeriod"/>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非線性編輯</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Windows10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作業系統有內建的</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播放</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聲音檔軟體。</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如果要對聲音檔做</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剪輯</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，就需要再加裝聲音編輯軟體。</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92C68FFB-D2E8-3A49-B71D-90E43A8A1626}"/>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146</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12163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431800"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線性編輯 </a:t>
            </a:r>
            <a:r>
              <a:rPr lang="en-US" altLang="zh-TW" sz="4000" kern="0" baseline="0" dirty="0">
                <a:latin typeface="Microsoft JhengHei" panose="020B0604030504040204" pitchFamily="34" charset="-120"/>
                <a:ea typeface="Microsoft JhengHei" panose="020B0604030504040204" pitchFamily="34" charset="-120"/>
              </a:rPr>
              <a:t>vs. </a:t>
            </a:r>
            <a:r>
              <a:rPr lang="zh-TW" altLang="en-US" sz="4000" kern="0" baseline="0" dirty="0">
                <a:latin typeface="Microsoft JhengHei" panose="020B0604030504040204" pitchFamily="34" charset="-120"/>
                <a:ea typeface="Microsoft JhengHei" panose="020B0604030504040204" pitchFamily="34" charset="-120"/>
              </a:rPr>
              <a:t>非線性編輯</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31800" y="1584226"/>
            <a:ext cx="9001000"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線性編輯：早期聲音使用錄音帶的方式來儲存，透過</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磁頭</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讀取磁帶上的資料，再透過電子設備將它轉換為聲音，基於磁帶的物理特性，</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編輯聲音時需要用捲動的方式來尋找特定資料</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非線性編輯：聲音數位化後，電腦的聲音編輯軟體操作介面透過</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時間軸</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的移動，可以</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直接跳到任意的地方</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編輯，不用像磁帶那樣需要花時間等待它的捲動。</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圖片 4">
            <a:hlinkClick r:id="rId2"/>
            <a:extLst>
              <a:ext uri="{FF2B5EF4-FFF2-40B4-BE49-F238E27FC236}">
                <a16:creationId xmlns="" xmlns:a16="http://schemas.microsoft.com/office/drawing/2014/main" id="{229CE53E-4D17-244C-B5D4-7F120DE5CF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5055" t="21407" r="4703" b="23062"/>
          <a:stretch>
            <a:fillRect/>
          </a:stretch>
        </p:blipFill>
        <p:spPr bwMode="auto">
          <a:xfrm>
            <a:off x="8093542" y="162642"/>
            <a:ext cx="1843314" cy="113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a:extLst>
              <a:ext uri="{FF2B5EF4-FFF2-40B4-BE49-F238E27FC236}">
                <a16:creationId xmlns="" xmlns:a16="http://schemas.microsoft.com/office/drawing/2014/main" id="{67ADD9AF-7B93-974E-B672-D13D447277C4}"/>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146</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
        <p:nvSpPr>
          <p:cNvPr id="7" name="Rectangle 11">
            <a:hlinkClick r:id="rId4" action="ppaction://hlinkfile"/>
          </p:cNvPr>
          <p:cNvSpPr>
            <a:spLocks noChangeArrowheads="1"/>
          </p:cNvSpPr>
          <p:nvPr/>
        </p:nvSpPr>
        <p:spPr bwMode="auto">
          <a:xfrm>
            <a:off x="4790576" y="897591"/>
            <a:ext cx="3276102" cy="637849"/>
          </a:xfrm>
          <a:prstGeom prst="rect">
            <a:avLst/>
          </a:prstGeom>
          <a:solidFill>
            <a:srgbClr val="CCFFFF"/>
          </a:solidFill>
          <a:ln w="9525">
            <a:solidFill>
              <a:srgbClr val="CCFFFF"/>
            </a:solidFill>
            <a:miter lim="800000"/>
            <a:headEnd/>
            <a:tailEnd/>
          </a:ln>
          <a:effectLst/>
        </p:spPr>
        <p:txBody>
          <a:bodyPr wrap="square" tIns="0" bIns="144000" anchor="ctr" anchorCtr="1">
            <a:spAutoFit/>
          </a:bodyPr>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defTabSz="449263"/>
            <a:r>
              <a:rPr lang="en-US" altLang="zh-TW" sz="2400" b="1" u="sng" dirty="0">
                <a:solidFill>
                  <a:srgbClr val="0000FF"/>
                </a:solidFill>
                <a:latin typeface="微軟正黑體" panose="020B0604030504040204" pitchFamily="34" charset="-120"/>
                <a:ea typeface="微軟正黑體" panose="020B0604030504040204" pitchFamily="34" charset="-120"/>
              </a:rPr>
              <a:t>Podcast </a:t>
            </a:r>
            <a:r>
              <a:rPr lang="zh-TW" altLang="en-US" sz="2400" b="1" u="sng" dirty="0">
                <a:solidFill>
                  <a:srgbClr val="0000FF"/>
                </a:solidFill>
                <a:latin typeface="微軟正黑體" panose="020B0604030504040204" pitchFamily="34" charset="-120"/>
                <a:ea typeface="微軟正黑體" panose="020B0604030504040204" pitchFamily="34" charset="-120"/>
              </a:rPr>
              <a:t>製作極速上手！輕鬆學會人聲美化 </a:t>
            </a:r>
            <a:r>
              <a:rPr lang="en-US" altLang="zh-TW" sz="2400" b="1" u="sng" dirty="0">
                <a:solidFill>
                  <a:srgbClr val="0000FF"/>
                </a:solidFill>
                <a:latin typeface="微軟正黑體" panose="020B0604030504040204" pitchFamily="34" charset="-120"/>
                <a:ea typeface="微軟正黑體" panose="020B0604030504040204" pitchFamily="34" charset="-120"/>
              </a:rPr>
              <a:t>+ </a:t>
            </a:r>
            <a:r>
              <a:rPr lang="zh-TW" altLang="en-US" sz="2400" b="1" u="sng" dirty="0">
                <a:solidFill>
                  <a:srgbClr val="0000FF"/>
                </a:solidFill>
                <a:latin typeface="微軟正黑體" panose="020B0604030504040204" pitchFamily="34" charset="-120"/>
                <a:ea typeface="微軟正黑體" panose="020B0604030504040204" pitchFamily="34" charset="-120"/>
              </a:rPr>
              <a:t>音訊剪輯 </a:t>
            </a:r>
            <a:r>
              <a:rPr lang="en-US" altLang="zh-TW" sz="2400" b="1" u="sng" dirty="0">
                <a:solidFill>
                  <a:srgbClr val="0000FF"/>
                </a:solidFill>
                <a:latin typeface="微軟正黑體" panose="020B0604030504040204" pitchFamily="34" charset="-120"/>
                <a:ea typeface="微軟正黑體" panose="020B0604030504040204" pitchFamily="34" charset="-120"/>
              </a:rPr>
              <a:t>+ </a:t>
            </a:r>
            <a:r>
              <a:rPr lang="zh-TW" altLang="en-US" sz="2400" b="1" u="sng" dirty="0">
                <a:solidFill>
                  <a:srgbClr val="0000FF"/>
                </a:solidFill>
                <a:latin typeface="微軟正黑體" panose="020B0604030504040204" pitchFamily="34" charset="-120"/>
                <a:ea typeface="微軟正黑體" panose="020B0604030504040204" pitchFamily="34" charset="-120"/>
              </a:rPr>
              <a:t>自製配樂</a:t>
            </a:r>
          </a:p>
        </p:txBody>
      </p:sp>
      <p:sp>
        <p:nvSpPr>
          <p:cNvPr id="8" name="AutoShape 12">
            <a:hlinkClick r:id="rId4" action="ppaction://hlinkfile"/>
          </p:cNvPr>
          <p:cNvSpPr>
            <a:spLocks noChangeArrowheads="1"/>
          </p:cNvSpPr>
          <p:nvPr/>
        </p:nvSpPr>
        <p:spPr bwMode="auto">
          <a:xfrm>
            <a:off x="3853950" y="951979"/>
            <a:ext cx="936625" cy="504825"/>
          </a:xfrm>
          <a:prstGeom prst="flowChartAlternateProcess">
            <a:avLst/>
          </a:prstGeom>
          <a:solidFill>
            <a:srgbClr val="0000FF"/>
          </a:solidFill>
          <a:ln w="25400">
            <a:solidFill>
              <a:srgbClr val="000080"/>
            </a:solidFill>
            <a:miter lim="800000"/>
            <a:headEnd/>
            <a:tailEnd/>
          </a:ln>
          <a:effectLst/>
        </p:spPr>
        <p:txBody>
          <a:bodyPr wrap="none" anchor="ctr" anchorCtr="1"/>
          <a:lstStyle>
            <a:defPPr>
              <a:defRPr lang="zh-TW"/>
            </a:defPPr>
            <a:lvl1pPr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000" kern="1200" baseline="-250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000" kern="1200" baseline="-25000">
                <a:solidFill>
                  <a:schemeClr val="tx1"/>
                </a:solidFill>
                <a:latin typeface="Arial" panose="020B0604020202020204" pitchFamily="34" charset="0"/>
                <a:ea typeface="新細明體" panose="02020500000000000000" pitchFamily="18" charset="-120"/>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TW" altLang="en-US" sz="2800" b="1" i="0" u="none" strike="noStrike" kern="1200" cap="none" spc="0" normalizeH="0" baseline="0" noProof="0" dirty="0" smtClean="0">
                <a:ln>
                  <a:noFill/>
                </a:ln>
                <a:solidFill>
                  <a:sysClr val="window" lastClr="FFFFFF"/>
                </a:solidFill>
                <a:effectLst/>
                <a:uLnTx/>
                <a:uFillTx/>
                <a:latin typeface="微軟正黑體" panose="020B0604030504040204" pitchFamily="34" charset="-120"/>
                <a:ea typeface="微軟正黑體" panose="020B0604030504040204" pitchFamily="34" charset="-120"/>
              </a:rPr>
              <a:t>影片</a:t>
            </a:r>
            <a:endParaRPr kumimoji="1" lang="zh-TW" altLang="en-US" sz="2800" b="1" i="0" u="none" strike="noStrike" kern="1200" cap="none" spc="0" normalizeH="0" baseline="0" noProof="0" dirty="0">
              <a:ln>
                <a:noFill/>
              </a:ln>
              <a:solidFill>
                <a:sysClr val="window" lastClr="FFFFFF"/>
              </a:solidFill>
              <a:effectLst/>
              <a:uLnTx/>
              <a:uFillTx/>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18557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355516">
            <a:alpha val="1000"/>
          </a:srgbClr>
        </a:solidFill>
        <a:effectLst/>
      </p:bgPr>
    </p:bg>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215775" y="1080170"/>
            <a:ext cx="9864849" cy="48245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為數位音訊編輯軟體，是開放原始碼的自由軟體。</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https://</a:t>
            </a:r>
            <a:r>
              <a:rPr kumimoji="0" lang="en-US" altLang="zh-TW" sz="3200" b="1" baseline="0" dirty="0" err="1">
                <a:solidFill>
                  <a:prstClr val="black"/>
                </a:solidFill>
                <a:latin typeface="Microsoft JhengHei" panose="020B0604030504040204" pitchFamily="34" charset="-120"/>
                <a:ea typeface="Microsoft JhengHei" panose="020B0604030504040204" pitchFamily="34" charset="-120"/>
                <a:cs typeface="Arial Unicode MS"/>
                <a:sym typeface="Arial Unicode MS"/>
              </a:rPr>
              <a:t>www.audacityteam.org</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/download/</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圖片 4">
            <a:extLst>
              <a:ext uri="{FF2B5EF4-FFF2-40B4-BE49-F238E27FC236}">
                <a16:creationId xmlns="" xmlns:a16="http://schemas.microsoft.com/office/drawing/2014/main" id="{5F2B336B-7B99-AF46-BEA4-585E4E1BF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872" y="2376314"/>
            <a:ext cx="6713562" cy="4694035"/>
          </a:xfrm>
          <a:prstGeom prst="rect">
            <a:avLst/>
          </a:prstGeom>
        </p:spPr>
      </p:pic>
    </p:spTree>
    <p:extLst>
      <p:ext uri="{BB962C8B-B14F-4D97-AF65-F5344CB8AC3E}">
        <p14:creationId xmlns:p14="http://schemas.microsoft.com/office/powerpoint/2010/main" val="933371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75816" y="1152178"/>
            <a:ext cx="6192688" cy="72008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Audacity </a:t>
            </a:r>
            <a:r>
              <a:rPr kumimoji="0" lang="zh-TW" altLang="en-US"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操作介面</a:t>
            </a:r>
            <a:endPar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Picture 4">
            <a:extLst>
              <a:ext uri="{FF2B5EF4-FFF2-40B4-BE49-F238E27FC236}">
                <a16:creationId xmlns="" xmlns:a16="http://schemas.microsoft.com/office/drawing/2014/main" id="{474023F7-1DB0-A443-9AFF-FF72BCBAA277}"/>
              </a:ext>
            </a:extLst>
          </p:cNvPr>
          <p:cNvPicPr>
            <a:picLocks noChangeAspect="1"/>
          </p:cNvPicPr>
          <p:nvPr/>
        </p:nvPicPr>
        <p:blipFill>
          <a:blip r:embed="rId2"/>
          <a:stretch>
            <a:fillRect/>
          </a:stretch>
        </p:blipFill>
        <p:spPr>
          <a:xfrm>
            <a:off x="730795" y="2078408"/>
            <a:ext cx="7385059" cy="4618385"/>
          </a:xfrm>
          <a:prstGeom prst="rect">
            <a:avLst/>
          </a:prstGeom>
        </p:spPr>
      </p:pic>
      <p:sp>
        <p:nvSpPr>
          <p:cNvPr id="6" name="文字方塊 5">
            <a:extLst>
              <a:ext uri="{FF2B5EF4-FFF2-40B4-BE49-F238E27FC236}">
                <a16:creationId xmlns="" xmlns:a16="http://schemas.microsoft.com/office/drawing/2014/main" id="{4D4854D8-7E42-4B4B-8E19-0BF5EBF32A44}"/>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147</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936903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03808" y="1368202"/>
            <a:ext cx="8856984" cy="504056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lvl="0" indent="0" algn="just" defTabSz="914400">
              <a:spcBef>
                <a:spcPts val="800"/>
              </a:spcBef>
              <a:buFont typeface="Wingdings" pitchFamily="2" charset="2"/>
              <a:buChar char="n"/>
              <a:defRPr>
                <a:latin typeface="Arial Unicode MS"/>
                <a:ea typeface="Arial Unicode MS"/>
                <a:cs typeface="Arial Unicode MS"/>
                <a:sym typeface="Arial Unicode MS"/>
              </a:defRPr>
            </a:pP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聲音的錄製　</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8" name="Picture 7">
            <a:extLst>
              <a:ext uri="{FF2B5EF4-FFF2-40B4-BE49-F238E27FC236}">
                <a16:creationId xmlns="" xmlns:a16="http://schemas.microsoft.com/office/drawing/2014/main" id="{57678678-0711-FD42-AD65-2F8B0A117ECB}"/>
              </a:ext>
            </a:extLst>
          </p:cNvPr>
          <p:cNvPicPr>
            <a:picLocks noChangeAspect="1"/>
          </p:cNvPicPr>
          <p:nvPr/>
        </p:nvPicPr>
        <p:blipFill>
          <a:blip r:embed="rId2"/>
          <a:stretch>
            <a:fillRect/>
          </a:stretch>
        </p:blipFill>
        <p:spPr>
          <a:xfrm>
            <a:off x="431800" y="2389157"/>
            <a:ext cx="507167" cy="433205"/>
          </a:xfrm>
          <a:prstGeom prst="rect">
            <a:avLst/>
          </a:prstGeom>
        </p:spPr>
      </p:pic>
      <p:sp>
        <p:nvSpPr>
          <p:cNvPr id="9" name="◎ 電腦輔助學習趨勢…">
            <a:extLst>
              <a:ext uri="{FF2B5EF4-FFF2-40B4-BE49-F238E27FC236}">
                <a16:creationId xmlns="" xmlns:a16="http://schemas.microsoft.com/office/drawing/2014/main" id="{17F76F32-BC8E-9B41-A505-FEE25EE7F093}"/>
              </a:ext>
            </a:extLst>
          </p:cNvPr>
          <p:cNvSpPr txBox="1">
            <a:spLocks/>
          </p:cNvSpPr>
          <p:nvPr/>
        </p:nvSpPr>
        <p:spPr bwMode="auto">
          <a:xfrm>
            <a:off x="960464" y="2317523"/>
            <a:ext cx="3074292" cy="557019"/>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indent="0" algn="just">
              <a:spcBef>
                <a:spcPts val="800"/>
              </a:spcBef>
              <a:buClr>
                <a:schemeClr val="tx1"/>
              </a:buClr>
              <a:buNone/>
              <a:defRPr>
                <a:latin typeface="Arial Unicode MS"/>
                <a:ea typeface="Arial Unicode MS"/>
                <a:cs typeface="Arial Unicode MS"/>
                <a:sym typeface="Arial Unicode MS"/>
              </a:defRPr>
            </a:pP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按下</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錄製鍵</a:t>
            </a: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，可開始用麥克風錄音。</a:t>
            </a:r>
            <a:endPar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0" name="Picture 9">
            <a:extLst>
              <a:ext uri="{FF2B5EF4-FFF2-40B4-BE49-F238E27FC236}">
                <a16:creationId xmlns="" xmlns:a16="http://schemas.microsoft.com/office/drawing/2014/main" id="{B1F0AF6B-4A84-0743-88DF-FEE5A5C11B9F}"/>
              </a:ext>
            </a:extLst>
          </p:cNvPr>
          <p:cNvPicPr>
            <a:picLocks noChangeAspect="1"/>
          </p:cNvPicPr>
          <p:nvPr/>
        </p:nvPicPr>
        <p:blipFill>
          <a:blip r:embed="rId3"/>
          <a:stretch>
            <a:fillRect/>
          </a:stretch>
        </p:blipFill>
        <p:spPr>
          <a:xfrm>
            <a:off x="431800" y="3294502"/>
            <a:ext cx="490833" cy="386717"/>
          </a:xfrm>
          <a:prstGeom prst="rect">
            <a:avLst/>
          </a:prstGeom>
        </p:spPr>
      </p:pic>
      <p:pic>
        <p:nvPicPr>
          <p:cNvPr id="11" name="Picture 10">
            <a:extLst>
              <a:ext uri="{FF2B5EF4-FFF2-40B4-BE49-F238E27FC236}">
                <a16:creationId xmlns="" xmlns:a16="http://schemas.microsoft.com/office/drawing/2014/main" id="{C33FABC5-1BF4-2041-9446-B9AD95AB5973}"/>
              </a:ext>
            </a:extLst>
          </p:cNvPr>
          <p:cNvPicPr>
            <a:picLocks noChangeAspect="1"/>
          </p:cNvPicPr>
          <p:nvPr/>
        </p:nvPicPr>
        <p:blipFill>
          <a:blip r:embed="rId4"/>
          <a:stretch>
            <a:fillRect/>
          </a:stretch>
        </p:blipFill>
        <p:spPr>
          <a:xfrm>
            <a:off x="451708" y="4107808"/>
            <a:ext cx="495300" cy="406400"/>
          </a:xfrm>
          <a:prstGeom prst="rect">
            <a:avLst/>
          </a:prstGeom>
        </p:spPr>
      </p:pic>
      <p:sp>
        <p:nvSpPr>
          <p:cNvPr id="12" name="◎ 電腦輔助學習趨勢…">
            <a:extLst>
              <a:ext uri="{FF2B5EF4-FFF2-40B4-BE49-F238E27FC236}">
                <a16:creationId xmlns="" xmlns:a16="http://schemas.microsoft.com/office/drawing/2014/main" id="{7DC4963F-30BD-CC41-89A1-B19976B86B47}"/>
              </a:ext>
            </a:extLst>
          </p:cNvPr>
          <p:cNvSpPr txBox="1">
            <a:spLocks/>
          </p:cNvSpPr>
          <p:nvPr/>
        </p:nvSpPr>
        <p:spPr bwMode="auto">
          <a:xfrm>
            <a:off x="925665" y="3200290"/>
            <a:ext cx="3074292" cy="557019"/>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indent="0" algn="just">
              <a:spcBef>
                <a:spcPts val="800"/>
              </a:spcBef>
              <a:buClr>
                <a:schemeClr val="tx1"/>
              </a:buClr>
              <a:buNone/>
              <a:defRPr>
                <a:latin typeface="Arial Unicode MS"/>
                <a:ea typeface="Arial Unicode MS"/>
                <a:cs typeface="Arial Unicode MS"/>
                <a:sym typeface="Arial Unicode MS"/>
              </a:defRPr>
            </a:pP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按下</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停止鍵</a:t>
            </a: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，可以結束錄音。</a:t>
            </a:r>
            <a:endPar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3" name="◎ 電腦輔助學習趨勢…">
            <a:extLst>
              <a:ext uri="{FF2B5EF4-FFF2-40B4-BE49-F238E27FC236}">
                <a16:creationId xmlns="" xmlns:a16="http://schemas.microsoft.com/office/drawing/2014/main" id="{A124ACDC-112D-C44F-A53C-7B33B7F78273}"/>
              </a:ext>
            </a:extLst>
          </p:cNvPr>
          <p:cNvSpPr txBox="1">
            <a:spLocks/>
          </p:cNvSpPr>
          <p:nvPr/>
        </p:nvSpPr>
        <p:spPr bwMode="auto">
          <a:xfrm>
            <a:off x="960464" y="4032498"/>
            <a:ext cx="3074292" cy="557019"/>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indent="0" algn="just">
              <a:spcBef>
                <a:spcPts val="800"/>
              </a:spcBef>
              <a:buClr>
                <a:schemeClr val="tx1"/>
              </a:buClr>
              <a:buNone/>
              <a:defRPr>
                <a:latin typeface="Arial Unicode MS"/>
                <a:ea typeface="Arial Unicode MS"/>
                <a:cs typeface="Arial Unicode MS"/>
                <a:sym typeface="Arial Unicode MS"/>
              </a:defRPr>
            </a:pP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錄製聲音時，音軌上就會顯示每一個固定的時間間隔取樣與量化的結果，會以</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波形</a:t>
            </a:r>
            <a:r>
              <a:rPr kumimoji="0" lang="zh-TW" altLang="en-US" sz="2800" b="1" baseline="0" dirty="0">
                <a:latin typeface="Microsoft JhengHei" panose="020B0604030504040204" pitchFamily="34" charset="-120"/>
                <a:ea typeface="Microsoft JhengHei" panose="020B0604030504040204" pitchFamily="34" charset="-120"/>
                <a:cs typeface="Arial Unicode MS"/>
                <a:sym typeface="Arial Unicode MS"/>
              </a:rPr>
              <a:t>的方式呈現。</a:t>
            </a:r>
            <a:endPar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7" name="Picture 6">
            <a:extLst>
              <a:ext uri="{FF2B5EF4-FFF2-40B4-BE49-F238E27FC236}">
                <a16:creationId xmlns="" xmlns:a16="http://schemas.microsoft.com/office/drawing/2014/main" id="{48F32501-35E0-A245-A8FA-65E5629818B5}"/>
              </a:ext>
            </a:extLst>
          </p:cNvPr>
          <p:cNvPicPr>
            <a:picLocks noChangeAspect="1"/>
          </p:cNvPicPr>
          <p:nvPr/>
        </p:nvPicPr>
        <p:blipFill>
          <a:blip r:embed="rId5"/>
          <a:stretch>
            <a:fillRect/>
          </a:stretch>
        </p:blipFill>
        <p:spPr>
          <a:xfrm>
            <a:off x="4277622" y="2125340"/>
            <a:ext cx="5371202" cy="4139406"/>
          </a:xfrm>
          <a:prstGeom prst="rect">
            <a:avLst/>
          </a:prstGeom>
        </p:spPr>
      </p:pic>
      <p:sp>
        <p:nvSpPr>
          <p:cNvPr id="14" name="文字方塊 13">
            <a:extLst>
              <a:ext uri="{FF2B5EF4-FFF2-40B4-BE49-F238E27FC236}">
                <a16:creationId xmlns="" xmlns:a16="http://schemas.microsoft.com/office/drawing/2014/main" id="{74DCB1A3-9E2C-A44B-BDCA-4D872BAF1E45}"/>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147</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pic>
        <p:nvPicPr>
          <p:cNvPr id="15" name="圖片 14">
            <a:hlinkClick r:id="rId6"/>
            <a:extLst>
              <a:ext uri="{FF2B5EF4-FFF2-40B4-BE49-F238E27FC236}">
                <a16:creationId xmlns="" xmlns:a16="http://schemas.microsoft.com/office/drawing/2014/main" id="{6561731B-C664-674C-B211-C688ECECC68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5055" t="21407" r="4703" b="23062"/>
          <a:stretch>
            <a:fillRect/>
          </a:stretch>
        </p:blipFill>
        <p:spPr bwMode="auto">
          <a:xfrm>
            <a:off x="8093542" y="162642"/>
            <a:ext cx="1843314" cy="1133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2157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03808" y="1469362"/>
            <a:ext cx="5400600" cy="504056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耳機與麥克風</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圖片 3">
            <a:extLst>
              <a:ext uri="{FF2B5EF4-FFF2-40B4-BE49-F238E27FC236}">
                <a16:creationId xmlns="" xmlns:a16="http://schemas.microsoft.com/office/drawing/2014/main" id="{00EC4CF1-601D-6741-83E3-8C5B749C60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08" y="2480754"/>
            <a:ext cx="9120256" cy="3250784"/>
          </a:xfrm>
          <a:prstGeom prst="rect">
            <a:avLst/>
          </a:prstGeom>
        </p:spPr>
      </p:pic>
    </p:spTree>
    <p:extLst>
      <p:ext uri="{BB962C8B-B14F-4D97-AF65-F5344CB8AC3E}">
        <p14:creationId xmlns:p14="http://schemas.microsoft.com/office/powerpoint/2010/main" val="640343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03808" y="1469362"/>
            <a:ext cx="5400600" cy="504056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聲音的儲存</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使用功能表的</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檔案</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→儲存專案</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，即是</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使用</a:t>
            </a:r>
            <a:r>
              <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Audacity</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的格</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式</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存檔。</a:t>
            </a:r>
            <a:endParaRPr kumimoji="0" lang="en-US" altLang="zh-TW" sz="1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6" name="Picture 5">
            <a:extLst>
              <a:ext uri="{FF2B5EF4-FFF2-40B4-BE49-F238E27FC236}">
                <a16:creationId xmlns="" xmlns:a16="http://schemas.microsoft.com/office/drawing/2014/main" id="{5402DF76-229E-6C4B-B9F9-B896CCB0B7EE}"/>
              </a:ext>
            </a:extLst>
          </p:cNvPr>
          <p:cNvPicPr>
            <a:picLocks noChangeAspect="1"/>
          </p:cNvPicPr>
          <p:nvPr/>
        </p:nvPicPr>
        <p:blipFill>
          <a:blip r:embed="rId2"/>
          <a:stretch>
            <a:fillRect/>
          </a:stretch>
        </p:blipFill>
        <p:spPr>
          <a:xfrm>
            <a:off x="4209435" y="2304306"/>
            <a:ext cx="5193097" cy="3932636"/>
          </a:xfrm>
          <a:prstGeom prst="rect">
            <a:avLst/>
          </a:prstGeom>
        </p:spPr>
      </p:pic>
      <p:sp>
        <p:nvSpPr>
          <p:cNvPr id="7" name="文字方塊 6">
            <a:extLst>
              <a:ext uri="{FF2B5EF4-FFF2-40B4-BE49-F238E27FC236}">
                <a16:creationId xmlns="" xmlns:a16="http://schemas.microsoft.com/office/drawing/2014/main" id="{87C1638A-51CE-5843-88C3-FA25002E957D}"/>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148</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682977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943968" y="-19150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471947" y="1152178"/>
            <a:ext cx="3444865" cy="4569998"/>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聲音的儲存</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若想要聲音檔能</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一般的聲音播</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放程式</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中使用，</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就需要使用功能</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表的</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檔案→匯出</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將聲音檔匯出成</a:t>
            </a: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常見的聲音檔格</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式</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1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Picture 4">
            <a:extLst>
              <a:ext uri="{FF2B5EF4-FFF2-40B4-BE49-F238E27FC236}">
                <a16:creationId xmlns="" xmlns:a16="http://schemas.microsoft.com/office/drawing/2014/main" id="{ADA1207A-17D1-354D-BFA1-E74F8D85AC6B}"/>
              </a:ext>
            </a:extLst>
          </p:cNvPr>
          <p:cNvPicPr>
            <a:picLocks noChangeAspect="1"/>
          </p:cNvPicPr>
          <p:nvPr/>
        </p:nvPicPr>
        <p:blipFill>
          <a:blip r:embed="rId2"/>
          <a:stretch>
            <a:fillRect/>
          </a:stretch>
        </p:blipFill>
        <p:spPr>
          <a:xfrm>
            <a:off x="3948673" y="1926316"/>
            <a:ext cx="5528574" cy="4205615"/>
          </a:xfrm>
          <a:prstGeom prst="rect">
            <a:avLst/>
          </a:prstGeom>
        </p:spPr>
      </p:pic>
      <p:sp>
        <p:nvSpPr>
          <p:cNvPr id="6" name="文字方塊 5">
            <a:extLst>
              <a:ext uri="{FF2B5EF4-FFF2-40B4-BE49-F238E27FC236}">
                <a16:creationId xmlns="" xmlns:a16="http://schemas.microsoft.com/office/drawing/2014/main" id="{B29D7C48-52E7-D74D-A27D-E56F9C145EC5}"/>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148</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5813824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943968" y="-19150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48538" y="1118684"/>
            <a:ext cx="8136189" cy="4569998"/>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lnSpc>
                <a:spcPts val="3720"/>
              </a:lnSpc>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常見的聲音檔格式</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a:t>
            </a:r>
            <a:r>
              <a:rPr kumimoji="0" lang="en"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MP3</a:t>
            </a:r>
            <a:r>
              <a:rPr kumimoji="0" lang="zh-TW" altLang="en"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捨棄音訊資料中，人類聽覺聽不見</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p>
          <a:p>
            <a:pPr marL="0" indent="0">
              <a:lnSpc>
                <a:spcPts val="3720"/>
              </a:lnSpc>
              <a:spcBef>
                <a:spcPts val="800"/>
              </a:spcBef>
              <a:buNone/>
              <a:defRPr>
                <a:latin typeface="Arial Unicode MS"/>
                <a:ea typeface="Arial Unicode MS"/>
                <a:cs typeface="Arial Unicode MS"/>
                <a:sym typeface="Arial Unicode MS"/>
              </a:defRPr>
            </a:pP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或不重要的部分，可將音訊壓縮成</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較小的檔案。 </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r>
            <a:b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b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WAV</a:t>
            </a:r>
            <a:r>
              <a:rPr kumimoji="0" lang="zh-TW" altLang="en"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音訊未經過壓縮， 所以在音質方面</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不會出現失真的情況，檔案較大。    </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OGG</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OGG </a:t>
            </a:r>
            <a:r>
              <a:rPr kumimoji="0" lang="en" altLang="zh-TW" sz="3200" b="1" baseline="0" dirty="0" err="1">
                <a:solidFill>
                  <a:prstClr val="black"/>
                </a:solidFill>
                <a:latin typeface="Microsoft JhengHei" panose="020B0604030504040204" pitchFamily="34" charset="-120"/>
                <a:ea typeface="Microsoft JhengHei" panose="020B0604030504040204" pitchFamily="34" charset="-120"/>
                <a:cs typeface="Arial Unicode MS"/>
                <a:sym typeface="Arial Unicode MS"/>
              </a:rPr>
              <a:t>Vorbis</a:t>
            </a:r>
            <a:r>
              <a:rPr kumimoji="0" lang="zh-TW" altLang="en"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類似 </a:t>
            </a:r>
            <a:r>
              <a:rPr kumimoji="0" lang="en"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MP3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的壓縮</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音訊檔案格式。但和 </a:t>
            </a:r>
            <a:r>
              <a:rPr kumimoji="0" lang="en"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MP3</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不同的是</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OGG </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採自由且開放標準的多媒體</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nSpc>
                <a:spcPts val="3720"/>
              </a:lnSpc>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檔案格式，不受軟體專利的限制</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1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705886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511920" y="-143966"/>
            <a:ext cx="396044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數位化的概念</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811986" y="1512218"/>
            <a:ext cx="8809234" cy="468052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一條電路能表示開與關</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種不同的狀態，</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兩條電路就能有</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4</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種不同的狀態，</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用四條電路就能表示</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種不同的狀態，</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八條電路就能表示</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256</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種不同的狀態。</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透過中央處理器每秒取樣的次數就能</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得到代表不同狀態的資料。</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5" name="文字方塊 4">
            <a:extLst>
              <a:ext uri="{FF2B5EF4-FFF2-40B4-BE49-F238E27FC236}">
                <a16:creationId xmlns="" xmlns:a16="http://schemas.microsoft.com/office/drawing/2014/main" id="{54D52AFB-7568-2D4D-80E6-9D261AD72A7A}"/>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136</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655254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       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1782616" y="1800250"/>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開啟現有聲音檔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0" name="Picture 9">
            <a:extLst>
              <a:ext uri="{FF2B5EF4-FFF2-40B4-BE49-F238E27FC236}">
                <a16:creationId xmlns="" xmlns:a16="http://schemas.microsoft.com/office/drawing/2014/main" id="{774AE9EF-2354-4946-A302-933DDDB65C5E}"/>
              </a:ext>
            </a:extLst>
          </p:cNvPr>
          <p:cNvPicPr>
            <a:picLocks noChangeAspect="1"/>
          </p:cNvPicPr>
          <p:nvPr/>
        </p:nvPicPr>
        <p:blipFill>
          <a:blip r:embed="rId2"/>
          <a:stretch>
            <a:fillRect/>
          </a:stretch>
        </p:blipFill>
        <p:spPr>
          <a:xfrm>
            <a:off x="370856" y="2654716"/>
            <a:ext cx="507167" cy="433205"/>
          </a:xfrm>
          <a:prstGeom prst="rect">
            <a:avLst/>
          </a:prstGeom>
        </p:spPr>
      </p:pic>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848446" y="2592338"/>
            <a:ext cx="6424114"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在功能表中，選取</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檔案→開啟</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8" name="Picture 7">
            <a:extLst>
              <a:ext uri="{FF2B5EF4-FFF2-40B4-BE49-F238E27FC236}">
                <a16:creationId xmlns="" xmlns:a16="http://schemas.microsoft.com/office/drawing/2014/main" id="{8C30D2B7-EA6D-9E4F-A5E3-189C38A9D6AA}"/>
              </a:ext>
            </a:extLst>
          </p:cNvPr>
          <p:cNvPicPr>
            <a:picLocks noChangeAspect="1"/>
          </p:cNvPicPr>
          <p:nvPr/>
        </p:nvPicPr>
        <p:blipFill>
          <a:blip r:embed="rId3"/>
          <a:stretch>
            <a:fillRect/>
          </a:stretch>
        </p:blipFill>
        <p:spPr>
          <a:xfrm>
            <a:off x="1030715" y="3312418"/>
            <a:ext cx="8762125" cy="3197265"/>
          </a:xfrm>
          <a:prstGeom prst="rect">
            <a:avLst/>
          </a:prstGeom>
        </p:spPr>
      </p:pic>
      <p:sp>
        <p:nvSpPr>
          <p:cNvPr id="4" name="矩形 3">
            <a:extLst>
              <a:ext uri="{FF2B5EF4-FFF2-40B4-BE49-F238E27FC236}">
                <a16:creationId xmlns="" xmlns:a16="http://schemas.microsoft.com/office/drawing/2014/main" id="{0B24661F-FBA5-3D41-9596-8E00DCADA335}"/>
              </a:ext>
            </a:extLst>
          </p:cNvPr>
          <p:cNvSpPr/>
          <p:nvPr/>
        </p:nvSpPr>
        <p:spPr>
          <a:xfrm>
            <a:off x="643468" y="1051473"/>
            <a:ext cx="2645276" cy="584775"/>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2" name="圓角矩形 11">
            <a:extLst>
              <a:ext uri="{FF2B5EF4-FFF2-40B4-BE49-F238E27FC236}">
                <a16:creationId xmlns="" xmlns:a16="http://schemas.microsoft.com/office/drawing/2014/main" id="{9AA5D587-5B17-A842-ADF1-06EB36E1E79D}"/>
              </a:ext>
            </a:extLst>
          </p:cNvPr>
          <p:cNvSpPr/>
          <p:nvPr/>
        </p:nvSpPr>
        <p:spPr>
          <a:xfrm>
            <a:off x="719832"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1</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Tree>
    <p:extLst>
      <p:ext uri="{BB962C8B-B14F-4D97-AF65-F5344CB8AC3E}">
        <p14:creationId xmlns:p14="http://schemas.microsoft.com/office/powerpoint/2010/main" val="3103069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   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1566592" y="1800250"/>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開啟現有聲音檔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1267936" y="2428253"/>
            <a:ext cx="6508680"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在跳出的對話方塊中，選擇一個聲音檔</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3" name="Picture 12">
            <a:extLst>
              <a:ext uri="{FF2B5EF4-FFF2-40B4-BE49-F238E27FC236}">
                <a16:creationId xmlns="" xmlns:a16="http://schemas.microsoft.com/office/drawing/2014/main" id="{00A6445D-621B-3041-8B6C-B53D87BA0CA8}"/>
              </a:ext>
            </a:extLst>
          </p:cNvPr>
          <p:cNvPicPr>
            <a:picLocks noChangeAspect="1"/>
          </p:cNvPicPr>
          <p:nvPr/>
        </p:nvPicPr>
        <p:blipFill>
          <a:blip r:embed="rId2"/>
          <a:stretch>
            <a:fillRect/>
          </a:stretch>
        </p:blipFill>
        <p:spPr>
          <a:xfrm>
            <a:off x="864103" y="2547758"/>
            <a:ext cx="490833" cy="386717"/>
          </a:xfrm>
          <a:prstGeom prst="rect">
            <a:avLst/>
          </a:prstGeom>
        </p:spPr>
      </p:pic>
      <p:pic>
        <p:nvPicPr>
          <p:cNvPr id="4" name="Picture 3">
            <a:extLst>
              <a:ext uri="{FF2B5EF4-FFF2-40B4-BE49-F238E27FC236}">
                <a16:creationId xmlns="" xmlns:a16="http://schemas.microsoft.com/office/drawing/2014/main" id="{F6821A39-6497-DA4C-96B1-9FDB33E0215D}"/>
              </a:ext>
            </a:extLst>
          </p:cNvPr>
          <p:cNvPicPr>
            <a:picLocks noChangeAspect="1"/>
          </p:cNvPicPr>
          <p:nvPr/>
        </p:nvPicPr>
        <p:blipFill>
          <a:blip r:embed="rId3"/>
          <a:stretch>
            <a:fillRect/>
          </a:stretch>
        </p:blipFill>
        <p:spPr>
          <a:xfrm>
            <a:off x="1671035" y="3132268"/>
            <a:ext cx="5385501" cy="3780550"/>
          </a:xfrm>
          <a:prstGeom prst="rect">
            <a:avLst/>
          </a:prstGeom>
        </p:spPr>
      </p:pic>
      <p:sp>
        <p:nvSpPr>
          <p:cNvPr id="12" name="圓角矩形 11">
            <a:extLst>
              <a:ext uri="{FF2B5EF4-FFF2-40B4-BE49-F238E27FC236}">
                <a16:creationId xmlns="" xmlns:a16="http://schemas.microsoft.com/office/drawing/2014/main" id="{36E4BB66-5FFA-F640-8184-5A31274FD3BF}"/>
              </a:ext>
            </a:extLst>
          </p:cNvPr>
          <p:cNvSpPr/>
          <p:nvPr/>
        </p:nvSpPr>
        <p:spPr>
          <a:xfrm>
            <a:off x="431800"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1</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
        <p:nvSpPr>
          <p:cNvPr id="14" name="矩形 13">
            <a:extLst>
              <a:ext uri="{FF2B5EF4-FFF2-40B4-BE49-F238E27FC236}">
                <a16:creationId xmlns="" xmlns:a16="http://schemas.microsoft.com/office/drawing/2014/main" id="{FB7EC76B-FCB8-1648-A7DD-754948108B15}"/>
              </a:ext>
            </a:extLst>
          </p:cNvPr>
          <p:cNvSpPr/>
          <p:nvPr/>
        </p:nvSpPr>
        <p:spPr>
          <a:xfrm>
            <a:off x="643468" y="1051473"/>
            <a:ext cx="2645276" cy="584775"/>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2108651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        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1710608" y="1770899"/>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截取聲音檔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835888" y="2499890"/>
            <a:ext cx="773281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使用</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選擇工具</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將要截取下來的部分框選起來</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4" name="Picture 13">
            <a:extLst>
              <a:ext uri="{FF2B5EF4-FFF2-40B4-BE49-F238E27FC236}">
                <a16:creationId xmlns="" xmlns:a16="http://schemas.microsoft.com/office/drawing/2014/main" id="{6229D125-1B6C-4143-B6F3-821F400493FE}"/>
              </a:ext>
            </a:extLst>
          </p:cNvPr>
          <p:cNvPicPr>
            <a:picLocks noChangeAspect="1"/>
          </p:cNvPicPr>
          <p:nvPr/>
        </p:nvPicPr>
        <p:blipFill>
          <a:blip r:embed="rId2"/>
          <a:stretch>
            <a:fillRect/>
          </a:stretch>
        </p:blipFill>
        <p:spPr>
          <a:xfrm>
            <a:off x="440556" y="2545978"/>
            <a:ext cx="495300" cy="406400"/>
          </a:xfrm>
          <a:prstGeom prst="rect">
            <a:avLst/>
          </a:prstGeom>
        </p:spPr>
      </p:pic>
      <p:pic>
        <p:nvPicPr>
          <p:cNvPr id="7" name="Picture 6">
            <a:extLst>
              <a:ext uri="{FF2B5EF4-FFF2-40B4-BE49-F238E27FC236}">
                <a16:creationId xmlns="" xmlns:a16="http://schemas.microsoft.com/office/drawing/2014/main" id="{6957D3D8-557A-2142-916D-0BBC4662F681}"/>
              </a:ext>
            </a:extLst>
          </p:cNvPr>
          <p:cNvPicPr>
            <a:picLocks noChangeAspect="1"/>
          </p:cNvPicPr>
          <p:nvPr/>
        </p:nvPicPr>
        <p:blipFill>
          <a:blip r:embed="rId3"/>
          <a:stretch>
            <a:fillRect/>
          </a:stretch>
        </p:blipFill>
        <p:spPr>
          <a:xfrm>
            <a:off x="1511920" y="3090118"/>
            <a:ext cx="6032723" cy="3929572"/>
          </a:xfrm>
          <a:prstGeom prst="rect">
            <a:avLst/>
          </a:prstGeom>
        </p:spPr>
      </p:pic>
      <p:sp>
        <p:nvSpPr>
          <p:cNvPr id="15" name="圓角矩形 14">
            <a:extLst>
              <a:ext uri="{FF2B5EF4-FFF2-40B4-BE49-F238E27FC236}">
                <a16:creationId xmlns="" xmlns:a16="http://schemas.microsoft.com/office/drawing/2014/main" id="{45EA2612-8587-8F41-8C18-76D98ABDE16A}"/>
              </a:ext>
            </a:extLst>
          </p:cNvPr>
          <p:cNvSpPr/>
          <p:nvPr/>
        </p:nvSpPr>
        <p:spPr>
          <a:xfrm>
            <a:off x="575816"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2</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
        <p:nvSpPr>
          <p:cNvPr id="16" name="矩形 15">
            <a:extLst>
              <a:ext uri="{FF2B5EF4-FFF2-40B4-BE49-F238E27FC236}">
                <a16:creationId xmlns="" xmlns:a16="http://schemas.microsoft.com/office/drawing/2014/main" id="{DFCF4CCC-6790-4644-87AA-701CE6D459BC}"/>
              </a:ext>
            </a:extLst>
          </p:cNvPr>
          <p:cNvSpPr/>
          <p:nvPr/>
        </p:nvSpPr>
        <p:spPr>
          <a:xfrm>
            <a:off x="489580" y="1051473"/>
            <a:ext cx="2953053" cy="646331"/>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8260229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1267936" y="2376314"/>
            <a:ext cx="6508680"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在功能表中，選取</a:t>
            </a:r>
            <a:r>
              <a:rPr kumimoji="0" lang="zh-TW" altLang="en-US"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編輯→複製</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3" name="Picture 12">
            <a:extLst>
              <a:ext uri="{FF2B5EF4-FFF2-40B4-BE49-F238E27FC236}">
                <a16:creationId xmlns="" xmlns:a16="http://schemas.microsoft.com/office/drawing/2014/main" id="{B9F50E1E-4AF6-D742-9320-3DF27A7AEACC}"/>
              </a:ext>
            </a:extLst>
          </p:cNvPr>
          <p:cNvPicPr>
            <a:picLocks noChangeAspect="1"/>
          </p:cNvPicPr>
          <p:nvPr/>
        </p:nvPicPr>
        <p:blipFill>
          <a:blip r:embed="rId2"/>
          <a:stretch>
            <a:fillRect/>
          </a:stretch>
        </p:blipFill>
        <p:spPr>
          <a:xfrm>
            <a:off x="863456" y="2448322"/>
            <a:ext cx="482600" cy="406400"/>
          </a:xfrm>
          <a:prstGeom prst="rect">
            <a:avLst/>
          </a:prstGeom>
        </p:spPr>
      </p:pic>
      <p:pic>
        <p:nvPicPr>
          <p:cNvPr id="4" name="Picture 3">
            <a:extLst>
              <a:ext uri="{FF2B5EF4-FFF2-40B4-BE49-F238E27FC236}">
                <a16:creationId xmlns="" xmlns:a16="http://schemas.microsoft.com/office/drawing/2014/main" id="{B3BC0782-C1D7-034E-811F-494210ED1704}"/>
              </a:ext>
            </a:extLst>
          </p:cNvPr>
          <p:cNvPicPr>
            <a:picLocks noChangeAspect="1"/>
          </p:cNvPicPr>
          <p:nvPr/>
        </p:nvPicPr>
        <p:blipFill>
          <a:blip r:embed="rId3"/>
          <a:stretch>
            <a:fillRect/>
          </a:stretch>
        </p:blipFill>
        <p:spPr>
          <a:xfrm>
            <a:off x="1943968" y="3024386"/>
            <a:ext cx="5184576" cy="3959998"/>
          </a:xfrm>
          <a:prstGeom prst="rect">
            <a:avLst/>
          </a:prstGeom>
        </p:spPr>
      </p:pic>
      <p:sp>
        <p:nvSpPr>
          <p:cNvPr id="15" name="◎ 電腦輔助學習趨勢…">
            <a:extLst>
              <a:ext uri="{FF2B5EF4-FFF2-40B4-BE49-F238E27FC236}">
                <a16:creationId xmlns="" xmlns:a16="http://schemas.microsoft.com/office/drawing/2014/main" id="{4A887D7F-C7FC-4648-B160-06EB1C9DE551}"/>
              </a:ext>
            </a:extLst>
          </p:cNvPr>
          <p:cNvSpPr txBox="1">
            <a:spLocks/>
          </p:cNvSpPr>
          <p:nvPr/>
        </p:nvSpPr>
        <p:spPr bwMode="auto">
          <a:xfrm>
            <a:off x="1710608" y="1770899"/>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截取聲音檔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6" name="圓角矩形 15">
            <a:extLst>
              <a:ext uri="{FF2B5EF4-FFF2-40B4-BE49-F238E27FC236}">
                <a16:creationId xmlns="" xmlns:a16="http://schemas.microsoft.com/office/drawing/2014/main" id="{0AF7DAB7-4136-764E-A73C-5F020110B436}"/>
              </a:ext>
            </a:extLst>
          </p:cNvPr>
          <p:cNvSpPr/>
          <p:nvPr/>
        </p:nvSpPr>
        <p:spPr>
          <a:xfrm>
            <a:off x="575816"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2</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
        <p:nvSpPr>
          <p:cNvPr id="18" name="矩形 17">
            <a:extLst>
              <a:ext uri="{FF2B5EF4-FFF2-40B4-BE49-F238E27FC236}">
                <a16:creationId xmlns="" xmlns:a16="http://schemas.microsoft.com/office/drawing/2014/main" id="{89BA9469-919A-E945-919B-8849D990016A}"/>
              </a:ext>
            </a:extLst>
          </p:cNvPr>
          <p:cNvSpPr/>
          <p:nvPr/>
        </p:nvSpPr>
        <p:spPr>
          <a:xfrm>
            <a:off x="489580" y="1051473"/>
            <a:ext cx="2953053" cy="646331"/>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1732749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835887" y="2376314"/>
            <a:ext cx="9244738"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在功能表中，選取</a:t>
            </a:r>
            <a:r>
              <a:rPr kumimoji="0" lang="zh-TW" altLang="en-US" sz="2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檔案→新增</a:t>
            </a:r>
            <a:r>
              <a:rPr kumimoji="0" lang="zh-TW" altLang="en-US" sz="2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，將出現新的 </a:t>
            </a:r>
            <a:r>
              <a:rPr kumimoji="0" lang="en-US" altLang="zh-TW" sz="2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Audacity </a:t>
            </a:r>
            <a:r>
              <a:rPr kumimoji="0" lang="zh-TW" altLang="en-US" sz="2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視窗</a:t>
            </a:r>
            <a:endParaRPr kumimoji="0" lang="en-US" altLang="zh-TW" sz="2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4" name="Picture 13">
            <a:extLst>
              <a:ext uri="{FF2B5EF4-FFF2-40B4-BE49-F238E27FC236}">
                <a16:creationId xmlns="" xmlns:a16="http://schemas.microsoft.com/office/drawing/2014/main" id="{852A5F8C-5953-3248-85E2-4D17E6BD86A0}"/>
              </a:ext>
            </a:extLst>
          </p:cNvPr>
          <p:cNvPicPr>
            <a:picLocks noChangeAspect="1"/>
          </p:cNvPicPr>
          <p:nvPr/>
        </p:nvPicPr>
        <p:blipFill>
          <a:blip r:embed="rId2"/>
          <a:stretch>
            <a:fillRect/>
          </a:stretch>
        </p:blipFill>
        <p:spPr>
          <a:xfrm>
            <a:off x="441206" y="2420908"/>
            <a:ext cx="469121" cy="386819"/>
          </a:xfrm>
          <a:prstGeom prst="rect">
            <a:avLst/>
          </a:prstGeom>
        </p:spPr>
      </p:pic>
      <p:pic>
        <p:nvPicPr>
          <p:cNvPr id="7" name="Picture 6">
            <a:extLst>
              <a:ext uri="{FF2B5EF4-FFF2-40B4-BE49-F238E27FC236}">
                <a16:creationId xmlns="" xmlns:a16="http://schemas.microsoft.com/office/drawing/2014/main" id="{A736E802-B2A4-6843-85E5-868027ADF102}"/>
              </a:ext>
            </a:extLst>
          </p:cNvPr>
          <p:cNvPicPr>
            <a:picLocks noChangeAspect="1"/>
          </p:cNvPicPr>
          <p:nvPr/>
        </p:nvPicPr>
        <p:blipFill>
          <a:blip r:embed="rId3"/>
          <a:stretch>
            <a:fillRect/>
          </a:stretch>
        </p:blipFill>
        <p:spPr>
          <a:xfrm>
            <a:off x="1966106" y="3096394"/>
            <a:ext cx="5180256" cy="3960440"/>
          </a:xfrm>
          <a:prstGeom prst="rect">
            <a:avLst/>
          </a:prstGeom>
        </p:spPr>
      </p:pic>
      <p:sp>
        <p:nvSpPr>
          <p:cNvPr id="13" name="◎ 電腦輔助學習趨勢…">
            <a:extLst>
              <a:ext uri="{FF2B5EF4-FFF2-40B4-BE49-F238E27FC236}">
                <a16:creationId xmlns="" xmlns:a16="http://schemas.microsoft.com/office/drawing/2014/main" id="{0B788C2A-99B9-6A4F-825C-60381FC4057E}"/>
              </a:ext>
            </a:extLst>
          </p:cNvPr>
          <p:cNvSpPr txBox="1">
            <a:spLocks/>
          </p:cNvSpPr>
          <p:nvPr/>
        </p:nvSpPr>
        <p:spPr bwMode="auto">
          <a:xfrm>
            <a:off x="1710608" y="1770899"/>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截取聲音檔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5" name="圓角矩形 14">
            <a:extLst>
              <a:ext uri="{FF2B5EF4-FFF2-40B4-BE49-F238E27FC236}">
                <a16:creationId xmlns="" xmlns:a16="http://schemas.microsoft.com/office/drawing/2014/main" id="{357C5AAE-0B5A-8147-A8EB-DC8247B780C8}"/>
              </a:ext>
            </a:extLst>
          </p:cNvPr>
          <p:cNvSpPr/>
          <p:nvPr/>
        </p:nvSpPr>
        <p:spPr>
          <a:xfrm>
            <a:off x="575816"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2</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
        <p:nvSpPr>
          <p:cNvPr id="16" name="矩形 15">
            <a:extLst>
              <a:ext uri="{FF2B5EF4-FFF2-40B4-BE49-F238E27FC236}">
                <a16:creationId xmlns="" xmlns:a16="http://schemas.microsoft.com/office/drawing/2014/main" id="{FD33B6B6-4D1C-214C-9316-7A60C4D078BA}"/>
              </a:ext>
            </a:extLst>
          </p:cNvPr>
          <p:cNvSpPr/>
          <p:nvPr/>
        </p:nvSpPr>
        <p:spPr>
          <a:xfrm>
            <a:off x="489580" y="1051473"/>
            <a:ext cx="2953053" cy="646331"/>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Tree>
    <p:extLst>
      <p:ext uri="{BB962C8B-B14F-4D97-AF65-F5344CB8AC3E}">
        <p14:creationId xmlns:p14="http://schemas.microsoft.com/office/powerpoint/2010/main" val="846394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a:t>
            </a:r>
            <a:r>
              <a:rPr lang="en-US" altLang="zh-TW" sz="4000" kern="0" baseline="0" dirty="0">
                <a:latin typeface="Microsoft JhengHei" panose="020B0604030504040204" pitchFamily="34" charset="-120"/>
                <a:ea typeface="Microsoft JhengHei" panose="020B0604030504040204" pitchFamily="34" charset="-120"/>
              </a:rPr>
              <a:t>Audacity</a:t>
            </a:r>
            <a:endParaRPr lang="zh-TW" altLang="en-US" sz="4000" kern="0" baseline="0" dirty="0">
              <a:latin typeface="Microsoft JhengHei" panose="020B0604030504040204" pitchFamily="34" charset="-120"/>
              <a:ea typeface="Microsoft JhengHei" panose="020B0604030504040204" pitchFamily="34" charset="-120"/>
            </a:endParaRPr>
          </a:p>
        </p:txBody>
      </p:sp>
      <p:sp>
        <p:nvSpPr>
          <p:cNvPr id="11" name="◎ 電腦輔助學習趨勢…">
            <a:extLst>
              <a:ext uri="{FF2B5EF4-FFF2-40B4-BE49-F238E27FC236}">
                <a16:creationId xmlns="" xmlns:a16="http://schemas.microsoft.com/office/drawing/2014/main" id="{6E654F78-51FD-4940-BBE1-356212C1A513}"/>
              </a:ext>
            </a:extLst>
          </p:cNvPr>
          <p:cNvSpPr txBox="1">
            <a:spLocks/>
          </p:cNvSpPr>
          <p:nvPr/>
        </p:nvSpPr>
        <p:spPr bwMode="auto">
          <a:xfrm>
            <a:off x="979903" y="2612407"/>
            <a:ext cx="3052297" cy="12241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在新的 </a:t>
            </a:r>
            <a:r>
              <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Audacity </a:t>
            </a: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視窗中，選取功能表的編輯→貼上。</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3" name="Picture 12">
            <a:extLst>
              <a:ext uri="{FF2B5EF4-FFF2-40B4-BE49-F238E27FC236}">
                <a16:creationId xmlns="" xmlns:a16="http://schemas.microsoft.com/office/drawing/2014/main" id="{37A4616A-DB13-544F-B24A-5AE6F1B25E6E}"/>
              </a:ext>
            </a:extLst>
          </p:cNvPr>
          <p:cNvPicPr>
            <a:picLocks noChangeAspect="1"/>
          </p:cNvPicPr>
          <p:nvPr/>
        </p:nvPicPr>
        <p:blipFill>
          <a:blip r:embed="rId2"/>
          <a:stretch>
            <a:fillRect/>
          </a:stretch>
        </p:blipFill>
        <p:spPr>
          <a:xfrm>
            <a:off x="586427" y="2742805"/>
            <a:ext cx="469121" cy="393727"/>
          </a:xfrm>
          <a:prstGeom prst="rect">
            <a:avLst/>
          </a:prstGeom>
        </p:spPr>
      </p:pic>
      <p:pic>
        <p:nvPicPr>
          <p:cNvPr id="15" name="Picture 14">
            <a:extLst>
              <a:ext uri="{FF2B5EF4-FFF2-40B4-BE49-F238E27FC236}">
                <a16:creationId xmlns="" xmlns:a16="http://schemas.microsoft.com/office/drawing/2014/main" id="{C4E909BE-2B66-D945-91FC-4810EEBA5898}"/>
              </a:ext>
            </a:extLst>
          </p:cNvPr>
          <p:cNvPicPr>
            <a:picLocks noChangeAspect="1"/>
          </p:cNvPicPr>
          <p:nvPr/>
        </p:nvPicPr>
        <p:blipFill>
          <a:blip r:embed="rId3"/>
          <a:stretch>
            <a:fillRect/>
          </a:stretch>
        </p:blipFill>
        <p:spPr>
          <a:xfrm>
            <a:off x="593628" y="4618936"/>
            <a:ext cx="454718" cy="373102"/>
          </a:xfrm>
          <a:prstGeom prst="rect">
            <a:avLst/>
          </a:prstGeom>
        </p:spPr>
      </p:pic>
      <p:pic>
        <p:nvPicPr>
          <p:cNvPr id="4" name="Picture 3">
            <a:extLst>
              <a:ext uri="{FF2B5EF4-FFF2-40B4-BE49-F238E27FC236}">
                <a16:creationId xmlns="" xmlns:a16="http://schemas.microsoft.com/office/drawing/2014/main" id="{08FB2804-067E-0046-9A27-5868BFAA7069}"/>
              </a:ext>
            </a:extLst>
          </p:cNvPr>
          <p:cNvPicPr>
            <a:picLocks noChangeAspect="1"/>
          </p:cNvPicPr>
          <p:nvPr/>
        </p:nvPicPr>
        <p:blipFill>
          <a:blip r:embed="rId4"/>
          <a:stretch>
            <a:fillRect/>
          </a:stretch>
        </p:blipFill>
        <p:spPr>
          <a:xfrm>
            <a:off x="4130440" y="1846072"/>
            <a:ext cx="5510493" cy="4225838"/>
          </a:xfrm>
          <a:prstGeom prst="rect">
            <a:avLst/>
          </a:prstGeom>
        </p:spPr>
      </p:pic>
      <p:sp>
        <p:nvSpPr>
          <p:cNvPr id="16" name="◎ 電腦輔助學習趨勢…">
            <a:extLst>
              <a:ext uri="{FF2B5EF4-FFF2-40B4-BE49-F238E27FC236}">
                <a16:creationId xmlns="" xmlns:a16="http://schemas.microsoft.com/office/drawing/2014/main" id="{25028507-2813-604B-ACB0-31ECA8FE596A}"/>
              </a:ext>
            </a:extLst>
          </p:cNvPr>
          <p:cNvSpPr txBox="1">
            <a:spLocks/>
          </p:cNvSpPr>
          <p:nvPr/>
        </p:nvSpPr>
        <p:spPr bwMode="auto">
          <a:xfrm>
            <a:off x="979902" y="4536554"/>
            <a:ext cx="2764265" cy="12241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貼上選取的音軌後，即完成我們需要的聲音。</a:t>
            </a:r>
            <a:endParaRPr kumimoji="0" lang="en-US" altLang="zh-TW" sz="28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4" name="◎ 電腦輔助學習趨勢…">
            <a:extLst>
              <a:ext uri="{FF2B5EF4-FFF2-40B4-BE49-F238E27FC236}">
                <a16:creationId xmlns="" xmlns:a16="http://schemas.microsoft.com/office/drawing/2014/main" id="{D4C24B5D-C7E1-F644-BE38-FA2573BD23A4}"/>
              </a:ext>
            </a:extLst>
          </p:cNvPr>
          <p:cNvSpPr txBox="1">
            <a:spLocks/>
          </p:cNvSpPr>
          <p:nvPr/>
        </p:nvSpPr>
        <p:spPr bwMode="auto">
          <a:xfrm>
            <a:off x="1710608" y="1770899"/>
            <a:ext cx="3617736" cy="52412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63500" indent="0">
              <a:spcBef>
                <a:spcPts val="800"/>
              </a:spcBef>
              <a:buNone/>
              <a:defRPr>
                <a:latin typeface="Arial Unicode MS"/>
                <a:ea typeface="Arial Unicode MS"/>
                <a:cs typeface="Arial Unicode MS"/>
                <a:sym typeface="Arial Unicode MS"/>
              </a:defRPr>
            </a:pPr>
            <a:r>
              <a:rPr kumimoji="0" lang="zh-TW" altLang="en-US"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截取聲音檔</a:t>
            </a:r>
            <a:endParaRPr kumimoji="0" lang="en-US" altLang="zh-TW" sz="2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18" name="圓角矩形 17">
            <a:extLst>
              <a:ext uri="{FF2B5EF4-FFF2-40B4-BE49-F238E27FC236}">
                <a16:creationId xmlns="" xmlns:a16="http://schemas.microsoft.com/office/drawing/2014/main" id="{64F3D225-240B-8A4C-8770-E02B5E0EC67B}"/>
              </a:ext>
            </a:extLst>
          </p:cNvPr>
          <p:cNvSpPr/>
          <p:nvPr/>
        </p:nvSpPr>
        <p:spPr>
          <a:xfrm>
            <a:off x="575816" y="1800250"/>
            <a:ext cx="1152128" cy="557019"/>
          </a:xfrm>
          <a:prstGeom prst="roundRect">
            <a:avLst>
              <a:gd name="adj" fmla="val 50000"/>
            </a:avLst>
          </a:prstGeom>
          <a:solidFill>
            <a:srgbClr val="D2232B"/>
          </a:solidFill>
          <a:ln w="25400">
            <a:noFill/>
          </a:ln>
        </p:spPr>
        <p:txBody>
          <a:bodyPr lIns="27000" tIns="27000" rIns="27000" bIns="27000" rtlCol="0" anchor="ctr"/>
          <a:lstStyle/>
          <a:p>
            <a:pPr algn="ctr"/>
            <a:r>
              <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步驟</a:t>
            </a:r>
            <a:r>
              <a:rPr lang="en-US" altLang="zh-TW"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rPr>
              <a:t>2</a:t>
            </a:r>
            <a:endParaRPr lang="zh-TW" altLang="en-US" sz="2400" b="1" baseline="0" dirty="0">
              <a:solidFill>
                <a:schemeClr val="bg1"/>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cs typeface="Arial" pitchFamily="34" charset="0"/>
            </a:endParaRPr>
          </a:p>
        </p:txBody>
      </p:sp>
      <p:sp>
        <p:nvSpPr>
          <p:cNvPr id="19" name="矩形 18">
            <a:extLst>
              <a:ext uri="{FF2B5EF4-FFF2-40B4-BE49-F238E27FC236}">
                <a16:creationId xmlns="" xmlns:a16="http://schemas.microsoft.com/office/drawing/2014/main" id="{850964A2-A6FC-4C40-917E-BA61402369A3}"/>
              </a:ext>
            </a:extLst>
          </p:cNvPr>
          <p:cNvSpPr/>
          <p:nvPr/>
        </p:nvSpPr>
        <p:spPr>
          <a:xfrm>
            <a:off x="489580" y="1051473"/>
            <a:ext cx="2953053" cy="646331"/>
          </a:xfrm>
          <a:prstGeom prst="rect">
            <a:avLst/>
          </a:prstGeom>
        </p:spPr>
        <p:txBody>
          <a:bodyPr wrap="none">
            <a:spAutoFit/>
          </a:body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聲音的剪輯</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12" name="圖片 4">
            <a:hlinkClick r:id="rId5" action="ppaction://hlinksldjump"/>
            <a:extLst>
              <a:ext uri="{FF2B5EF4-FFF2-40B4-BE49-F238E27FC236}">
                <a16:creationId xmlns="" xmlns:a16="http://schemas.microsoft.com/office/drawing/2014/main" id="{0AF4B01F-E196-C442-A86B-270040C540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00269" y="219974"/>
            <a:ext cx="88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3089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報 告 大 綱">
            <a:extLst>
              <a:ext uri="{FF2B5EF4-FFF2-40B4-BE49-F238E27FC236}">
                <a16:creationId xmlns="" xmlns:a16="http://schemas.microsoft.com/office/drawing/2014/main" id="{D508E870-9445-BC42-AA63-0C990BBE6154}"/>
              </a:ext>
            </a:extLst>
          </p:cNvPr>
          <p:cNvSpPr txBox="1">
            <a:spLocks/>
          </p:cNvSpPr>
          <p:nvPr/>
        </p:nvSpPr>
        <p:spPr bwMode="auto">
          <a:xfrm>
            <a:off x="719832" y="-215974"/>
            <a:ext cx="5832649"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資料數位化原理與方法</a:t>
            </a:r>
          </a:p>
        </p:txBody>
      </p:sp>
      <p:sp>
        <p:nvSpPr>
          <p:cNvPr id="72" name="Text Box 36">
            <a:extLst>
              <a:ext uri="{FF2B5EF4-FFF2-40B4-BE49-F238E27FC236}">
                <a16:creationId xmlns="" xmlns:a16="http://schemas.microsoft.com/office/drawing/2014/main" id="{A47F4BA4-3A75-0741-A945-69045EEE474F}"/>
              </a:ext>
            </a:extLst>
          </p:cNvPr>
          <p:cNvSpPr txBox="1">
            <a:spLocks noChangeArrowheads="1"/>
          </p:cNvSpPr>
          <p:nvPr/>
        </p:nvSpPr>
        <p:spPr bwMode="gray">
          <a:xfrm>
            <a:off x="6251994" y="6287150"/>
            <a:ext cx="340847" cy="523387"/>
          </a:xfrm>
          <a:prstGeom prst="rect">
            <a:avLst/>
          </a:prstGeom>
          <a:noFill/>
          <a:ln>
            <a:noFill/>
          </a:ln>
          <a:effectLst/>
        </p:spPr>
        <p:style>
          <a:lnRef idx="0">
            <a:scrgbClr r="0" g="0" b="0"/>
          </a:lnRef>
          <a:fillRef idx="0">
            <a:scrgbClr r="0" g="0" b="0"/>
          </a:fillRef>
          <a:effectRef idx="0">
            <a:scrgbClr r="0" g="0" b="0"/>
          </a:effectRef>
          <a:fontRef idx="major"/>
        </p:style>
        <p:txBody>
          <a:bodyPr wrap="non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eaLnBrk="1" hangingPunct="1">
              <a:defRPr/>
            </a:pPr>
            <a:r>
              <a:rPr lang="zh-TW" altLang="en-US">
                <a:solidFill>
                  <a:srgbClr val="000000"/>
                </a:solidFill>
              </a:rPr>
              <a:t> </a:t>
            </a:r>
          </a:p>
        </p:txBody>
      </p:sp>
      <p:sp>
        <p:nvSpPr>
          <p:cNvPr id="74" name="Rectangle 12">
            <a:extLst>
              <a:ext uri="{FF2B5EF4-FFF2-40B4-BE49-F238E27FC236}">
                <a16:creationId xmlns="" xmlns:a16="http://schemas.microsoft.com/office/drawing/2014/main" id="{638AA342-7911-7445-92A2-628F9632148D}"/>
              </a:ext>
            </a:extLst>
          </p:cNvPr>
          <p:cNvSpPr>
            <a:spLocks noChangeArrowheads="1"/>
          </p:cNvSpPr>
          <p:nvPr/>
        </p:nvSpPr>
        <p:spPr bwMode="auto">
          <a:xfrm>
            <a:off x="1958712" y="1482321"/>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1.</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數位化的概念</a:t>
            </a:r>
          </a:p>
        </p:txBody>
      </p:sp>
      <p:sp>
        <p:nvSpPr>
          <p:cNvPr id="75" name="Rectangle 12">
            <a:extLst>
              <a:ext uri="{FF2B5EF4-FFF2-40B4-BE49-F238E27FC236}">
                <a16:creationId xmlns="" xmlns:a16="http://schemas.microsoft.com/office/drawing/2014/main" id="{8FB47F04-BB10-D743-A6EF-63E6E2554FB0}"/>
              </a:ext>
            </a:extLst>
          </p:cNvPr>
          <p:cNvSpPr>
            <a:spLocks noChangeArrowheads="1"/>
          </p:cNvSpPr>
          <p:nvPr/>
        </p:nvSpPr>
        <p:spPr bwMode="auto">
          <a:xfrm>
            <a:off x="1958712" y="2514286"/>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2.</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數字系統</a:t>
            </a:r>
          </a:p>
        </p:txBody>
      </p:sp>
      <p:sp>
        <p:nvSpPr>
          <p:cNvPr id="76" name="Rectangle 12">
            <a:extLst>
              <a:ext uri="{FF2B5EF4-FFF2-40B4-BE49-F238E27FC236}">
                <a16:creationId xmlns="" xmlns:a16="http://schemas.microsoft.com/office/drawing/2014/main" id="{284E2C4B-AE96-154D-B1F5-517653D947B6}"/>
              </a:ext>
            </a:extLst>
          </p:cNvPr>
          <p:cNvSpPr>
            <a:spLocks noChangeArrowheads="1"/>
          </p:cNvSpPr>
          <p:nvPr/>
        </p:nvSpPr>
        <p:spPr bwMode="auto">
          <a:xfrm>
            <a:off x="1958707" y="3522398"/>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3.</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文字資料數位化</a:t>
            </a:r>
          </a:p>
        </p:txBody>
      </p:sp>
      <p:sp>
        <p:nvSpPr>
          <p:cNvPr id="77" name="Rectangle 12">
            <a:extLst>
              <a:ext uri="{FF2B5EF4-FFF2-40B4-BE49-F238E27FC236}">
                <a16:creationId xmlns="" xmlns:a16="http://schemas.microsoft.com/office/drawing/2014/main" id="{9B246EDD-3C30-3745-99C5-FCD45B6F7708}"/>
              </a:ext>
            </a:extLst>
          </p:cNvPr>
          <p:cNvSpPr>
            <a:spLocks noChangeArrowheads="1"/>
          </p:cNvSpPr>
          <p:nvPr/>
        </p:nvSpPr>
        <p:spPr bwMode="auto">
          <a:xfrm>
            <a:off x="1958712" y="4543013"/>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4.</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聲音數位化</a:t>
            </a:r>
          </a:p>
        </p:txBody>
      </p:sp>
      <p:sp>
        <p:nvSpPr>
          <p:cNvPr id="78" name="Rectangle 12">
            <a:extLst>
              <a:ext uri="{FF2B5EF4-FFF2-40B4-BE49-F238E27FC236}">
                <a16:creationId xmlns="" xmlns:a16="http://schemas.microsoft.com/office/drawing/2014/main" id="{26ADAF76-4D10-F94E-A66D-B57C771CC806}"/>
              </a:ext>
            </a:extLst>
          </p:cNvPr>
          <p:cNvSpPr>
            <a:spLocks noChangeArrowheads="1"/>
          </p:cNvSpPr>
          <p:nvPr/>
        </p:nvSpPr>
        <p:spPr bwMode="auto">
          <a:xfrm>
            <a:off x="1958707" y="5551125"/>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5.</a:t>
            </a: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影像數位化</a:t>
            </a:r>
          </a:p>
        </p:txBody>
      </p:sp>
    </p:spTree>
    <p:extLst>
      <p:ext uri="{BB962C8B-B14F-4D97-AF65-F5344CB8AC3E}">
        <p14:creationId xmlns:p14="http://schemas.microsoft.com/office/powerpoint/2010/main" val="3738095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影像數位化</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695574" y="1584226"/>
            <a:ext cx="8305178" cy="4752528"/>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日常生活中的影像能夠透過</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數位鏡頭</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或</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掃描器</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等設備轉換成數位影像。</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在轉換的過程包含兩個步驟：</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1020762" lvl="1" indent="-514350" algn="just">
              <a:spcBef>
                <a:spcPts val="800"/>
              </a:spcBef>
              <a:buFont typeface="+mj-lt"/>
              <a:buAutoNum type="arabicPeriod"/>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1020762" lvl="1" indent="-514350" algn="just">
              <a:spcBef>
                <a:spcPts val="800"/>
              </a:spcBef>
              <a:buFont typeface="+mj-lt"/>
              <a:buAutoNum type="arabicPeriod"/>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0968" name="Picture 8" descr="Product,Camera,Output device,Technology,Electronic device,Digital camera,Cameras &amp; optics,Illustration,Clip art,Multimedia">
            <a:extLst>
              <a:ext uri="{FF2B5EF4-FFF2-40B4-BE49-F238E27FC236}">
                <a16:creationId xmlns="" xmlns:a16="http://schemas.microsoft.com/office/drawing/2014/main" id="{CD9122D0-22C0-EC4C-8FF4-8378D361A5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4248" y="4104506"/>
            <a:ext cx="3251200" cy="32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6626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     影像的取樣</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695574" y="1584226"/>
            <a:ext cx="8233170" cy="1260475"/>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將影像分割為許多相同的</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小區塊</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，而每個區塊稱為</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像素</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(pixel)</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endParaRPr kumimoji="0" lang="en-US" altLang="zh-TW" sz="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456D27DF-0FA8-1D43-929F-730BEACAC39F}"/>
              </a:ext>
            </a:extLst>
          </p:cNvPr>
          <p:cNvPicPr>
            <a:picLocks noChangeAspect="1"/>
          </p:cNvPicPr>
          <p:nvPr/>
        </p:nvPicPr>
        <p:blipFill>
          <a:blip r:embed="rId2"/>
          <a:stretch>
            <a:fillRect/>
          </a:stretch>
        </p:blipFill>
        <p:spPr>
          <a:xfrm>
            <a:off x="935856" y="2592338"/>
            <a:ext cx="8428439" cy="3763396"/>
          </a:xfrm>
          <a:prstGeom prst="rect">
            <a:avLst/>
          </a:prstGeom>
        </p:spPr>
      </p:pic>
      <p:sp>
        <p:nvSpPr>
          <p:cNvPr id="5" name="TextBox 4">
            <a:extLst>
              <a:ext uri="{FF2B5EF4-FFF2-40B4-BE49-F238E27FC236}">
                <a16:creationId xmlns="" xmlns:a16="http://schemas.microsoft.com/office/drawing/2014/main" id="{73B6CBC6-F302-E145-8523-E51C232CA75E}"/>
              </a:ext>
            </a:extLst>
          </p:cNvPr>
          <p:cNvSpPr txBox="1"/>
          <p:nvPr/>
        </p:nvSpPr>
        <p:spPr>
          <a:xfrm>
            <a:off x="5472360" y="2181799"/>
            <a:ext cx="776175" cy="338554"/>
          </a:xfrm>
          <a:prstGeom prst="rect">
            <a:avLst/>
          </a:prstGeom>
          <a:noFill/>
        </p:spPr>
        <p:txBody>
          <a:bodyPr wrap="none" rtlCol="0">
            <a:spAutoFit/>
          </a:bodyPr>
          <a:lstStyle/>
          <a:p>
            <a:r>
              <a:rPr lang="x-none" sz="2400" dirty="0">
                <a:solidFill>
                  <a:srgbClr val="C00000"/>
                </a:solidFill>
              </a:rPr>
              <a:t>1 pixel</a:t>
            </a:r>
          </a:p>
        </p:txBody>
      </p:sp>
      <p:sp>
        <p:nvSpPr>
          <p:cNvPr id="7" name="文字方塊 6">
            <a:extLst>
              <a:ext uri="{FF2B5EF4-FFF2-40B4-BE49-F238E27FC236}">
                <a16:creationId xmlns="" xmlns:a16="http://schemas.microsoft.com/office/drawing/2014/main" id="{156B65C7-9907-F64A-BB59-48036012F1E1}"/>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149</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79904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295896"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影像的取樣</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695574" y="1584226"/>
            <a:ext cx="8089154" cy="51845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a:solidFill>
                  <a:prstClr val="black"/>
                </a:solidFill>
                <a:latin typeface="Microsoft JhengHei" panose="020B0604030504040204" pitchFamily="34" charset="-120"/>
                <a:ea typeface="Microsoft JhengHei" panose="020B0604030504040204" pitchFamily="34" charset="-120"/>
                <a:cs typeface="Arial Unicode MS"/>
                <a:sym typeface="Arial Unicode MS"/>
              </a:rPr>
              <a:t>影像取樣</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是用</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固定範圍</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去截取影像的</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像素</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，截取到的像素愈多，就會更接近影像原貌。</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這個概念就是數位影像的</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解析度</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，一般會以</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英寸</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為單位，計算每平方英寸中所包含的</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像素</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數，例如</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:100dpi</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300dpi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等。</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DPI (dots per inch)</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數字愈大，表示影像的解析度愈高，畫質愈好。</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456D27DF-0FA8-1D43-929F-730BEACAC39F}"/>
              </a:ext>
            </a:extLst>
          </p:cNvPr>
          <p:cNvPicPr>
            <a:picLocks noChangeAspect="1"/>
          </p:cNvPicPr>
          <p:nvPr/>
        </p:nvPicPr>
        <p:blipFill>
          <a:blip r:embed="rId2"/>
          <a:stretch>
            <a:fillRect/>
          </a:stretch>
        </p:blipFill>
        <p:spPr>
          <a:xfrm>
            <a:off x="7128544" y="71500"/>
            <a:ext cx="2811815" cy="1255508"/>
          </a:xfrm>
          <a:prstGeom prst="rect">
            <a:avLst/>
          </a:prstGeom>
        </p:spPr>
      </p:pic>
      <p:sp>
        <p:nvSpPr>
          <p:cNvPr id="7" name="文字方塊 6">
            <a:extLst>
              <a:ext uri="{FF2B5EF4-FFF2-40B4-BE49-F238E27FC236}">
                <a16:creationId xmlns="" xmlns:a16="http://schemas.microsoft.com/office/drawing/2014/main" id="{DB782237-ACE0-D24C-AD5D-A309AA18C73E}"/>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149</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616135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655936"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數位化的概念</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03808" y="1217066"/>
            <a:ext cx="8809234" cy="212423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0" indent="0" algn="just">
              <a:spcBef>
                <a:spcPts val="800"/>
              </a:spcBef>
              <a:buNone/>
              <a:defRPr>
                <a:latin typeface="Arial Unicode MS"/>
                <a:ea typeface="Arial Unicode MS"/>
                <a:cs typeface="Arial Unicode MS"/>
                <a:sym typeface="Arial Unicode MS"/>
              </a:defRPr>
            </a:pP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例如</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p>
          <a:p>
            <a:pPr marL="0" indent="0" algn="just">
              <a:spcBef>
                <a:spcPts val="800"/>
              </a:spcBef>
              <a:buNone/>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傳統錄影帶及錄音帶以</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類比訊號</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儲存，經數位化轉換成數位訊號，電腦就可加以編輯、儲存、傳遞，並且可與其他數位化資料結合，產生新的形式。</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None/>
              <a:defRPr>
                <a:latin typeface="Arial Unicode MS"/>
                <a:ea typeface="Arial Unicode MS"/>
                <a:cs typeface="Arial Unicode MS"/>
                <a:sym typeface="Arial Unicode MS"/>
              </a:defRPr>
            </a:pPr>
            <a:endParaRPr kumimoji="0" lang="en-US" altLang="zh-TW" sz="28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5B8318B9-241D-0B4E-A3C0-4D580EEAF36F}"/>
              </a:ext>
            </a:extLst>
          </p:cNvPr>
          <p:cNvPicPr>
            <a:picLocks noChangeAspect="1"/>
          </p:cNvPicPr>
          <p:nvPr/>
        </p:nvPicPr>
        <p:blipFill>
          <a:blip r:embed="rId2"/>
          <a:stretch>
            <a:fillRect/>
          </a:stretch>
        </p:blipFill>
        <p:spPr>
          <a:xfrm>
            <a:off x="1583928" y="3384426"/>
            <a:ext cx="6120680" cy="3754182"/>
          </a:xfrm>
          <a:prstGeom prst="rect">
            <a:avLst/>
          </a:prstGeom>
        </p:spPr>
      </p:pic>
    </p:spTree>
    <p:extLst>
      <p:ext uri="{BB962C8B-B14F-4D97-AF65-F5344CB8AC3E}">
        <p14:creationId xmlns:p14="http://schemas.microsoft.com/office/powerpoint/2010/main" val="1976851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影像的量化</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359792" y="1512218"/>
            <a:ext cx="8953250" cy="51845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影像的量化是將取樣所得到的像素</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轉化為</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整數</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，常見的像素量化有使用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位元、</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 </a:t>
            </a: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位元、</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24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位元等色彩模式。</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若是使用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位元只能表達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種不同顏色。</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若是使用 </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 </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位元則可以表達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256</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en-US" altLang="zh-TW" sz="3600" b="1" baseline="3000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8</a:t>
            </a:r>
            <a:r>
              <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同顏色。</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8" name="文字方塊 7">
            <a:extLst>
              <a:ext uri="{FF2B5EF4-FFF2-40B4-BE49-F238E27FC236}">
                <a16:creationId xmlns="" xmlns:a16="http://schemas.microsoft.com/office/drawing/2014/main" id="{9EEE2E88-417D-3046-BBFE-885B49993C4C}"/>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967607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2.</a:t>
            </a:r>
            <a:r>
              <a:rPr lang="zh-TW" altLang="en-US" sz="4000" kern="0" baseline="0" dirty="0">
                <a:latin typeface="Microsoft JhengHei" panose="020B0604030504040204" pitchFamily="34" charset="-120"/>
                <a:ea typeface="Microsoft JhengHei" panose="020B0604030504040204" pitchFamily="34" charset="-120"/>
              </a:rPr>
              <a:t> 影像的量化</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503808" y="1262818"/>
            <a:ext cx="5040560" cy="51845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若</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白色</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像素以數值</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黑色</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像素以數值</a:t>
            </a:r>
            <a:r>
              <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來表示，可以得到量化後的 </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黑白點陣圖</a:t>
            </a:r>
            <a:r>
              <a:rPr kumimoji="0" lang="zh-TW" altLang="en-US" sz="3400" b="1" baseline="0" dirty="0">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400" b="1" baseline="0" dirty="0">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若是用</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個位元來表示不同的強度，這樣每個像素就可以表現 </a:t>
            </a: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256 </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種不同的顏色，可以得到量化後的</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灰階點陣圖</a:t>
            </a:r>
            <a:r>
              <a:rPr kumimoji="0" lang="zh-TW" altLang="en-US" sz="3400" b="1" baseline="0" dirty="0">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400" b="1" baseline="0" dirty="0">
              <a:latin typeface="Microsoft JhengHei" panose="020B0604030504040204" pitchFamily="34" charset="-120"/>
              <a:ea typeface="Microsoft JhengHei" panose="020B0604030504040204" pitchFamily="34" charset="-120"/>
              <a:cs typeface="Arial Unicode MS"/>
              <a:sym typeface="Arial Unicode MS"/>
            </a:endParaRPr>
          </a:p>
        </p:txBody>
      </p:sp>
      <p:pic>
        <p:nvPicPr>
          <p:cNvPr id="8" name="Picture 7">
            <a:extLst>
              <a:ext uri="{FF2B5EF4-FFF2-40B4-BE49-F238E27FC236}">
                <a16:creationId xmlns="" xmlns:a16="http://schemas.microsoft.com/office/drawing/2014/main" id="{57A745ED-177B-AA49-B817-EF220BBD7799}"/>
              </a:ext>
            </a:extLst>
          </p:cNvPr>
          <p:cNvPicPr>
            <a:picLocks noChangeAspect="1"/>
          </p:cNvPicPr>
          <p:nvPr/>
        </p:nvPicPr>
        <p:blipFill>
          <a:blip r:embed="rId2"/>
          <a:stretch>
            <a:fillRect/>
          </a:stretch>
        </p:blipFill>
        <p:spPr>
          <a:xfrm>
            <a:off x="6218956" y="1267149"/>
            <a:ext cx="2349748" cy="2365309"/>
          </a:xfrm>
          <a:prstGeom prst="rect">
            <a:avLst/>
          </a:prstGeom>
        </p:spPr>
      </p:pic>
      <p:pic>
        <p:nvPicPr>
          <p:cNvPr id="9" name="Picture 8">
            <a:extLst>
              <a:ext uri="{FF2B5EF4-FFF2-40B4-BE49-F238E27FC236}">
                <a16:creationId xmlns="" xmlns:a16="http://schemas.microsoft.com/office/drawing/2014/main" id="{059012E0-2B4C-0145-8397-98D45FB4B82D}"/>
              </a:ext>
            </a:extLst>
          </p:cNvPr>
          <p:cNvPicPr>
            <a:picLocks noChangeAspect="1"/>
          </p:cNvPicPr>
          <p:nvPr/>
        </p:nvPicPr>
        <p:blipFill>
          <a:blip r:embed="rId3"/>
          <a:stretch>
            <a:fillRect/>
          </a:stretch>
        </p:blipFill>
        <p:spPr>
          <a:xfrm>
            <a:off x="6275908" y="3855106"/>
            <a:ext cx="2292796" cy="2277199"/>
          </a:xfrm>
          <a:prstGeom prst="rect">
            <a:avLst/>
          </a:prstGeom>
        </p:spPr>
      </p:pic>
      <p:sp>
        <p:nvSpPr>
          <p:cNvPr id="7" name="文字方塊 6">
            <a:extLst>
              <a:ext uri="{FF2B5EF4-FFF2-40B4-BE49-F238E27FC236}">
                <a16:creationId xmlns="" xmlns:a16="http://schemas.microsoft.com/office/drawing/2014/main" id="{AEE0D7DB-8F50-5548-A91E-D045F57053F3}"/>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764748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2.</a:t>
            </a:r>
            <a:r>
              <a:rPr lang="zh-TW" altLang="en-US" sz="4000" kern="0" baseline="0" dirty="0">
                <a:latin typeface="Microsoft JhengHei" panose="020B0604030504040204" pitchFamily="34" charset="-120"/>
                <a:ea typeface="Microsoft JhengHei" panose="020B0604030504040204" pitchFamily="34" charset="-120"/>
              </a:rPr>
              <a:t> 影像的量化</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477888" y="1152178"/>
            <a:ext cx="4922463" cy="51845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要呈現</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全彩</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影像，可使用</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紅光</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綠光</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藍光</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三原色，</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各自</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以</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8</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來表示不同色光的強度，可混合出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16,777,216</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a:t>
            </a:r>
            <a:r>
              <a:rPr kumimoji="0" lang="en-US" altLang="zh-TW" sz="3200" b="1" baseline="3000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24</a:t>
            </a:r>
            <a:r>
              <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種不同的顏色。</a:t>
            </a: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影像取樣後的每個像素使用</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24</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個位元</a:t>
            </a:r>
            <a:r>
              <a:rPr kumimoji="0" lang="zh-TW" altLang="en-US" sz="32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來儲存，其顏色差異已經超出肉眼能辨識的程度。</a:t>
            </a:r>
            <a:endPar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AA7C2852-20BB-B844-B780-4B04AD775695}"/>
              </a:ext>
            </a:extLst>
          </p:cNvPr>
          <p:cNvPicPr>
            <a:picLocks noChangeAspect="1"/>
          </p:cNvPicPr>
          <p:nvPr/>
        </p:nvPicPr>
        <p:blipFill>
          <a:blip r:embed="rId2"/>
          <a:stretch>
            <a:fillRect/>
          </a:stretch>
        </p:blipFill>
        <p:spPr>
          <a:xfrm>
            <a:off x="5920226" y="2304306"/>
            <a:ext cx="3682509" cy="3788804"/>
          </a:xfrm>
          <a:prstGeom prst="rect">
            <a:avLst/>
          </a:prstGeom>
        </p:spPr>
      </p:pic>
      <p:sp>
        <p:nvSpPr>
          <p:cNvPr id="7" name="文字方塊 6">
            <a:extLst>
              <a:ext uri="{FF2B5EF4-FFF2-40B4-BE49-F238E27FC236}">
                <a16:creationId xmlns="" xmlns:a16="http://schemas.microsoft.com/office/drawing/2014/main" id="{BC49828C-761C-D64D-A268-DE382C3EA152}"/>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025075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色光三原色</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503808" y="1340495"/>
            <a:ext cx="5424858" cy="518457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17</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世紀科學家牛頓透過三稜鏡實驗將白色的太陽光轉換成彩虹的光束帶。</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科學家經過進一步的研究發現可以從紅光、綠光、藍光這三種色光來</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混合出</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其他可見光。</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紅光</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綠光</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藍光</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因此被稱為是色光的三原色。</a:t>
            </a:r>
          </a:p>
        </p:txBody>
      </p:sp>
      <p:pic>
        <p:nvPicPr>
          <p:cNvPr id="47106" name="Picture 2">
            <a:extLst>
              <a:ext uri="{FF2B5EF4-FFF2-40B4-BE49-F238E27FC236}">
                <a16:creationId xmlns="" xmlns:a16="http://schemas.microsoft.com/office/drawing/2014/main" id="{23123547-F4C7-4648-AC1E-1F66BD7D6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6456" y="2088282"/>
            <a:ext cx="3507108" cy="3365882"/>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 xmlns:a16="http://schemas.microsoft.com/office/drawing/2014/main" id="{50C0B197-74F0-8D43-B98B-BDA3DF072EF5}"/>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150</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1960871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223888"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數位相機運作流程</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468090" y="1303021"/>
            <a:ext cx="8820694" cy="212636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lgn="just">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我們的生活中，數位鏡頭愈來愈普及，</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例如：筆記型電腦、智慧型手機、平板</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電腦、無人機等，大都有內建數位鏡頭。</a:t>
            </a:r>
          </a:p>
        </p:txBody>
      </p:sp>
      <p:pic>
        <p:nvPicPr>
          <p:cNvPr id="4" name="Picture 3">
            <a:extLst>
              <a:ext uri="{FF2B5EF4-FFF2-40B4-BE49-F238E27FC236}">
                <a16:creationId xmlns="" xmlns:a16="http://schemas.microsoft.com/office/drawing/2014/main" id="{B75EC3DF-0347-FD4A-B2C1-513FAE49892F}"/>
              </a:ext>
            </a:extLst>
          </p:cNvPr>
          <p:cNvPicPr>
            <a:picLocks noChangeAspect="1"/>
          </p:cNvPicPr>
          <p:nvPr/>
        </p:nvPicPr>
        <p:blipFill>
          <a:blip r:embed="rId2"/>
          <a:stretch>
            <a:fillRect/>
          </a:stretch>
        </p:blipFill>
        <p:spPr>
          <a:xfrm>
            <a:off x="2808064" y="3384426"/>
            <a:ext cx="3389177" cy="2990450"/>
          </a:xfrm>
          <a:prstGeom prst="rect">
            <a:avLst/>
          </a:prstGeom>
        </p:spPr>
      </p:pic>
      <p:sp>
        <p:nvSpPr>
          <p:cNvPr id="7" name="文字方塊 6">
            <a:extLst>
              <a:ext uri="{FF2B5EF4-FFF2-40B4-BE49-F238E27FC236}">
                <a16:creationId xmlns="" xmlns:a16="http://schemas.microsoft.com/office/drawing/2014/main" id="{52A3A6D9-3417-F348-9965-70EA1DBCF4E2}"/>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532541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 xmlns:a16="http://schemas.microsoft.com/office/drawing/2014/main" id="{293AC459-474A-6A4C-8B2C-DA9D28490F1D}"/>
              </a:ext>
            </a:extLst>
          </p:cNvPr>
          <p:cNvSpPr/>
          <p:nvPr/>
        </p:nvSpPr>
        <p:spPr bwMode="auto">
          <a:xfrm>
            <a:off x="7727950" y="3240410"/>
            <a:ext cx="2352675" cy="399043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11238"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25000" dirty="0">
              <a:ln>
                <a:noFill/>
              </a:ln>
              <a:solidFill>
                <a:schemeClr val="tx1"/>
              </a:solidFill>
              <a:effectLst/>
              <a:latin typeface="Arial" charset="0"/>
              <a:ea typeface="新細明體" charset="-120"/>
            </a:endParaRPr>
          </a:p>
        </p:txBody>
      </p:sp>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數位相機運作流程</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287784" y="1668556"/>
            <a:ext cx="4908626" cy="396044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514350" indent="-514350">
              <a:spcBef>
                <a:spcPts val="800"/>
              </a:spcBef>
              <a:buFont typeface="+mj-lt"/>
              <a:buAutoNum type="arabicPeriod"/>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當真實世界的</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光線</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透過</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凸透鏡</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成像，在</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感光元件</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中呈現出鏡</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頭補捉到的畫面，並</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進一步形成影像的</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類</a:t>
            </a:r>
            <a:endParaRPr kumimoji="0" lang="en-US" altLang="zh-TW"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比訊號</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4" name="Picture 3">
            <a:extLst>
              <a:ext uri="{FF2B5EF4-FFF2-40B4-BE49-F238E27FC236}">
                <a16:creationId xmlns="" xmlns:a16="http://schemas.microsoft.com/office/drawing/2014/main" id="{B75EC3DF-0347-FD4A-B2C1-513FAE49892F}"/>
              </a:ext>
            </a:extLst>
          </p:cNvPr>
          <p:cNvPicPr>
            <a:picLocks noChangeAspect="1"/>
          </p:cNvPicPr>
          <p:nvPr/>
        </p:nvPicPr>
        <p:blipFill>
          <a:blip r:embed="rId2"/>
          <a:stretch>
            <a:fillRect/>
          </a:stretch>
        </p:blipFill>
        <p:spPr>
          <a:xfrm>
            <a:off x="8477658" y="197378"/>
            <a:ext cx="1452991" cy="1282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 xmlns:a16="http://schemas.microsoft.com/office/drawing/2014/main" id="{12F4D58F-D3BF-3E43-8FA7-C3239BB544AF}"/>
              </a:ext>
            </a:extLst>
          </p:cNvPr>
          <p:cNvPicPr>
            <a:picLocks noChangeAspect="1"/>
          </p:cNvPicPr>
          <p:nvPr/>
        </p:nvPicPr>
        <p:blipFill>
          <a:blip r:embed="rId3"/>
          <a:stretch>
            <a:fillRect/>
          </a:stretch>
        </p:blipFill>
        <p:spPr>
          <a:xfrm>
            <a:off x="5511021" y="1674220"/>
            <a:ext cx="2933290" cy="5166590"/>
          </a:xfrm>
          <a:prstGeom prst="rect">
            <a:avLst/>
          </a:prstGeom>
        </p:spPr>
      </p:pic>
      <p:sp>
        <p:nvSpPr>
          <p:cNvPr id="8" name="文字方塊 7">
            <a:extLst>
              <a:ext uri="{FF2B5EF4-FFF2-40B4-BE49-F238E27FC236}">
                <a16:creationId xmlns="" xmlns:a16="http://schemas.microsoft.com/office/drawing/2014/main" id="{AC59DBE5-454F-834F-91AA-DC1339849A9B}"/>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32611532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數位相機運作流程</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431800" y="1227066"/>
            <a:ext cx="8593210" cy="194421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514350" indent="-514350" algn="just">
              <a:spcBef>
                <a:spcPts val="800"/>
              </a:spcBef>
              <a:buFont typeface="+mj-lt"/>
              <a:buAutoNum type="arabicPeriod" startAt="2"/>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再經過如前述的</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與</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過程，</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lgn="just">
              <a:spcBef>
                <a:spcPts val="800"/>
              </a:spcBef>
              <a:buNone/>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轉化為數位訊號。</a:t>
            </a:r>
          </a:p>
        </p:txBody>
      </p:sp>
      <p:pic>
        <p:nvPicPr>
          <p:cNvPr id="5" name="Picture 4">
            <a:extLst>
              <a:ext uri="{FF2B5EF4-FFF2-40B4-BE49-F238E27FC236}">
                <a16:creationId xmlns="" xmlns:a16="http://schemas.microsoft.com/office/drawing/2014/main" id="{123AEEB4-13B3-DF49-AFEC-FD5B6561C8FA}"/>
              </a:ext>
            </a:extLst>
          </p:cNvPr>
          <p:cNvPicPr>
            <a:picLocks noChangeAspect="1"/>
          </p:cNvPicPr>
          <p:nvPr/>
        </p:nvPicPr>
        <p:blipFill>
          <a:blip r:embed="rId2"/>
          <a:stretch>
            <a:fillRect/>
          </a:stretch>
        </p:blipFill>
        <p:spPr>
          <a:xfrm>
            <a:off x="1079872" y="2639112"/>
            <a:ext cx="7143719" cy="3913665"/>
          </a:xfrm>
          <a:prstGeom prst="rect">
            <a:avLst/>
          </a:prstGeom>
        </p:spPr>
      </p:pic>
      <p:pic>
        <p:nvPicPr>
          <p:cNvPr id="7" name="Picture 3">
            <a:extLst>
              <a:ext uri="{FF2B5EF4-FFF2-40B4-BE49-F238E27FC236}">
                <a16:creationId xmlns="" xmlns:a16="http://schemas.microsoft.com/office/drawing/2014/main" id="{C6BC4F76-6B74-734A-A1F3-CBFD139A49CA}"/>
              </a:ext>
            </a:extLst>
          </p:cNvPr>
          <p:cNvPicPr>
            <a:picLocks noChangeAspect="1"/>
          </p:cNvPicPr>
          <p:nvPr/>
        </p:nvPicPr>
        <p:blipFill>
          <a:blip r:embed="rId3"/>
          <a:stretch>
            <a:fillRect/>
          </a:stretch>
        </p:blipFill>
        <p:spPr>
          <a:xfrm>
            <a:off x="8477658" y="197378"/>
            <a:ext cx="1452991" cy="12820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文字方塊 7">
            <a:extLst>
              <a:ext uri="{FF2B5EF4-FFF2-40B4-BE49-F238E27FC236}">
                <a16:creationId xmlns="" xmlns:a16="http://schemas.microsoft.com/office/drawing/2014/main" id="{597F23DB-58CB-A846-97AE-F1954AF94471}"/>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152</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134337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數位相機運作流程</a:t>
            </a:r>
          </a:p>
        </p:txBody>
      </p:sp>
      <p:sp>
        <p:nvSpPr>
          <p:cNvPr id="6" name="◎ 電腦輔助學習趨勢…">
            <a:extLst>
              <a:ext uri="{FF2B5EF4-FFF2-40B4-BE49-F238E27FC236}">
                <a16:creationId xmlns="" xmlns:a16="http://schemas.microsoft.com/office/drawing/2014/main" id="{9B8E0F0A-C5C9-C243-9DE8-6D209EA5ED85}"/>
              </a:ext>
            </a:extLst>
          </p:cNvPr>
          <p:cNvSpPr txBox="1">
            <a:spLocks/>
          </p:cNvSpPr>
          <p:nvPr/>
        </p:nvSpPr>
        <p:spPr bwMode="auto">
          <a:xfrm>
            <a:off x="263526" y="1119783"/>
            <a:ext cx="8809234" cy="1944216"/>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影像</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與</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再</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轉為數位訊號</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的過程</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中，會有一些資訊遺失的現象，就是</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失真</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購買數位設備時，要注意鏡頭</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像素數字</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數字愈高代表補捉</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到的資訊愈多，</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情況愈少，影像的</a:t>
            </a:r>
            <a:endParaRPr kumimoji="0" lang="en-US" altLang="zh-TW"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4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解析度</a:t>
            </a:r>
            <a:r>
              <a:rPr kumimoji="0" lang="zh-TW" altLang="en-US" sz="34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就愈高。</a:t>
            </a:r>
          </a:p>
        </p:txBody>
      </p:sp>
      <p:pic>
        <p:nvPicPr>
          <p:cNvPr id="4" name="Picture 3">
            <a:extLst>
              <a:ext uri="{FF2B5EF4-FFF2-40B4-BE49-F238E27FC236}">
                <a16:creationId xmlns="" xmlns:a16="http://schemas.microsoft.com/office/drawing/2014/main" id="{B75EC3DF-0347-FD4A-B2C1-513FAE49892F}"/>
              </a:ext>
            </a:extLst>
          </p:cNvPr>
          <p:cNvPicPr>
            <a:picLocks noChangeAspect="1"/>
          </p:cNvPicPr>
          <p:nvPr/>
        </p:nvPicPr>
        <p:blipFill>
          <a:blip r:embed="rId2"/>
          <a:stretch>
            <a:fillRect/>
          </a:stretch>
        </p:blipFill>
        <p:spPr>
          <a:xfrm>
            <a:off x="8358888" y="197378"/>
            <a:ext cx="1571761" cy="1386848"/>
          </a:xfrm>
          <a:prstGeom prst="rect">
            <a:avLst/>
          </a:prstGeom>
        </p:spPr>
      </p:pic>
      <p:pic>
        <p:nvPicPr>
          <p:cNvPr id="5" name="Picture 4">
            <a:extLst>
              <a:ext uri="{FF2B5EF4-FFF2-40B4-BE49-F238E27FC236}">
                <a16:creationId xmlns="" xmlns:a16="http://schemas.microsoft.com/office/drawing/2014/main" id="{995F1108-9496-C049-B531-F0CAC86B0440}"/>
              </a:ext>
            </a:extLst>
          </p:cNvPr>
          <p:cNvPicPr>
            <a:picLocks noChangeAspect="1"/>
          </p:cNvPicPr>
          <p:nvPr/>
        </p:nvPicPr>
        <p:blipFill>
          <a:blip r:embed="rId3"/>
          <a:stretch>
            <a:fillRect/>
          </a:stretch>
        </p:blipFill>
        <p:spPr>
          <a:xfrm>
            <a:off x="4568334" y="3276223"/>
            <a:ext cx="5028594" cy="2804894"/>
          </a:xfrm>
          <a:prstGeom prst="rect">
            <a:avLst/>
          </a:prstGeom>
        </p:spPr>
      </p:pic>
    </p:spTree>
    <p:extLst>
      <p:ext uri="{BB962C8B-B14F-4D97-AF65-F5344CB8AC3E}">
        <p14:creationId xmlns:p14="http://schemas.microsoft.com/office/powerpoint/2010/main" val="27260025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180305"/>
            <a:ext cx="648072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solidFill>
                  <a:schemeClr val="bg1"/>
                </a:solidFill>
                <a:latin typeface="Microsoft JhengHei" panose="020B0604030504040204" pitchFamily="34" charset="-120"/>
                <a:ea typeface="Microsoft JhengHei" panose="020B0604030504040204" pitchFamily="34" charset="-120"/>
              </a:rPr>
              <a:t>重點回顧</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503808" y="1114565"/>
            <a:ext cx="9073008" cy="514857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數位化的概念</a:t>
            </a:r>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
            </a:r>
            <a:b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b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數位化就是要將資料轉換成電腦所能識別</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Clr>
                <a:schemeClr val="tx1"/>
              </a:buClr>
              <a:buNone/>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    的 </a:t>
            </a:r>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0 </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與 </a:t>
            </a:r>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，即</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二進位</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的形式，讓電腦能夠</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Clr>
                <a:schemeClr val="tx1"/>
              </a:buClr>
              <a:buNone/>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    識別、儲存與處理。</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algn="just">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數字系統</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Clr>
                <a:schemeClr val="tx1"/>
              </a:buClr>
              <a:buFont typeface="Wingdings" pitchFamily="2" charset="2"/>
              <a:buChar char="l"/>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在</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電腦螢幕</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及</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鍵盤輸入</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使用的數字系統 </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Clr>
                <a:schemeClr val="tx1"/>
              </a:buClr>
              <a:buNone/>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   都是以十進位表示。</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lvl="1" algn="just">
              <a:spcBef>
                <a:spcPts val="800"/>
              </a:spcBef>
              <a:buClr>
                <a:schemeClr val="tx1"/>
              </a:buClr>
              <a:buFont typeface="Wingdings" pitchFamily="2" charset="2"/>
              <a:buChar char="l"/>
              <a:defRPr>
                <a:latin typeface="Arial Unicode MS"/>
                <a:ea typeface="Arial Unicode MS"/>
                <a:cs typeface="Arial Unicode MS"/>
                <a:sym typeface="Arial Unicode MS"/>
              </a:defRPr>
            </a:pP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電腦內部的數字系統</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則是以二進位來儲</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Clr>
                <a:schemeClr val="tx1"/>
              </a:buClr>
              <a:buNone/>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   存與處理。</a:t>
            </a:r>
          </a:p>
        </p:txBody>
      </p:sp>
      <p:sp>
        <p:nvSpPr>
          <p:cNvPr id="5" name="文字方塊 4">
            <a:extLst>
              <a:ext uri="{FF2B5EF4-FFF2-40B4-BE49-F238E27FC236}">
                <a16:creationId xmlns="" xmlns:a16="http://schemas.microsoft.com/office/drawing/2014/main" id="{F97E12F7-5B9F-C746-A50B-9EE65BF49356}"/>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5520001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180305"/>
            <a:ext cx="648072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solidFill>
                  <a:schemeClr val="bg1"/>
                </a:solidFill>
                <a:latin typeface="Microsoft JhengHei" panose="020B0604030504040204" pitchFamily="34" charset="-120"/>
                <a:ea typeface="Microsoft JhengHei" panose="020B0604030504040204" pitchFamily="34" charset="-120"/>
              </a:rPr>
              <a:t>重點回顧</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227522" y="1080170"/>
            <a:ext cx="9289032" cy="5148572"/>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編碼系統</a:t>
            </a:r>
            <a:r>
              <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rPr>
              <a:t/>
            </a:r>
            <a:br>
              <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rPr>
            </a:b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將文字資料轉換成二進位碼的系統是一種編碼系統，常用的有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ASCII</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Big-5 </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碼</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Unicode</a:t>
            </a:r>
            <a:r>
              <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等三種編碼系統。</a:t>
            </a:r>
            <a:endPar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聲音數位化</a:t>
            </a:r>
            <a:endPar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Clr>
                <a:schemeClr val="tx1"/>
              </a:buClr>
              <a:buFont typeface="Wingdings" pitchFamily="2" charset="2"/>
              <a:buChar char="l"/>
              <a:defRPr>
                <a:latin typeface="Arial Unicode MS"/>
                <a:ea typeface="Arial Unicode MS"/>
                <a:cs typeface="Arial Unicode MS"/>
                <a:sym typeface="Arial Unicode MS"/>
              </a:defRPr>
            </a:pP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聲音是一種</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連續的波動</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，不同的聲源會產生不同的波動，透過波動的</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合成</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來混合各種聲音。</a:t>
            </a:r>
            <a:endPar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Clr>
                <a:schemeClr val="tx1"/>
              </a:buClr>
              <a:buFont typeface="Wingdings" pitchFamily="2" charset="2"/>
              <a:buChar char="l"/>
              <a:defRPr>
                <a:latin typeface="Arial Unicode MS"/>
                <a:ea typeface="Arial Unicode MS"/>
                <a:cs typeface="Arial Unicode MS"/>
                <a:sym typeface="Arial Unicode MS"/>
              </a:defRPr>
            </a:pP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聲音波動以</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每秒取樣頻率</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與</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來處理成數位訊號。</a:t>
            </a:r>
            <a:endParaRPr kumimoji="0" lang="en-US" altLang="zh-TW" sz="3200" b="1" baseline="0" dirty="0">
              <a:latin typeface="Microsoft JhengHei" panose="020B0604030504040204" pitchFamily="34" charset="-120"/>
              <a:ea typeface="Microsoft JhengHei" panose="020B0604030504040204" pitchFamily="34" charset="-120"/>
              <a:cs typeface="Arial Unicode MS"/>
              <a:sym typeface="Arial Unicode MS"/>
            </a:endParaRPr>
          </a:p>
          <a:p>
            <a:pPr lvl="1">
              <a:spcBef>
                <a:spcPts val="800"/>
              </a:spcBef>
              <a:buClr>
                <a:schemeClr val="tx1"/>
              </a:buClr>
              <a:buFont typeface="Wingdings" pitchFamily="2" charset="2"/>
              <a:buChar char="l"/>
              <a:defRPr>
                <a:latin typeface="Arial Unicode MS"/>
                <a:ea typeface="Arial Unicode MS"/>
                <a:cs typeface="Arial Unicode MS"/>
                <a:sym typeface="Arial Unicode MS"/>
              </a:defRPr>
            </a:pP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聲音編輯是以</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時間軸</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來呈現各個時間點的量化後資料，因此可以進行</a:t>
            </a:r>
            <a:r>
              <a:rPr kumimoji="0" lang="zh-TW" altLang="en-US" sz="32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非線性編輯</a:t>
            </a:r>
            <a:r>
              <a:rPr kumimoji="0" lang="zh-TW" altLang="en-US" sz="3200" b="1" baseline="0" dirty="0">
                <a:latin typeface="Microsoft JhengHei" panose="020B0604030504040204" pitchFamily="34" charset="-120"/>
                <a:ea typeface="Microsoft JhengHei" panose="020B0604030504040204" pitchFamily="34" charset="-120"/>
                <a:cs typeface="Arial Unicode MS"/>
                <a:sym typeface="Arial Unicode MS"/>
              </a:rPr>
              <a:t>。</a:t>
            </a:r>
          </a:p>
        </p:txBody>
      </p:sp>
    </p:spTree>
    <p:extLst>
      <p:ext uri="{BB962C8B-B14F-4D97-AF65-F5344CB8AC3E}">
        <p14:creationId xmlns:p14="http://schemas.microsoft.com/office/powerpoint/2010/main" val="14019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655936" y="-143966"/>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latin typeface="Microsoft JhengHei" panose="020B0604030504040204" pitchFamily="34" charset="-120"/>
                <a:ea typeface="Microsoft JhengHei" panose="020B0604030504040204" pitchFamily="34" charset="-120"/>
              </a:rPr>
              <a:t>數位化的概念</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1871960" y="2268302"/>
            <a:ext cx="8352928" cy="162018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marL="506412" lvl="1" indent="0" algn="just">
              <a:spcBef>
                <a:spcPts val="800"/>
              </a:spcBef>
              <a:buNone/>
              <a:defRPr>
                <a:latin typeface="Arial Unicode MS"/>
                <a:ea typeface="Arial Unicode MS"/>
                <a:cs typeface="Arial Unicode MS"/>
                <a:sym typeface="Arial Unicode MS"/>
              </a:defRPr>
            </a:pPr>
            <a:r>
              <a:rPr kumimoji="0" lang="zh-TW" altLang="en-US"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錄音帶、隨身聽、磁碟片</a:t>
            </a:r>
            <a:endPar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None/>
              <a:defRPr>
                <a:latin typeface="Arial Unicode MS"/>
                <a:ea typeface="Arial Unicode MS"/>
                <a:cs typeface="Arial Unicode MS"/>
                <a:sym typeface="Arial Unicode MS"/>
              </a:defRPr>
            </a:pPr>
            <a:r>
              <a:rPr kumimoji="0" lang="zh-TW" altLang="en-US"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消失市面。</a:t>
            </a:r>
            <a:endPar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None/>
              <a:defRPr>
                <a:latin typeface="Arial Unicode MS"/>
                <a:ea typeface="Arial Unicode MS"/>
                <a:cs typeface="Arial Unicode MS"/>
                <a:sym typeface="Arial Unicode MS"/>
              </a:defRPr>
            </a:pPr>
            <a:endPar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506412" lvl="1" indent="0" algn="just">
              <a:spcBef>
                <a:spcPts val="800"/>
              </a:spcBef>
              <a:buNone/>
              <a:defRPr>
                <a:latin typeface="Arial Unicode MS"/>
                <a:ea typeface="Arial Unicode MS"/>
                <a:cs typeface="Arial Unicode MS"/>
                <a:sym typeface="Arial Unicode MS"/>
              </a:defRPr>
            </a:pPr>
            <a:r>
              <a:rPr kumimoji="0" lang="zh-TW" altLang="en-US"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數位訊號和類比訊號是什麼 </a:t>
            </a:r>
            <a:r>
              <a:rPr kumimoji="0" lang="en-US" altLang="zh-TW" sz="40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p>
        </p:txBody>
      </p:sp>
      <p:pic>
        <p:nvPicPr>
          <p:cNvPr id="5" name="圖片 5">
            <a:hlinkClick r:id="rId2"/>
            <a:extLst>
              <a:ext uri="{FF2B5EF4-FFF2-40B4-BE49-F238E27FC236}">
                <a16:creationId xmlns="" xmlns:a16="http://schemas.microsoft.com/office/drawing/2014/main" id="{3A3EFF7A-D46B-2A4A-8281-6E3EFEBCCE7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6953" b="73730" l="14063" r="86230">
                        <a14:foregroundMark x1="22559" y1="43457" x2="73926" y2="56738"/>
                        <a14:foregroundMark x1="25488" y1="37598" x2="65723" y2="64063"/>
                        <a14:foregroundMark x1="65723" y1="64063" x2="29883" y2="37598"/>
                        <a14:foregroundMark x1="22559" y1="31641" x2="64844" y2="61133"/>
                        <a14:foregroundMark x1="64844" y1="61133" x2="21094" y2="47852"/>
                        <a14:foregroundMark x1="34180" y1="32129" x2="78711" y2="48633"/>
                        <a14:foregroundMark x1="78711" y1="48633" x2="36426" y2="69727"/>
                        <a14:foregroundMark x1="36426" y1="69727" x2="58887" y2="27832"/>
                        <a14:foregroundMark x1="58887" y1="27832" x2="76074" y2="71875"/>
                        <a14:foregroundMark x1="76074" y1="71875" x2="65137" y2="73730"/>
                      </a14:backgroundRemoval>
                    </a14:imgEffect>
                  </a14:imgLayer>
                </a14:imgProps>
              </a:ext>
              <a:ext uri="{28A0092B-C50C-407E-A947-70E740481C1C}">
                <a14:useLocalDpi xmlns:a14="http://schemas.microsoft.com/office/drawing/2010/main" val="0"/>
              </a:ext>
            </a:extLst>
          </a:blip>
          <a:srcRect l="5055" t="21407" r="4703" b="23062"/>
          <a:stretch>
            <a:fillRect/>
          </a:stretch>
        </p:blipFill>
        <p:spPr bwMode="auto">
          <a:xfrm>
            <a:off x="649788" y="2411983"/>
            <a:ext cx="1730156" cy="104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a:hlinkClick r:id="rId5"/>
            <a:extLst>
              <a:ext uri="{FF2B5EF4-FFF2-40B4-BE49-F238E27FC236}">
                <a16:creationId xmlns="" xmlns:a16="http://schemas.microsoft.com/office/drawing/2014/main" id="{9D3ABD11-AFF6-FE47-A743-662BBDF01E45}"/>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6953" b="73730" l="14063" r="86230">
                        <a14:foregroundMark x1="22559" y1="43457" x2="73926" y2="56738"/>
                        <a14:foregroundMark x1="25488" y1="37598" x2="65723" y2="64063"/>
                        <a14:foregroundMark x1="65723" y1="64063" x2="29883" y2="37598"/>
                        <a14:foregroundMark x1="22559" y1="31641" x2="64844" y2="61133"/>
                        <a14:foregroundMark x1="64844" y1="61133" x2="21094" y2="47852"/>
                        <a14:foregroundMark x1="34180" y1="32129" x2="78711" y2="48633"/>
                        <a14:foregroundMark x1="78711" y1="48633" x2="36426" y2="69727"/>
                        <a14:foregroundMark x1="36426" y1="69727" x2="58887" y2="27832"/>
                        <a14:foregroundMark x1="58887" y1="27832" x2="76074" y2="71875"/>
                        <a14:foregroundMark x1="76074" y1="71875" x2="65137" y2="73730"/>
                      </a14:backgroundRemoval>
                    </a14:imgEffect>
                  </a14:imgLayer>
                </a14:imgProps>
              </a:ext>
              <a:ext uri="{28A0092B-C50C-407E-A947-70E740481C1C}">
                <a14:useLocalDpi xmlns:a14="http://schemas.microsoft.com/office/drawing/2010/main" val="0"/>
              </a:ext>
            </a:extLst>
          </a:blip>
          <a:srcRect l="5055" t="21407" r="4703" b="23062"/>
          <a:stretch>
            <a:fillRect/>
          </a:stretch>
        </p:blipFill>
        <p:spPr bwMode="auto">
          <a:xfrm>
            <a:off x="647824" y="4212183"/>
            <a:ext cx="1730156" cy="104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18611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180305"/>
            <a:ext cx="648072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400" kern="0" baseline="0" dirty="0">
                <a:solidFill>
                  <a:schemeClr val="bg1"/>
                </a:solidFill>
                <a:latin typeface="Microsoft JhengHei" panose="020B0604030504040204" pitchFamily="34" charset="-120"/>
                <a:ea typeface="Microsoft JhengHei" panose="020B0604030504040204" pitchFamily="34" charset="-120"/>
              </a:rPr>
              <a:t>重點回顧</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647824" y="1296194"/>
            <a:ext cx="8784976" cy="4881864"/>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Clr>
                <a:schemeClr val="tx1"/>
              </a:buClr>
              <a:buFont typeface="Wingdings" pitchFamily="2" charset="2"/>
              <a:buChar char="n"/>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影像數位化</a:t>
            </a:r>
            <a: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t/>
            </a:r>
            <a:br>
              <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rPr>
            </a:b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影像能夠透過</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數位鏡頭</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或</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掃描器</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等設備</a:t>
            </a:r>
            <a:endParaRPr kumimoji="0" lang="en-US" altLang="zh-TW" sz="3600" b="1" baseline="0" dirty="0">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Clr>
                <a:schemeClr val="tx1"/>
              </a:buClr>
              <a:buNone/>
              <a:defRPr>
                <a:latin typeface="Arial Unicode MS"/>
                <a:ea typeface="Arial Unicode MS"/>
                <a:cs typeface="Arial Unicode MS"/>
                <a:sym typeface="Arial Unicode MS"/>
              </a:defRPr>
            </a:pP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   進行</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取樣</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與</a:t>
            </a:r>
            <a:r>
              <a:rPr kumimoji="0" lang="zh-TW" altLang="en-US" sz="36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量化</a:t>
            </a:r>
            <a:r>
              <a:rPr kumimoji="0" lang="zh-TW" altLang="en-US" sz="3600" b="1" baseline="0" dirty="0">
                <a:latin typeface="Microsoft JhengHei" panose="020B0604030504040204" pitchFamily="34" charset="-120"/>
                <a:ea typeface="Microsoft JhengHei" panose="020B0604030504040204" pitchFamily="34" charset="-120"/>
                <a:cs typeface="Arial Unicode MS"/>
                <a:sym typeface="Arial Unicode MS"/>
              </a:rPr>
              <a:t>，再轉換成數位影像。</a:t>
            </a:r>
          </a:p>
        </p:txBody>
      </p:sp>
      <p:sp>
        <p:nvSpPr>
          <p:cNvPr id="5" name="文字方塊 4">
            <a:extLst>
              <a:ext uri="{FF2B5EF4-FFF2-40B4-BE49-F238E27FC236}">
                <a16:creationId xmlns="" xmlns:a16="http://schemas.microsoft.com/office/drawing/2014/main" id="{8E07C042-D515-9543-8093-688936E6AAF6}"/>
              </a:ext>
            </a:extLst>
          </p:cNvPr>
          <p:cNvSpPr txBox="1"/>
          <p:nvPr/>
        </p:nvSpPr>
        <p:spPr>
          <a:xfrm>
            <a:off x="4672815" y="6821065"/>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153</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2226302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511920"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en-US" altLang="zh-TW" sz="4000" kern="0" baseline="0" dirty="0">
                <a:latin typeface="Microsoft JhengHei" panose="020B0604030504040204" pitchFamily="34" charset="-120"/>
                <a:ea typeface="Microsoft JhengHei" panose="020B0604030504040204" pitchFamily="34" charset="-120"/>
              </a:rPr>
              <a:t> </a:t>
            </a:r>
            <a:r>
              <a:rPr lang="zh-TW" altLang="en-US" sz="4000" kern="0" baseline="0" dirty="0">
                <a:latin typeface="Microsoft JhengHei" panose="020B0604030504040204" pitchFamily="34" charset="-120"/>
                <a:ea typeface="Microsoft JhengHei" panose="020B0604030504040204" pitchFamily="34" charset="-120"/>
              </a:rPr>
              <a:t>資訊中英文對照</a:t>
            </a:r>
          </a:p>
        </p:txBody>
      </p:sp>
      <p:pic>
        <p:nvPicPr>
          <p:cNvPr id="6" name="Picture 5">
            <a:extLst>
              <a:ext uri="{FF2B5EF4-FFF2-40B4-BE49-F238E27FC236}">
                <a16:creationId xmlns="" xmlns:a16="http://schemas.microsoft.com/office/drawing/2014/main" id="{B83BD009-608F-4D43-B93A-5468FB5F815B}"/>
              </a:ext>
            </a:extLst>
          </p:cNvPr>
          <p:cNvPicPr>
            <a:picLocks noChangeAspect="1"/>
          </p:cNvPicPr>
          <p:nvPr/>
        </p:nvPicPr>
        <p:blipFill>
          <a:blip r:embed="rId2"/>
          <a:stretch>
            <a:fillRect/>
          </a:stretch>
        </p:blipFill>
        <p:spPr>
          <a:xfrm>
            <a:off x="199516" y="2082915"/>
            <a:ext cx="9737340" cy="3749783"/>
          </a:xfrm>
          <a:prstGeom prst="rect">
            <a:avLst/>
          </a:prstGeom>
        </p:spPr>
      </p:pic>
    </p:spTree>
    <p:extLst>
      <p:ext uri="{BB962C8B-B14F-4D97-AF65-F5344CB8AC3E}">
        <p14:creationId xmlns:p14="http://schemas.microsoft.com/office/powerpoint/2010/main" val="18044743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0" name="圖片 4">
            <a:hlinkClick r:id="rId2" action="ppaction://hlinksldjump"/>
            <a:extLst>
              <a:ext uri="{FF2B5EF4-FFF2-40B4-BE49-F238E27FC236}">
                <a16:creationId xmlns="" xmlns:a16="http://schemas.microsoft.com/office/drawing/2014/main" id="{680851B7-814D-9F40-970E-02C085011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1738" y="5735786"/>
            <a:ext cx="889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電腦輔助教學的趨勢">
            <a:extLst>
              <a:ext uri="{FF2B5EF4-FFF2-40B4-BE49-F238E27FC236}">
                <a16:creationId xmlns="" xmlns:a16="http://schemas.microsoft.com/office/drawing/2014/main" id="{D69CADFB-8AC0-EC4C-911B-75019FBDD63D}"/>
              </a:ext>
            </a:extLst>
          </p:cNvPr>
          <p:cNvSpPr txBox="1">
            <a:spLocks/>
          </p:cNvSpPr>
          <p:nvPr/>
        </p:nvSpPr>
        <p:spPr bwMode="auto">
          <a:xfrm>
            <a:off x="1260764" y="-101889"/>
            <a:ext cx="4283604"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4900" b="1">
                <a:solidFill>
                  <a:schemeClr val="accent3">
                    <a:lumOff val="44000"/>
                  </a:schemeClr>
                </a:solidFill>
                <a:latin typeface="華康中圓體"/>
                <a:ea typeface="華康中圓體"/>
                <a:cs typeface="華康中圓體"/>
                <a:sym typeface="華康中圓體"/>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defRPr>
                <a:latin typeface="Times New Roman"/>
                <a:ea typeface="Times New Roman"/>
                <a:cs typeface="Times New Roman"/>
                <a:sym typeface="Times New Roman"/>
              </a:defRPr>
            </a:pPr>
            <a:r>
              <a:rPr lang="zh-TW" altLang="en-US" sz="4800" kern="0" baseline="0" dirty="0">
                <a:solidFill>
                  <a:schemeClr val="bg1"/>
                </a:solidFill>
                <a:latin typeface="Microsoft JhengHei" panose="020B0604030504040204" pitchFamily="34" charset="-120"/>
                <a:ea typeface="Microsoft JhengHei" panose="020B0604030504040204" pitchFamily="34" charset="-120"/>
                <a:cs typeface="Times New Roman"/>
              </a:rPr>
              <a:t>問題與討論</a:t>
            </a:r>
          </a:p>
        </p:txBody>
      </p:sp>
      <p:sp>
        <p:nvSpPr>
          <p:cNvPr id="8" name="矩形 7">
            <a:extLst>
              <a:ext uri="{FF2B5EF4-FFF2-40B4-BE49-F238E27FC236}">
                <a16:creationId xmlns="" xmlns:a16="http://schemas.microsoft.com/office/drawing/2014/main" id="{3FCC31D2-7134-5040-B4B7-5B46057EEE36}"/>
              </a:ext>
            </a:extLst>
          </p:cNvPr>
          <p:cNvSpPr/>
          <p:nvPr/>
        </p:nvSpPr>
        <p:spPr>
          <a:xfrm>
            <a:off x="1491214" y="772816"/>
            <a:ext cx="6409917" cy="2827634"/>
          </a:xfrm>
          <a:prstGeom prst="rect">
            <a:avLst/>
          </a:prstGeom>
        </p:spPr>
        <p:txBody>
          <a:bodyPr wrap="square">
            <a:spAutoFit/>
          </a:bodyPr>
          <a:lstStyle/>
          <a:p>
            <a:pPr>
              <a:lnSpc>
                <a:spcPts val="11260"/>
              </a:lnSpc>
            </a:pPr>
            <a:r>
              <a:rPr lang="zh-TW" altLang="en-US" sz="8800" b="1" dirty="0">
                <a:latin typeface="PingFang TC" panose="020B0400000000000000" pitchFamily="34" charset="-120"/>
                <a:ea typeface="PingFang TC" panose="020B0400000000000000" pitchFamily="34" charset="-120"/>
              </a:rPr>
              <a:t>你還想知道什麼</a:t>
            </a:r>
            <a:r>
              <a:rPr lang="en-US" altLang="zh-TW" sz="8800" b="1" dirty="0">
                <a:latin typeface="Calibri" panose="020F0502020204030204" pitchFamily="34" charset="0"/>
                <a:ea typeface="PingFang TC Semibold" panose="020B0400000000000000" pitchFamily="34" charset="-120"/>
              </a:rPr>
              <a:t>?</a:t>
            </a:r>
          </a:p>
          <a:p>
            <a:pPr>
              <a:lnSpc>
                <a:spcPts val="11260"/>
              </a:lnSpc>
            </a:pPr>
            <a:endParaRPr lang="zh-TW" altLang="en-US" sz="8000" dirty="0">
              <a:latin typeface="PingFang TC Semibold" panose="020B0400000000000000" pitchFamily="34" charset="-120"/>
              <a:ea typeface="PingFang TC Semibold" panose="020B0400000000000000" pitchFamily="34" charset="-120"/>
            </a:endParaRPr>
          </a:p>
        </p:txBody>
      </p:sp>
      <p:pic>
        <p:nvPicPr>
          <p:cNvPr id="11" name="圖片 5">
            <a:extLst>
              <a:ext uri="{FF2B5EF4-FFF2-40B4-BE49-F238E27FC236}">
                <a16:creationId xmlns="" xmlns:a16="http://schemas.microsoft.com/office/drawing/2014/main" id="{895ACC24-A7F2-0543-9D80-41EAC38D33F2}"/>
              </a:ext>
            </a:extLst>
          </p:cNvPr>
          <p:cNvPicPr>
            <a:picLocks noChangeAspect="1"/>
          </p:cNvPicPr>
          <p:nvPr/>
        </p:nvPicPr>
        <p:blipFill>
          <a:blip r:embed="rId4"/>
          <a:srcRect/>
          <a:stretch>
            <a:fillRect/>
          </a:stretch>
        </p:blipFill>
        <p:spPr bwMode="auto">
          <a:xfrm>
            <a:off x="2179494" y="2304306"/>
            <a:ext cx="4805034" cy="4529147"/>
          </a:xfrm>
          <a:prstGeom prst="rect">
            <a:avLst/>
          </a:prstGeom>
          <a:noFill/>
          <a:ln w="9525">
            <a:noFill/>
            <a:miter lim="800000"/>
            <a:headEnd/>
            <a:tailEnd/>
          </a:ln>
        </p:spPr>
      </p:pic>
    </p:spTree>
    <p:extLst>
      <p:ext uri="{BB962C8B-B14F-4D97-AF65-F5344CB8AC3E}">
        <p14:creationId xmlns:p14="http://schemas.microsoft.com/office/powerpoint/2010/main" val="91643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報 告 大 綱">
            <a:extLst>
              <a:ext uri="{FF2B5EF4-FFF2-40B4-BE49-F238E27FC236}">
                <a16:creationId xmlns="" xmlns:a16="http://schemas.microsoft.com/office/drawing/2014/main" id="{D508E870-9445-BC42-AA63-0C990BBE6154}"/>
              </a:ext>
            </a:extLst>
          </p:cNvPr>
          <p:cNvSpPr txBox="1">
            <a:spLocks/>
          </p:cNvSpPr>
          <p:nvPr/>
        </p:nvSpPr>
        <p:spPr bwMode="auto">
          <a:xfrm>
            <a:off x="719832" y="-215974"/>
            <a:ext cx="5832649"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 資料數位化原理與方法</a:t>
            </a:r>
          </a:p>
        </p:txBody>
      </p:sp>
      <p:sp>
        <p:nvSpPr>
          <p:cNvPr id="73" name="Rectangle 12">
            <a:extLst>
              <a:ext uri="{FF2B5EF4-FFF2-40B4-BE49-F238E27FC236}">
                <a16:creationId xmlns="" xmlns:a16="http://schemas.microsoft.com/office/drawing/2014/main" id="{2E5FAA85-9FF6-8547-BD76-EA2797486A83}"/>
              </a:ext>
            </a:extLst>
          </p:cNvPr>
          <p:cNvSpPr>
            <a:spLocks noChangeArrowheads="1"/>
          </p:cNvSpPr>
          <p:nvPr/>
        </p:nvSpPr>
        <p:spPr bwMode="auto">
          <a:xfrm>
            <a:off x="1958712" y="1482321"/>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1.</a:t>
            </a:r>
            <a:r>
              <a:rPr kumimoji="0" lang="zh-TW" altLang="en-US" sz="3600" b="1" kern="0" baseline="0" dirty="0">
                <a:solidFill>
                  <a:schemeClr val="bg1">
                    <a:lumMod val="65000"/>
                  </a:schemeClr>
                </a:solidFill>
                <a:latin typeface="Microsoft JhengHei" panose="020B0604030504040204" pitchFamily="34" charset="-120"/>
                <a:ea typeface="Microsoft JhengHei" panose="020B0604030504040204" pitchFamily="34" charset="-120"/>
                <a:cs typeface="Arial"/>
                <a:sym typeface="Arial"/>
              </a:rPr>
              <a:t> 數位化的概念</a:t>
            </a:r>
          </a:p>
        </p:txBody>
      </p:sp>
      <p:sp>
        <p:nvSpPr>
          <p:cNvPr id="74" name="Rectangle 12">
            <a:extLst>
              <a:ext uri="{FF2B5EF4-FFF2-40B4-BE49-F238E27FC236}">
                <a16:creationId xmlns="" xmlns:a16="http://schemas.microsoft.com/office/drawing/2014/main" id="{D1AD5898-E420-C541-8426-E871255F009A}"/>
              </a:ext>
            </a:extLst>
          </p:cNvPr>
          <p:cNvSpPr>
            <a:spLocks noChangeArrowheads="1"/>
          </p:cNvSpPr>
          <p:nvPr/>
        </p:nvSpPr>
        <p:spPr bwMode="auto">
          <a:xfrm>
            <a:off x="1958712" y="2514286"/>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2.</a:t>
            </a:r>
            <a:r>
              <a:rPr kumimoji="0" lang="zh-TW" altLang="en-US" sz="3600" b="1" kern="0" baseline="0" dirty="0">
                <a:solidFill>
                  <a:srgbClr val="C00000"/>
                </a:solidFill>
                <a:latin typeface="Microsoft JhengHei" panose="020B0604030504040204" pitchFamily="34" charset="-120"/>
                <a:ea typeface="Microsoft JhengHei" panose="020B0604030504040204" pitchFamily="34" charset="-120"/>
                <a:cs typeface="Arial"/>
                <a:sym typeface="Arial"/>
              </a:rPr>
              <a:t> 數字系統</a:t>
            </a:r>
          </a:p>
        </p:txBody>
      </p:sp>
      <p:sp>
        <p:nvSpPr>
          <p:cNvPr id="75" name="Rectangle 12">
            <a:extLst>
              <a:ext uri="{FF2B5EF4-FFF2-40B4-BE49-F238E27FC236}">
                <a16:creationId xmlns="" xmlns:a16="http://schemas.microsoft.com/office/drawing/2014/main" id="{7FC16288-9F10-8D4D-B472-0F61529EEBF3}"/>
              </a:ext>
            </a:extLst>
          </p:cNvPr>
          <p:cNvSpPr>
            <a:spLocks noChangeArrowheads="1"/>
          </p:cNvSpPr>
          <p:nvPr/>
        </p:nvSpPr>
        <p:spPr bwMode="auto">
          <a:xfrm>
            <a:off x="1958707" y="3522398"/>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3.</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文字資料數位化</a:t>
            </a:r>
          </a:p>
        </p:txBody>
      </p:sp>
      <p:sp>
        <p:nvSpPr>
          <p:cNvPr id="76" name="Rectangle 12">
            <a:extLst>
              <a:ext uri="{FF2B5EF4-FFF2-40B4-BE49-F238E27FC236}">
                <a16:creationId xmlns="" xmlns:a16="http://schemas.microsoft.com/office/drawing/2014/main" id="{308EB036-62FA-7C48-9580-E04D0EC04470}"/>
              </a:ext>
            </a:extLst>
          </p:cNvPr>
          <p:cNvSpPr>
            <a:spLocks noChangeArrowheads="1"/>
          </p:cNvSpPr>
          <p:nvPr/>
        </p:nvSpPr>
        <p:spPr bwMode="auto">
          <a:xfrm>
            <a:off x="1958712" y="4543013"/>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defRPr/>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4.</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聲音數位化</a:t>
            </a:r>
          </a:p>
        </p:txBody>
      </p:sp>
      <p:sp>
        <p:nvSpPr>
          <p:cNvPr id="77" name="Rectangle 12">
            <a:extLst>
              <a:ext uri="{FF2B5EF4-FFF2-40B4-BE49-F238E27FC236}">
                <a16:creationId xmlns="" xmlns:a16="http://schemas.microsoft.com/office/drawing/2014/main" id="{F4F6DD4A-D3C3-9E44-9566-FFA1AA0FC22F}"/>
              </a:ext>
            </a:extLst>
          </p:cNvPr>
          <p:cNvSpPr>
            <a:spLocks noChangeArrowheads="1"/>
          </p:cNvSpPr>
          <p:nvPr/>
        </p:nvSpPr>
        <p:spPr bwMode="auto">
          <a:xfrm>
            <a:off x="1958707" y="5551125"/>
            <a:ext cx="5826652" cy="851593"/>
          </a:xfrm>
          <a:prstGeom prst="rect">
            <a:avLst/>
          </a:prstGeom>
          <a:solidFill>
            <a:srgbClr val="EBEEF9"/>
          </a:solidFill>
          <a:ln w="25400" algn="ctr">
            <a:solidFill>
              <a:srgbClr val="1298D6"/>
            </a:solidFill>
            <a:miter lim="800000"/>
            <a:headEnd/>
            <a:tailEnd/>
          </a:ln>
        </p:spPr>
        <p:txBody>
          <a:bodyPr wrap="none" anchor="ctr"/>
          <a:lstStyle/>
          <a:p>
            <a:pPr eaLnBrk="1" fontAlgn="auto">
              <a:spcBef>
                <a:spcPts val="0"/>
              </a:spcBef>
              <a:spcAft>
                <a:spcPts val="0"/>
              </a:spcAft>
            </a:pP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a:t>
            </a:r>
            <a:r>
              <a:rPr kumimoji="0" lang="en-US" altLang="zh-TW"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5.</a:t>
            </a:r>
            <a:r>
              <a:rPr kumimoji="0" lang="zh-TW" altLang="en-US" sz="3600" b="1" kern="0" baseline="0" dirty="0">
                <a:solidFill>
                  <a:prstClr val="black"/>
                </a:solidFill>
                <a:latin typeface="Microsoft JhengHei" panose="020B0604030504040204" pitchFamily="34" charset="-120"/>
                <a:ea typeface="Microsoft JhengHei" panose="020B0604030504040204" pitchFamily="34" charset="-120"/>
                <a:cs typeface="Arial"/>
                <a:sym typeface="Arial"/>
              </a:rPr>
              <a:t> 影像數位化</a:t>
            </a:r>
          </a:p>
        </p:txBody>
      </p:sp>
    </p:spTree>
    <p:extLst>
      <p:ext uri="{BB962C8B-B14F-4D97-AF65-F5344CB8AC3E}">
        <p14:creationId xmlns:p14="http://schemas.microsoft.com/office/powerpoint/2010/main" val="423998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935856" y="-215974"/>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數字系統</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287784" y="1658725"/>
            <a:ext cx="5472608" cy="468052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十進位數字使用十個不同的</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符號，由小到大依次是 </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2</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3</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4</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5</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6</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7</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8</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9</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，也就是</a:t>
            </a:r>
            <a:r>
              <a:rPr kumimoji="0" lang="zh-TW" altLang="en-US"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以十為基</a:t>
            </a:r>
            <a:endParaRPr kumimoji="0" lang="en-US" altLang="zh-TW"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    數</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逢十進位</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的數字系統。</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二進位只有使用兩個符號</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0</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r>
              <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1</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，也就是</a:t>
            </a:r>
            <a:r>
              <a:rPr kumimoji="0" lang="zh-TW" altLang="en-US"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以二為基數</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marL="0" indent="0">
              <a:spcBef>
                <a:spcPts val="800"/>
              </a:spcBef>
              <a:buNone/>
              <a:defRPr>
                <a:latin typeface="Arial Unicode MS"/>
                <a:ea typeface="Arial Unicode MS"/>
                <a:cs typeface="Arial Unicode MS"/>
                <a:sym typeface="Arial Unicode MS"/>
              </a:defRPr>
            </a:pP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    </a:t>
            </a:r>
            <a:r>
              <a:rPr kumimoji="0" lang="zh-TW" altLang="en-US" sz="3100" b="1" baseline="0" dirty="0">
                <a:solidFill>
                  <a:srgbClr val="C00000"/>
                </a:solidFill>
                <a:latin typeface="Microsoft JhengHei" panose="020B0604030504040204" pitchFamily="34" charset="-120"/>
                <a:ea typeface="Microsoft JhengHei" panose="020B0604030504040204" pitchFamily="34" charset="-120"/>
                <a:cs typeface="Arial Unicode MS"/>
                <a:sym typeface="Arial Unicode MS"/>
              </a:rPr>
              <a:t>逢二就進位</a:t>
            </a:r>
            <a:r>
              <a:rPr kumimoji="0" lang="zh-TW" altLang="en-US"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的數字系統。</a:t>
            </a: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pic>
        <p:nvPicPr>
          <p:cNvPr id="5" name="Picture 4">
            <a:extLst>
              <a:ext uri="{FF2B5EF4-FFF2-40B4-BE49-F238E27FC236}">
                <a16:creationId xmlns="" xmlns:a16="http://schemas.microsoft.com/office/drawing/2014/main" id="{1BE40CA2-A02C-464A-A426-DEF91288C5E9}"/>
              </a:ext>
            </a:extLst>
          </p:cNvPr>
          <p:cNvPicPr>
            <a:picLocks noChangeAspect="1"/>
          </p:cNvPicPr>
          <p:nvPr/>
        </p:nvPicPr>
        <p:blipFill>
          <a:blip r:embed="rId2"/>
          <a:stretch>
            <a:fillRect/>
          </a:stretch>
        </p:blipFill>
        <p:spPr>
          <a:xfrm>
            <a:off x="5688384" y="1296194"/>
            <a:ext cx="3780338" cy="5190696"/>
          </a:xfrm>
          <a:prstGeom prst="rect">
            <a:avLst/>
          </a:prstGeom>
        </p:spPr>
      </p:pic>
      <p:sp>
        <p:nvSpPr>
          <p:cNvPr id="6" name="文字方塊 5">
            <a:extLst>
              <a:ext uri="{FF2B5EF4-FFF2-40B4-BE49-F238E27FC236}">
                <a16:creationId xmlns="" xmlns:a16="http://schemas.microsoft.com/office/drawing/2014/main" id="{7D79F401-3A30-C544-AE29-27FE99BC0018}"/>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137</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spTree>
    <p:extLst>
      <p:ext uri="{BB962C8B-B14F-4D97-AF65-F5344CB8AC3E}">
        <p14:creationId xmlns:p14="http://schemas.microsoft.com/office/powerpoint/2010/main" val="1631990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報 告 大 綱">
            <a:extLst>
              <a:ext uri="{FF2B5EF4-FFF2-40B4-BE49-F238E27FC236}">
                <a16:creationId xmlns="" xmlns:a16="http://schemas.microsoft.com/office/drawing/2014/main" id="{1A27980D-E960-C345-916B-0099052D8E0C}"/>
              </a:ext>
            </a:extLst>
          </p:cNvPr>
          <p:cNvSpPr txBox="1">
            <a:spLocks/>
          </p:cNvSpPr>
          <p:nvPr/>
        </p:nvSpPr>
        <p:spPr bwMode="auto">
          <a:xfrm>
            <a:off x="1871960" y="-180305"/>
            <a:ext cx="6192688"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133" tIns="50566" rIns="101133" bIns="50566" numCol="1" anchor="ctr" anchorCtr="0" compatLnSpc="1">
            <a:prstTxWarp prst="textNoShape">
              <a:avLst/>
            </a:prstTxWarp>
            <a:normAutofit/>
          </a:bodyPr>
          <a:lstStyle>
            <a:lvl1pPr algn="ctr" defTabSz="1011238" rtl="0" eaLnBrk="0" fontAlgn="base" hangingPunct="0">
              <a:spcBef>
                <a:spcPct val="0"/>
              </a:spcBef>
              <a:spcAft>
                <a:spcPct val="0"/>
              </a:spcAft>
              <a:defRPr kumimoji="1" sz="5400" b="1">
                <a:solidFill>
                  <a:schemeClr val="accent3">
                    <a:lumOff val="44000"/>
                  </a:schemeClr>
                </a:solidFill>
                <a:latin typeface="+mj-lt"/>
                <a:ea typeface="+mj-ea"/>
                <a:cs typeface="+mj-cs"/>
              </a:defRPr>
            </a:lvl1pPr>
            <a:lvl2pPr algn="ctr" defTabSz="1011238" rtl="0" eaLnBrk="0" fontAlgn="base" hangingPunct="0">
              <a:spcBef>
                <a:spcPct val="0"/>
              </a:spcBef>
              <a:spcAft>
                <a:spcPct val="0"/>
              </a:spcAft>
              <a:defRPr kumimoji="1" sz="4900">
                <a:solidFill>
                  <a:schemeClr val="tx2"/>
                </a:solidFill>
                <a:latin typeface="Arial" charset="0"/>
                <a:ea typeface="新細明體" charset="-120"/>
              </a:defRPr>
            </a:lvl2pPr>
            <a:lvl3pPr algn="ctr" defTabSz="1011238" rtl="0" eaLnBrk="0" fontAlgn="base" hangingPunct="0">
              <a:spcBef>
                <a:spcPct val="0"/>
              </a:spcBef>
              <a:spcAft>
                <a:spcPct val="0"/>
              </a:spcAft>
              <a:defRPr kumimoji="1" sz="4900">
                <a:solidFill>
                  <a:schemeClr val="tx2"/>
                </a:solidFill>
                <a:latin typeface="Arial" charset="0"/>
                <a:ea typeface="新細明體" charset="-120"/>
              </a:defRPr>
            </a:lvl3pPr>
            <a:lvl4pPr algn="ctr" defTabSz="1011238" rtl="0" eaLnBrk="0" fontAlgn="base" hangingPunct="0">
              <a:spcBef>
                <a:spcPct val="0"/>
              </a:spcBef>
              <a:spcAft>
                <a:spcPct val="0"/>
              </a:spcAft>
              <a:defRPr kumimoji="1" sz="4900">
                <a:solidFill>
                  <a:schemeClr val="tx2"/>
                </a:solidFill>
                <a:latin typeface="Arial" charset="0"/>
                <a:ea typeface="新細明體" charset="-120"/>
              </a:defRPr>
            </a:lvl4pPr>
            <a:lvl5pPr algn="ctr" defTabSz="1011238" rtl="0" eaLnBrk="0" fontAlgn="base" hangingPunct="0">
              <a:spcBef>
                <a:spcPct val="0"/>
              </a:spcBef>
              <a:spcAft>
                <a:spcPct val="0"/>
              </a:spcAft>
              <a:defRPr kumimoji="1" sz="4900">
                <a:solidFill>
                  <a:schemeClr val="tx2"/>
                </a:solidFill>
                <a:latin typeface="Arial" charset="0"/>
                <a:ea typeface="新細明體" charset="-120"/>
              </a:defRPr>
            </a:lvl5pPr>
            <a:lvl6pPr marL="457200" algn="ctr" defTabSz="1011238" rtl="0" fontAlgn="base">
              <a:spcBef>
                <a:spcPct val="0"/>
              </a:spcBef>
              <a:spcAft>
                <a:spcPct val="0"/>
              </a:spcAft>
              <a:defRPr kumimoji="1" sz="4900">
                <a:solidFill>
                  <a:schemeClr val="tx2"/>
                </a:solidFill>
                <a:latin typeface="Arial" charset="0"/>
                <a:ea typeface="新細明體" charset="-120"/>
              </a:defRPr>
            </a:lvl6pPr>
            <a:lvl7pPr marL="914400" algn="ctr" defTabSz="1011238" rtl="0" fontAlgn="base">
              <a:spcBef>
                <a:spcPct val="0"/>
              </a:spcBef>
              <a:spcAft>
                <a:spcPct val="0"/>
              </a:spcAft>
              <a:defRPr kumimoji="1" sz="4900">
                <a:solidFill>
                  <a:schemeClr val="tx2"/>
                </a:solidFill>
                <a:latin typeface="Arial" charset="0"/>
                <a:ea typeface="新細明體" charset="-120"/>
              </a:defRPr>
            </a:lvl7pPr>
            <a:lvl8pPr marL="1371600" algn="ctr" defTabSz="1011238" rtl="0" fontAlgn="base">
              <a:spcBef>
                <a:spcPct val="0"/>
              </a:spcBef>
              <a:spcAft>
                <a:spcPct val="0"/>
              </a:spcAft>
              <a:defRPr kumimoji="1" sz="4900">
                <a:solidFill>
                  <a:schemeClr val="tx2"/>
                </a:solidFill>
                <a:latin typeface="Arial" charset="0"/>
                <a:ea typeface="新細明體" charset="-120"/>
              </a:defRPr>
            </a:lvl8pPr>
            <a:lvl9pPr marL="1828800" algn="ctr" defTabSz="1011238" rtl="0" fontAlgn="base">
              <a:spcBef>
                <a:spcPct val="0"/>
              </a:spcBef>
              <a:spcAft>
                <a:spcPct val="0"/>
              </a:spcAft>
              <a:defRPr kumimoji="1" sz="4900">
                <a:solidFill>
                  <a:schemeClr val="tx2"/>
                </a:solidFill>
                <a:latin typeface="Arial" charset="0"/>
                <a:ea typeface="新細明體" charset="-120"/>
              </a:defRPr>
            </a:lvl9pPr>
          </a:lstStyle>
          <a:p>
            <a:pPr algn="l"/>
            <a:r>
              <a:rPr lang="zh-TW" altLang="en-US" sz="4000" kern="0" baseline="0" dirty="0">
                <a:latin typeface="Microsoft JhengHei" panose="020B0604030504040204" pitchFamily="34" charset="-120"/>
                <a:ea typeface="Microsoft JhengHei" panose="020B0604030504040204" pitchFamily="34" charset="-120"/>
              </a:rPr>
              <a:t>數字系統</a:t>
            </a:r>
          </a:p>
        </p:txBody>
      </p:sp>
      <p:sp>
        <p:nvSpPr>
          <p:cNvPr id="17" name="◎ 電腦輔助學習趨勢…">
            <a:extLst>
              <a:ext uri="{FF2B5EF4-FFF2-40B4-BE49-F238E27FC236}">
                <a16:creationId xmlns="" xmlns:a16="http://schemas.microsoft.com/office/drawing/2014/main" id="{EF6DDBB4-1188-A240-8AD9-4EFFEA53B986}"/>
              </a:ext>
            </a:extLst>
          </p:cNvPr>
          <p:cNvSpPr txBox="1">
            <a:spLocks/>
          </p:cNvSpPr>
          <p:nvPr/>
        </p:nvSpPr>
        <p:spPr bwMode="auto">
          <a:xfrm>
            <a:off x="359792" y="1260190"/>
            <a:ext cx="7344816" cy="4680520"/>
          </a:xfrm>
          <a:prstGeom prst="rect">
            <a:avLst/>
          </a:prstGeom>
          <a:noFill/>
          <a:ln>
            <a:noFill/>
          </a:ln>
          <a:effectLst/>
        </p:spPr>
        <p:txBody>
          <a:bodyPr lIns="101133" tIns="50566" rIns="101133" bIns="50566"/>
          <a:lstStyle>
            <a:lvl1pPr marL="379413" indent="-379413" algn="l" defTabSz="1011238" rtl="0" eaLnBrk="0" fontAlgn="base" hangingPunct="0">
              <a:spcBef>
                <a:spcPct val="20000"/>
              </a:spcBef>
              <a:spcAft>
                <a:spcPct val="0"/>
              </a:spcAft>
              <a:buChar char="•"/>
              <a:defRPr kumimoji="1" sz="3500">
                <a:solidFill>
                  <a:schemeClr val="tx1"/>
                </a:solidFill>
                <a:latin typeface="+mn-lt"/>
                <a:ea typeface="+mn-ea"/>
                <a:cs typeface="+mn-cs"/>
              </a:defRPr>
            </a:lvl1pPr>
            <a:lvl2pPr marL="822325" indent="-315913" algn="l" defTabSz="1011238" rtl="0" eaLnBrk="0" fontAlgn="base" hangingPunct="0">
              <a:spcBef>
                <a:spcPct val="20000"/>
              </a:spcBef>
              <a:spcAft>
                <a:spcPct val="0"/>
              </a:spcAft>
              <a:buChar char="–"/>
              <a:defRPr kumimoji="1" sz="3100">
                <a:solidFill>
                  <a:schemeClr val="tx1"/>
                </a:solidFill>
                <a:latin typeface="+mn-lt"/>
                <a:ea typeface="+mn-ea"/>
              </a:defRPr>
            </a:lvl2pPr>
            <a:lvl3pPr marL="1263650" indent="-252413" algn="l" defTabSz="1011238" rtl="0" eaLnBrk="0" fontAlgn="base" hangingPunct="0">
              <a:spcBef>
                <a:spcPct val="20000"/>
              </a:spcBef>
              <a:spcAft>
                <a:spcPct val="0"/>
              </a:spcAft>
              <a:buChar char="•"/>
              <a:defRPr kumimoji="1" sz="2700">
                <a:solidFill>
                  <a:schemeClr val="tx1"/>
                </a:solidFill>
                <a:latin typeface="+mn-lt"/>
                <a:ea typeface="+mn-ea"/>
              </a:defRPr>
            </a:lvl3pPr>
            <a:lvl4pPr marL="1770063" indent="-252413" algn="l" defTabSz="1011238" rtl="0" eaLnBrk="0" fontAlgn="base" hangingPunct="0">
              <a:spcBef>
                <a:spcPct val="20000"/>
              </a:spcBef>
              <a:spcAft>
                <a:spcPct val="0"/>
              </a:spcAft>
              <a:buChar char="–"/>
              <a:defRPr kumimoji="1" sz="2200">
                <a:solidFill>
                  <a:schemeClr val="tx1"/>
                </a:solidFill>
                <a:latin typeface="+mn-lt"/>
                <a:ea typeface="+mn-ea"/>
              </a:defRPr>
            </a:lvl4pPr>
            <a:lvl5pPr marL="2274888" indent="-252413" algn="l" defTabSz="1011238" rtl="0" eaLnBrk="0" fontAlgn="base" hangingPunct="0">
              <a:spcBef>
                <a:spcPct val="20000"/>
              </a:spcBef>
              <a:spcAft>
                <a:spcPct val="0"/>
              </a:spcAft>
              <a:buChar char="»"/>
              <a:defRPr kumimoji="1" sz="2200">
                <a:solidFill>
                  <a:schemeClr val="tx1"/>
                </a:solidFill>
                <a:latin typeface="+mn-lt"/>
                <a:ea typeface="+mn-ea"/>
              </a:defRPr>
            </a:lvl5pPr>
            <a:lvl6pPr marL="2732088" indent="-252413" algn="l" defTabSz="1011238" rtl="0" fontAlgn="base">
              <a:spcBef>
                <a:spcPct val="20000"/>
              </a:spcBef>
              <a:spcAft>
                <a:spcPct val="0"/>
              </a:spcAft>
              <a:buChar char="»"/>
              <a:defRPr kumimoji="1" sz="2200">
                <a:solidFill>
                  <a:schemeClr val="tx1"/>
                </a:solidFill>
                <a:latin typeface="+mn-lt"/>
                <a:ea typeface="+mn-ea"/>
              </a:defRPr>
            </a:lvl6pPr>
            <a:lvl7pPr marL="3189288" indent="-252413" algn="l" defTabSz="1011238" rtl="0" fontAlgn="base">
              <a:spcBef>
                <a:spcPct val="20000"/>
              </a:spcBef>
              <a:spcAft>
                <a:spcPct val="0"/>
              </a:spcAft>
              <a:buChar char="»"/>
              <a:defRPr kumimoji="1" sz="2200">
                <a:solidFill>
                  <a:schemeClr val="tx1"/>
                </a:solidFill>
                <a:latin typeface="+mn-lt"/>
                <a:ea typeface="+mn-ea"/>
              </a:defRPr>
            </a:lvl7pPr>
            <a:lvl8pPr marL="3646488" indent="-252413" algn="l" defTabSz="1011238" rtl="0" fontAlgn="base">
              <a:spcBef>
                <a:spcPct val="20000"/>
              </a:spcBef>
              <a:spcAft>
                <a:spcPct val="0"/>
              </a:spcAft>
              <a:buChar char="»"/>
              <a:defRPr kumimoji="1" sz="2200">
                <a:solidFill>
                  <a:schemeClr val="tx1"/>
                </a:solidFill>
                <a:latin typeface="+mn-lt"/>
                <a:ea typeface="+mn-ea"/>
              </a:defRPr>
            </a:lvl8pPr>
            <a:lvl9pPr marL="4103688" indent="-252413" algn="l" defTabSz="1011238" rtl="0" fontAlgn="base">
              <a:spcBef>
                <a:spcPct val="20000"/>
              </a:spcBef>
              <a:spcAft>
                <a:spcPct val="0"/>
              </a:spcAft>
              <a:buChar char="»"/>
              <a:defRPr kumimoji="1" sz="2200">
                <a:solidFill>
                  <a:schemeClr val="tx1"/>
                </a:solidFill>
                <a:latin typeface="+mn-lt"/>
                <a:ea typeface="+mn-ea"/>
              </a:defRPr>
            </a:lvl9pPr>
          </a:lstStyle>
          <a:p>
            <a:pPr>
              <a:spcBef>
                <a:spcPts val="800"/>
              </a:spcBef>
              <a:buFont typeface="Wingdings" pitchFamily="2" charset="2"/>
              <a:buChar char="n"/>
              <a:defRPr>
                <a:latin typeface="Arial Unicode MS"/>
                <a:ea typeface="Arial Unicode MS"/>
                <a:cs typeface="Arial Unicode MS"/>
                <a:sym typeface="Arial Unicode MS"/>
              </a:defRPr>
            </a:pPr>
            <a:r>
              <a:rPr kumimoji="0" lang="zh-TW" altLang="en-US"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rPr>
              <a:t>二進位位數與數值對照表： </a:t>
            </a:r>
            <a:endParaRPr kumimoji="0" lang="en-US" altLang="zh-TW" sz="36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a:p>
            <a:pPr>
              <a:spcBef>
                <a:spcPts val="800"/>
              </a:spcBef>
              <a:buFont typeface="Wingdings" pitchFamily="2" charset="2"/>
              <a:buChar char="n"/>
              <a:defRPr>
                <a:latin typeface="Arial Unicode MS"/>
                <a:ea typeface="Arial Unicode MS"/>
                <a:cs typeface="Arial Unicode MS"/>
                <a:sym typeface="Arial Unicode MS"/>
              </a:defRPr>
            </a:pPr>
            <a:endParaRPr kumimoji="0" lang="en-US" altLang="zh-TW" sz="3100" b="1" baseline="0" dirty="0">
              <a:solidFill>
                <a:prstClr val="black"/>
              </a:solidFill>
              <a:latin typeface="Microsoft JhengHei" panose="020B0604030504040204" pitchFamily="34" charset="-120"/>
              <a:ea typeface="Microsoft JhengHei" panose="020B0604030504040204" pitchFamily="34" charset="-120"/>
              <a:cs typeface="Arial Unicode MS"/>
              <a:sym typeface="Arial Unicode MS"/>
            </a:endParaRPr>
          </a:p>
        </p:txBody>
      </p:sp>
      <p:sp>
        <p:nvSpPr>
          <p:cNvPr id="6" name="文字方塊 5">
            <a:extLst>
              <a:ext uri="{FF2B5EF4-FFF2-40B4-BE49-F238E27FC236}">
                <a16:creationId xmlns="" xmlns:a16="http://schemas.microsoft.com/office/drawing/2014/main" id="{7D79F401-3A30-C544-AE29-27FE99BC0018}"/>
              </a:ext>
            </a:extLst>
          </p:cNvPr>
          <p:cNvSpPr txBox="1"/>
          <p:nvPr/>
        </p:nvSpPr>
        <p:spPr>
          <a:xfrm>
            <a:off x="4672815" y="6840810"/>
            <a:ext cx="1087577" cy="307777"/>
          </a:xfrm>
          <a:prstGeom prst="rect">
            <a:avLst/>
          </a:prstGeom>
          <a:noFill/>
        </p:spPr>
        <p:txBody>
          <a:bodyPr wrap="square">
            <a:spAutoFit/>
          </a:bodyPr>
          <a:lstStyle/>
          <a:p>
            <a:pPr marL="179387" indent="-358775">
              <a:spcBef>
                <a:spcPts val="800"/>
              </a:spcBef>
              <a:defRPr>
                <a:latin typeface="Arial Unicode MS"/>
                <a:ea typeface="Arial Unicode MS"/>
                <a:cs typeface="Arial Unicode MS"/>
                <a:sym typeface="Arial Unicode MS"/>
              </a:defRPr>
            </a:pP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P</a:t>
            </a:r>
            <a:r>
              <a:rPr lang="zh-TW" altLang="en-US"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 </a:t>
            </a:r>
            <a:r>
              <a:rPr lang="en-US" altLang="zh-TW" sz="1400" b="1" baseline="0" dirty="0">
                <a:latin typeface="Microsoft JhengHei" panose="020B0604030504040204" pitchFamily="34" charset="-120"/>
                <a:ea typeface="Microsoft JhengHei" panose="020B0604030504040204" pitchFamily="34" charset="-120"/>
                <a:cs typeface="Microsoft Tai Le" panose="020B0502040204020203" pitchFamily="34" charset="0"/>
                <a:sym typeface="Calibri"/>
              </a:rPr>
              <a:t>137</a:t>
            </a:r>
            <a:endParaRPr lang="en-US" altLang="zh-TW" sz="1400" b="1" baseline="0" dirty="0">
              <a:solidFill>
                <a:schemeClr val="tx1"/>
              </a:solidFill>
              <a:latin typeface="Microsoft JhengHei" panose="020B0604030504040204" pitchFamily="34" charset="-120"/>
              <a:ea typeface="Microsoft JhengHei" panose="020B0604030504040204" pitchFamily="34" charset="-120"/>
              <a:cs typeface="Microsoft Tai Le" panose="020B0502040204020203" pitchFamily="34" charset="0"/>
              <a:sym typeface="Arial Unicode MS"/>
            </a:endParaRPr>
          </a:p>
        </p:txBody>
      </p:sp>
      <p:pic>
        <p:nvPicPr>
          <p:cNvPr id="4" name="圖片 3">
            <a:extLst>
              <a:ext uri="{FF2B5EF4-FFF2-40B4-BE49-F238E27FC236}">
                <a16:creationId xmlns="" xmlns:a16="http://schemas.microsoft.com/office/drawing/2014/main" id="{12740C78-2FCB-6E49-B43A-747859CB4BDC}"/>
              </a:ext>
            </a:extLst>
          </p:cNvPr>
          <p:cNvPicPr>
            <a:picLocks noChangeAspect="1"/>
          </p:cNvPicPr>
          <p:nvPr/>
        </p:nvPicPr>
        <p:blipFill rotWithShape="1">
          <a:blip r:embed="rId2">
            <a:extLst>
              <a:ext uri="{28A0092B-C50C-407E-A947-70E740481C1C}">
                <a14:useLocalDpi xmlns:a14="http://schemas.microsoft.com/office/drawing/2010/main" val="0"/>
              </a:ext>
            </a:extLst>
          </a:blip>
          <a:srcRect l="1011" t="9688" r="-68" b="11268"/>
          <a:stretch/>
        </p:blipFill>
        <p:spPr>
          <a:xfrm>
            <a:off x="1257394" y="2592338"/>
            <a:ext cx="7056784" cy="12604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0" name="群組 9">
            <a:extLst>
              <a:ext uri="{FF2B5EF4-FFF2-40B4-BE49-F238E27FC236}">
                <a16:creationId xmlns="" xmlns:a16="http://schemas.microsoft.com/office/drawing/2014/main" id="{6ADD9BB3-7E78-0C45-9518-32C96CA48382}"/>
              </a:ext>
            </a:extLst>
          </p:cNvPr>
          <p:cNvGrpSpPr/>
          <p:nvPr/>
        </p:nvGrpSpPr>
        <p:grpSpPr>
          <a:xfrm>
            <a:off x="1223889" y="4536554"/>
            <a:ext cx="7128791" cy="1296144"/>
            <a:chOff x="686327" y="4392538"/>
            <a:chExt cx="7128791" cy="1296144"/>
          </a:xfrm>
        </p:grpSpPr>
        <p:pic>
          <p:nvPicPr>
            <p:cNvPr id="8" name="圖片 7">
              <a:extLst>
                <a:ext uri="{FF2B5EF4-FFF2-40B4-BE49-F238E27FC236}">
                  <a16:creationId xmlns="" xmlns:a16="http://schemas.microsoft.com/office/drawing/2014/main" id="{329FF8B6-1E06-3740-99B7-2E55D996F178}"/>
                </a:ext>
              </a:extLst>
            </p:cNvPr>
            <p:cNvPicPr>
              <a:picLocks noChangeAspect="1"/>
            </p:cNvPicPr>
            <p:nvPr/>
          </p:nvPicPr>
          <p:blipFill rotWithShape="1">
            <a:blip r:embed="rId2">
              <a:extLst>
                <a:ext uri="{28A0092B-C50C-407E-A947-70E740481C1C}">
                  <a14:useLocalDpi xmlns:a14="http://schemas.microsoft.com/office/drawing/2010/main" val="0"/>
                </a:ext>
              </a:extLst>
            </a:blip>
            <a:srcRect l="1011" t="9688" r="-68" b="11268"/>
            <a:stretch/>
          </p:blipFill>
          <p:spPr>
            <a:xfrm>
              <a:off x="686327" y="4393782"/>
              <a:ext cx="7056784" cy="12948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圖片 8">
              <a:extLst>
                <a:ext uri="{FF2B5EF4-FFF2-40B4-BE49-F238E27FC236}">
                  <a16:creationId xmlns="" xmlns:a16="http://schemas.microsoft.com/office/drawing/2014/main" id="{4D6BE2FD-96CF-E844-9E59-D2D57CF3ACDD}"/>
                </a:ext>
              </a:extLst>
            </p:cNvPr>
            <p:cNvPicPr>
              <a:picLocks noChangeAspect="1"/>
            </p:cNvPicPr>
            <p:nvPr/>
          </p:nvPicPr>
          <p:blipFill rotWithShape="1">
            <a:blip r:embed="rId3">
              <a:extLst>
                <a:ext uri="{28A0092B-C50C-407E-A947-70E740481C1C}">
                  <a14:useLocalDpi xmlns:a14="http://schemas.microsoft.com/office/drawing/2010/main" val="0"/>
                </a:ext>
              </a:extLst>
            </a:blip>
            <a:srcRect l="543" t="9687" r="2309" b="6385"/>
            <a:stretch/>
          </p:blipFill>
          <p:spPr>
            <a:xfrm>
              <a:off x="2376016" y="4392538"/>
              <a:ext cx="5439102" cy="1296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1" name="圖片 5">
            <a:hlinkClick r:id="rId4"/>
            <a:extLst>
              <a:ext uri="{FF2B5EF4-FFF2-40B4-BE49-F238E27FC236}">
                <a16:creationId xmlns="" xmlns:a16="http://schemas.microsoft.com/office/drawing/2014/main" id="{4E56EED1-14C6-B847-9ECF-C7C4005E28F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26953" b="73730" l="14063" r="86230">
                        <a14:foregroundMark x1="22559" y1="43457" x2="73926" y2="56738"/>
                        <a14:foregroundMark x1="25488" y1="37598" x2="65723" y2="64063"/>
                        <a14:foregroundMark x1="65723" y1="64063" x2="29883" y2="37598"/>
                        <a14:foregroundMark x1="22559" y1="31641" x2="64844" y2="61133"/>
                        <a14:foregroundMark x1="64844" y1="61133" x2="21094" y2="47852"/>
                        <a14:foregroundMark x1="34180" y1="32129" x2="78711" y2="48633"/>
                        <a14:foregroundMark x1="78711" y1="48633" x2="36426" y2="69727"/>
                        <a14:foregroundMark x1="36426" y1="69727" x2="58887" y2="27832"/>
                        <a14:foregroundMark x1="58887" y1="27832" x2="76074" y2="71875"/>
                        <a14:foregroundMark x1="76074" y1="71875" x2="65137" y2="73730"/>
                      </a14:backgroundRemoval>
                    </a14:imgEffect>
                  </a14:imgLayer>
                </a14:imgProps>
              </a:ext>
              <a:ext uri="{28A0092B-C50C-407E-A947-70E740481C1C}">
                <a14:useLocalDpi xmlns:a14="http://schemas.microsoft.com/office/drawing/2010/main" val="0"/>
              </a:ext>
            </a:extLst>
          </a:blip>
          <a:srcRect l="5055" t="21407" r="4703" b="23062"/>
          <a:stretch>
            <a:fillRect/>
          </a:stretch>
        </p:blipFill>
        <p:spPr bwMode="auto">
          <a:xfrm>
            <a:off x="8280673" y="107727"/>
            <a:ext cx="1730156" cy="1044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5751672"/>
      </p:ext>
    </p:extLst>
  </p:cSld>
  <p:clrMapOvr>
    <a:masterClrMapping/>
  </p:clrMapOvr>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1238" rtl="0" eaLnBrk="1" fontAlgn="base" latinLnBrk="0" hangingPunct="1">
          <a:lnSpc>
            <a:spcPct val="100000"/>
          </a:lnSpc>
          <a:spcBef>
            <a:spcPct val="0"/>
          </a:spcBef>
          <a:spcAft>
            <a:spcPct val="0"/>
          </a:spcAft>
          <a:buClrTx/>
          <a:buSzTx/>
          <a:buFontTx/>
          <a:buNone/>
          <a:tabLst/>
          <a:defRPr kumimoji="1" lang="zh-TW" altLang="en-US" sz="2000" b="0" i="0" u="none" strike="noStrike" cap="none" normalizeH="0" baseline="-25000" smtClean="0">
            <a:ln>
              <a:noFill/>
            </a:ln>
            <a:solidFill>
              <a:schemeClr val="tx1"/>
            </a:solidFill>
            <a:effectLst/>
            <a:latin typeface="Arial"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11238" rtl="0" eaLnBrk="1" fontAlgn="base" latinLnBrk="0" hangingPunct="1">
          <a:lnSpc>
            <a:spcPct val="100000"/>
          </a:lnSpc>
          <a:spcBef>
            <a:spcPct val="0"/>
          </a:spcBef>
          <a:spcAft>
            <a:spcPct val="0"/>
          </a:spcAft>
          <a:buClrTx/>
          <a:buSzTx/>
          <a:buFontTx/>
          <a:buNone/>
          <a:tabLst/>
          <a:defRPr kumimoji="1" lang="zh-TW" altLang="en-US" sz="2000" b="0" i="0" u="none" strike="noStrike" cap="none" normalizeH="0" baseline="-25000" smtClean="0">
            <a:ln>
              <a:noFill/>
            </a:ln>
            <a:solidFill>
              <a:schemeClr val="tx1"/>
            </a:solidFill>
            <a:effectLst/>
            <a:latin typeface="Arial" charset="0"/>
            <a:ea typeface="新細明體" charset="-120"/>
          </a:defRPr>
        </a:defPPr>
      </a:lstStyle>
    </a:ln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40311</TotalTime>
  <Words>2701</Words>
  <Application>Microsoft Office PowerPoint</Application>
  <PresentationFormat>自訂</PresentationFormat>
  <Paragraphs>356</Paragraphs>
  <Slides>62</Slides>
  <Notes>6</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62</vt:i4>
      </vt:variant>
    </vt:vector>
  </HeadingPairs>
  <TitlesOfParts>
    <vt:vector size="75" baseType="lpstr">
      <vt:lpstr>Arial Unicode MS</vt:lpstr>
      <vt:lpstr>PingFang TC</vt:lpstr>
      <vt:lpstr>PingFang TC Semibold</vt:lpstr>
      <vt:lpstr>微軟正黑體</vt:lpstr>
      <vt:lpstr>微軟正黑體</vt:lpstr>
      <vt:lpstr>新細明體</vt:lpstr>
      <vt:lpstr>標楷體</vt:lpstr>
      <vt:lpstr>Arial</vt:lpstr>
      <vt:lpstr>Calibri</vt:lpstr>
      <vt:lpstr>Microsoft Tai Le</vt:lpstr>
      <vt:lpstr>Times New Roman</vt:lpstr>
      <vt:lpstr>Wingdings</vt:lpstr>
      <vt:lpstr>預設簡報設計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hl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e00225</dc:creator>
  <cp:lastModifiedBy>胡羽昕</cp:lastModifiedBy>
  <cp:revision>883</cp:revision>
  <cp:lastPrinted>2021-01-02T02:44:57Z</cp:lastPrinted>
  <dcterms:created xsi:type="dcterms:W3CDTF">2007-12-05T03:43:27Z</dcterms:created>
  <dcterms:modified xsi:type="dcterms:W3CDTF">2021-12-27T01:20:48Z</dcterms:modified>
</cp:coreProperties>
</file>