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0"/>
  </p:notesMasterIdLst>
  <p:sldIdLst>
    <p:sldId id="276" r:id="rId2"/>
    <p:sldId id="277" r:id="rId3"/>
    <p:sldId id="538" r:id="rId4"/>
    <p:sldId id="451" r:id="rId5"/>
    <p:sldId id="540" r:id="rId6"/>
    <p:sldId id="539" r:id="rId7"/>
    <p:sldId id="541" r:id="rId8"/>
    <p:sldId id="518" r:id="rId9"/>
    <p:sldId id="543" r:id="rId10"/>
    <p:sldId id="542" r:id="rId11"/>
    <p:sldId id="718" r:id="rId12"/>
    <p:sldId id="673" r:id="rId13"/>
    <p:sldId id="668" r:id="rId14"/>
    <p:sldId id="624" r:id="rId15"/>
    <p:sldId id="545" r:id="rId16"/>
    <p:sldId id="544" r:id="rId17"/>
    <p:sldId id="716" r:id="rId18"/>
    <p:sldId id="546" r:id="rId19"/>
    <p:sldId id="669" r:id="rId20"/>
    <p:sldId id="670" r:id="rId21"/>
    <p:sldId id="671" r:id="rId22"/>
    <p:sldId id="672" r:id="rId23"/>
    <p:sldId id="717" r:id="rId24"/>
    <p:sldId id="548" r:id="rId25"/>
    <p:sldId id="547" r:id="rId26"/>
    <p:sldId id="674" r:id="rId27"/>
    <p:sldId id="675" r:id="rId28"/>
    <p:sldId id="677" r:id="rId29"/>
    <p:sldId id="678" r:id="rId30"/>
    <p:sldId id="679" r:id="rId31"/>
    <p:sldId id="680" r:id="rId32"/>
    <p:sldId id="681" r:id="rId33"/>
    <p:sldId id="709" r:id="rId34"/>
    <p:sldId id="699" r:id="rId35"/>
    <p:sldId id="676" r:id="rId36"/>
    <p:sldId id="682" r:id="rId37"/>
    <p:sldId id="700" r:id="rId38"/>
    <p:sldId id="710" r:id="rId39"/>
    <p:sldId id="702" r:id="rId40"/>
    <p:sldId id="711" r:id="rId41"/>
    <p:sldId id="712" r:id="rId42"/>
    <p:sldId id="713" r:id="rId43"/>
    <p:sldId id="714" r:id="rId44"/>
    <p:sldId id="707" r:id="rId45"/>
    <p:sldId id="708" r:id="rId46"/>
    <p:sldId id="683" r:id="rId47"/>
    <p:sldId id="684" r:id="rId48"/>
    <p:sldId id="685" r:id="rId49"/>
    <p:sldId id="686" r:id="rId50"/>
    <p:sldId id="687" r:id="rId51"/>
    <p:sldId id="688" r:id="rId52"/>
    <p:sldId id="689" r:id="rId53"/>
    <p:sldId id="690" r:id="rId54"/>
    <p:sldId id="691" r:id="rId55"/>
    <p:sldId id="692" r:id="rId56"/>
    <p:sldId id="549" r:id="rId57"/>
    <p:sldId id="550" r:id="rId58"/>
    <p:sldId id="551" r:id="rId59"/>
    <p:sldId id="552" r:id="rId60"/>
    <p:sldId id="553" r:id="rId61"/>
    <p:sldId id="554" r:id="rId62"/>
    <p:sldId id="732" r:id="rId63"/>
    <p:sldId id="719" r:id="rId64"/>
    <p:sldId id="555" r:id="rId65"/>
    <p:sldId id="556" r:id="rId66"/>
    <p:sldId id="557" r:id="rId67"/>
    <p:sldId id="558" r:id="rId68"/>
    <p:sldId id="559" r:id="rId69"/>
    <p:sldId id="560" r:id="rId70"/>
    <p:sldId id="561" r:id="rId71"/>
    <p:sldId id="562" r:id="rId72"/>
    <p:sldId id="733" r:id="rId73"/>
    <p:sldId id="734" r:id="rId74"/>
    <p:sldId id="563" r:id="rId75"/>
    <p:sldId id="564" r:id="rId76"/>
    <p:sldId id="566" r:id="rId77"/>
    <p:sldId id="565" r:id="rId78"/>
    <p:sldId id="567" r:id="rId79"/>
    <p:sldId id="568" r:id="rId80"/>
    <p:sldId id="569" r:id="rId81"/>
    <p:sldId id="570" r:id="rId82"/>
    <p:sldId id="571" r:id="rId83"/>
    <p:sldId id="572" r:id="rId84"/>
    <p:sldId id="720" r:id="rId85"/>
    <p:sldId id="721" r:id="rId86"/>
    <p:sldId id="722" r:id="rId87"/>
    <p:sldId id="723" r:id="rId88"/>
    <p:sldId id="724" r:id="rId89"/>
    <p:sldId id="725" r:id="rId90"/>
    <p:sldId id="726" r:id="rId91"/>
    <p:sldId id="573" r:id="rId92"/>
    <p:sldId id="575" r:id="rId93"/>
    <p:sldId id="576" r:id="rId94"/>
    <p:sldId id="584" r:id="rId95"/>
    <p:sldId id="577" r:id="rId96"/>
    <p:sldId id="578" r:id="rId97"/>
    <p:sldId id="579" r:id="rId98"/>
    <p:sldId id="580" r:id="rId99"/>
    <p:sldId id="730" r:id="rId100"/>
    <p:sldId id="727" r:id="rId101"/>
    <p:sldId id="728" r:id="rId102"/>
    <p:sldId id="729" r:id="rId103"/>
    <p:sldId id="731" r:id="rId104"/>
    <p:sldId id="582" r:id="rId105"/>
    <p:sldId id="583" r:id="rId106"/>
    <p:sldId id="369" r:id="rId107"/>
    <p:sldId id="715" r:id="rId108"/>
    <p:sldId id="585" r:id="rId109"/>
  </p:sldIdLst>
  <p:sldSz cx="10080625" cy="72009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48FF"/>
    <a:srgbClr val="CCFFFF"/>
    <a:srgbClr val="941100"/>
    <a:srgbClr val="015F9F"/>
    <a:srgbClr val="DE5827"/>
    <a:srgbClr val="00B0DE"/>
    <a:srgbClr val="BBE0E3"/>
    <a:srgbClr val="D8E7D5"/>
    <a:srgbClr val="000000"/>
    <a:srgbClr val="E3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96" autoAdjust="0"/>
    <p:restoredTop sz="94118" autoAdjust="0"/>
  </p:normalViewPr>
  <p:slideViewPr>
    <p:cSldViewPr>
      <p:cViewPr varScale="1">
        <p:scale>
          <a:sx n="76" d="100"/>
          <a:sy n="76" d="100"/>
        </p:scale>
        <p:origin x="907" y="86"/>
      </p:cViewPr>
      <p:guideLst>
        <p:guide orient="horz" pos="2268"/>
        <p:guide pos="3175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4956A-2F29-0140-97D3-352493702D9F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4FB037-021B-794B-92DC-D5FF1ACC9F44}">
      <dgm:prSet phldrT="[Text]" custT="1"/>
      <dgm:spPr/>
      <dgm:t>
        <a:bodyPr/>
        <a:lstStyle/>
        <a:p>
          <a:r>
            <a:rPr lang="en-US" sz="28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項目</a:t>
          </a:r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/item</a:t>
          </a:r>
        </a:p>
      </dgm:t>
    </dgm:pt>
    <dgm:pt modelId="{8C79E898-F5D2-814D-84D7-5DA4EA863649}" type="parTrans" cxnId="{EB27D50D-348B-4D4D-B7D2-B35CE7D3F1C8}">
      <dgm:prSet/>
      <dgm:spPr/>
      <dgm:t>
        <a:bodyPr/>
        <a:lstStyle/>
        <a:p>
          <a:endParaRPr lang="en-US"/>
        </a:p>
      </dgm:t>
    </dgm:pt>
    <dgm:pt modelId="{97DD2037-441B-9C44-8F37-BC0AD844EE30}" type="sibTrans" cxnId="{EB27D50D-348B-4D4D-B7D2-B35CE7D3F1C8}">
      <dgm:prSet/>
      <dgm:spPr/>
      <dgm:t>
        <a:bodyPr/>
        <a:lstStyle/>
        <a:p>
          <a:endParaRPr lang="en-US"/>
        </a:p>
      </dgm:t>
    </dgm:pt>
    <dgm:pt modelId="{2CF9C3D6-C2E9-2847-8283-10A99BBF6F4D}">
      <dgm:prSet phldrT="[Text]"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王小明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(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姓名欄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</a:p>
      </dgm:t>
    </dgm:pt>
    <dgm:pt modelId="{3649EA56-5500-F440-BF43-3398EA3B2F51}" type="parTrans" cxnId="{F96E9B7A-1CB6-AC4E-9CD4-44DE752058AA}">
      <dgm:prSet/>
      <dgm:spPr/>
      <dgm:t>
        <a:bodyPr/>
        <a:lstStyle/>
        <a:p>
          <a:endParaRPr lang="en-US"/>
        </a:p>
      </dgm:t>
    </dgm:pt>
    <dgm:pt modelId="{C89EF6A4-3EBD-7C40-92D5-5DCC093A3403}" type="sibTrans" cxnId="{F96E9B7A-1CB6-AC4E-9CD4-44DE752058AA}">
      <dgm:prSet/>
      <dgm:spPr/>
      <dgm:t>
        <a:bodyPr/>
        <a:lstStyle/>
        <a:p>
          <a:endParaRPr lang="en-US"/>
        </a:p>
      </dgm:t>
    </dgm:pt>
    <dgm:pt modelId="{8D388354-4628-A547-BBA6-32D035865228}">
      <dgm:prSet phldrT="[Text]" custT="1"/>
      <dgm:spPr/>
      <dgm:t>
        <a:bodyPr/>
        <a:lstStyle/>
        <a:p>
          <a:r>
            <a:rPr lang="en-US" sz="28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位元組</a:t>
          </a:r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/Byte</a:t>
          </a:r>
        </a:p>
      </dgm:t>
    </dgm:pt>
    <dgm:pt modelId="{80355588-90DD-1649-83DE-17F624C4F04C}" type="parTrans" cxnId="{D008DC93-81AE-624D-90B8-B6AC240EE14C}">
      <dgm:prSet/>
      <dgm:spPr/>
      <dgm:t>
        <a:bodyPr/>
        <a:lstStyle/>
        <a:p>
          <a:endParaRPr lang="en-US"/>
        </a:p>
      </dgm:t>
    </dgm:pt>
    <dgm:pt modelId="{BC2000EE-327B-BA40-ACB0-5BF85A0615B7}" type="sibTrans" cxnId="{D008DC93-81AE-624D-90B8-B6AC240EE14C}">
      <dgm:prSet/>
      <dgm:spPr/>
      <dgm:t>
        <a:bodyPr/>
        <a:lstStyle/>
        <a:p>
          <a:endParaRPr lang="en-US"/>
        </a:p>
      </dgm:t>
    </dgm:pt>
    <dgm:pt modelId="{5FF4BF15-76E8-804D-B033-C4199E09CE73}">
      <dgm:prSet phldrT="[Text]" custT="1"/>
      <dgm:spPr/>
      <dgm:t>
        <a:bodyPr anchor="ctr"/>
        <a:lstStyle/>
        <a:p>
          <a:pPr>
            <a:buNone/>
          </a:pPr>
          <a:r>
            <a:rPr lang="x-none" sz="1800" b="1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01000001</a:t>
          </a:r>
          <a:r>
            <a:rPr lang="zh-TW" altLang="en-US" sz="1800" b="1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</a:t>
          </a:r>
          <a:r>
            <a:rPr lang="en-US" altLang="zh-TW" sz="1800" b="1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(</a:t>
          </a:r>
          <a:r>
            <a:rPr lang="zh-TW" altLang="en-US" sz="1800" b="1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字母</a:t>
          </a:r>
          <a:r>
            <a:rPr lang="en-US" altLang="zh-TW" sz="1800" b="1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A)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C1365B38-9C82-B14C-97D4-F151443A5088}" type="parTrans" cxnId="{ABFD0C57-FE90-544C-896A-342773BAD6E1}">
      <dgm:prSet/>
      <dgm:spPr/>
      <dgm:t>
        <a:bodyPr/>
        <a:lstStyle/>
        <a:p>
          <a:endParaRPr lang="en-US"/>
        </a:p>
      </dgm:t>
    </dgm:pt>
    <dgm:pt modelId="{E4B3AAB0-5474-494C-987B-2331BB71F12B}" type="sibTrans" cxnId="{ABFD0C57-FE90-544C-896A-342773BAD6E1}">
      <dgm:prSet/>
      <dgm:spPr/>
      <dgm:t>
        <a:bodyPr/>
        <a:lstStyle/>
        <a:p>
          <a:endParaRPr lang="en-US"/>
        </a:p>
      </dgm:t>
    </dgm:pt>
    <dgm:pt modelId="{53444D92-805E-C24B-B71B-6C3C31B26E92}">
      <dgm:prSet phldrT="[Text]" custT="1"/>
      <dgm:spPr/>
      <dgm:t>
        <a:bodyPr/>
        <a:lstStyle/>
        <a:p>
          <a:r>
            <a:rPr lang="en-US" sz="28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位元</a:t>
          </a:r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/bit</a:t>
          </a:r>
        </a:p>
      </dgm:t>
    </dgm:pt>
    <dgm:pt modelId="{FB6BBA7A-F03F-7F40-A550-C8C7EEB5B98A}" type="parTrans" cxnId="{0EFD0A8E-B269-E54D-89FA-5CA99BFB1BB4}">
      <dgm:prSet/>
      <dgm:spPr/>
      <dgm:t>
        <a:bodyPr/>
        <a:lstStyle/>
        <a:p>
          <a:endParaRPr lang="en-US"/>
        </a:p>
      </dgm:t>
    </dgm:pt>
    <dgm:pt modelId="{A919C56E-DD37-D543-A066-0277D69C58F9}" type="sibTrans" cxnId="{0EFD0A8E-B269-E54D-89FA-5CA99BFB1BB4}">
      <dgm:prSet/>
      <dgm:spPr/>
      <dgm:t>
        <a:bodyPr/>
        <a:lstStyle/>
        <a:p>
          <a:endParaRPr lang="en-US"/>
        </a:p>
      </dgm:t>
    </dgm:pt>
    <dgm:pt modelId="{D31EF8F6-ADC0-794E-80BE-2318EDD0C8BE}">
      <dgm:prSet phldrT="[Text]" custT="1"/>
      <dgm:spPr/>
      <dgm:t>
        <a:bodyPr anchor="ctr"/>
        <a:lstStyle/>
        <a:p>
          <a:pPr>
            <a:buNone/>
          </a:pP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0 (</a:t>
          </a:r>
          <a:r>
            <a:rPr lang="zh-TW" alt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或</a:t>
          </a: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1)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2D58F749-C30D-2C4B-B683-3030A7784600}" type="parTrans" cxnId="{3B52F509-13F5-AD4C-A600-55ED8E0115D3}">
      <dgm:prSet/>
      <dgm:spPr/>
      <dgm:t>
        <a:bodyPr/>
        <a:lstStyle/>
        <a:p>
          <a:endParaRPr lang="en-US"/>
        </a:p>
      </dgm:t>
    </dgm:pt>
    <dgm:pt modelId="{0684BEF0-7130-AF45-8792-4B07D47C9CE6}" type="sibTrans" cxnId="{3B52F509-13F5-AD4C-A600-55ED8E0115D3}">
      <dgm:prSet/>
      <dgm:spPr/>
      <dgm:t>
        <a:bodyPr/>
        <a:lstStyle/>
        <a:p>
          <a:endParaRPr lang="en-US"/>
        </a:p>
      </dgm:t>
    </dgm:pt>
    <dgm:pt modelId="{D691661C-DED0-1E45-AFB7-BC77269FB085}">
      <dgm:prSet custT="1"/>
      <dgm:spPr/>
      <dgm:t>
        <a:bodyPr/>
        <a:lstStyle/>
        <a:p>
          <a:r>
            <a:rPr lang="en-US" sz="28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檔</a:t>
          </a:r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/file</a:t>
          </a:r>
        </a:p>
      </dgm:t>
    </dgm:pt>
    <dgm:pt modelId="{092FFD12-F893-744F-8ADB-A962162A3D5F}" type="parTrans" cxnId="{51E42103-757C-BE45-82D4-2A2C3FE861FF}">
      <dgm:prSet/>
      <dgm:spPr/>
      <dgm:t>
        <a:bodyPr/>
        <a:lstStyle/>
        <a:p>
          <a:endParaRPr lang="en-US"/>
        </a:p>
      </dgm:t>
    </dgm:pt>
    <dgm:pt modelId="{77156C56-1C94-3840-9E5A-BB1FAD724753}" type="sibTrans" cxnId="{51E42103-757C-BE45-82D4-2A2C3FE861FF}">
      <dgm:prSet/>
      <dgm:spPr/>
      <dgm:t>
        <a:bodyPr/>
        <a:lstStyle/>
        <a:p>
          <a:endParaRPr lang="en-US"/>
        </a:p>
      </dgm:t>
    </dgm:pt>
    <dgm:pt modelId="{D4E8442E-106D-5C4E-8441-1B9309C4883B}">
      <dgm:prSet custT="1"/>
      <dgm:spPr/>
      <dgm:t>
        <a:bodyPr/>
        <a:lstStyle/>
        <a:p>
          <a:r>
            <a:rPr lang="en-US" sz="28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錄</a:t>
          </a:r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/record</a:t>
          </a:r>
        </a:p>
      </dgm:t>
    </dgm:pt>
    <dgm:pt modelId="{D4C468DC-A9A0-C648-9C74-977722BDC11A}" type="parTrans" cxnId="{211052D9-D231-FF46-9D17-FE11DEA11098}">
      <dgm:prSet/>
      <dgm:spPr/>
      <dgm:t>
        <a:bodyPr/>
        <a:lstStyle/>
        <a:p>
          <a:endParaRPr lang="en-US"/>
        </a:p>
      </dgm:t>
    </dgm:pt>
    <dgm:pt modelId="{386BBDA1-F5A6-4C46-B813-274D28FAF978}" type="sibTrans" cxnId="{211052D9-D231-FF46-9D17-FE11DEA11098}">
      <dgm:prSet/>
      <dgm:spPr/>
      <dgm:t>
        <a:bodyPr/>
        <a:lstStyle/>
        <a:p>
          <a:endParaRPr lang="en-US"/>
        </a:p>
      </dgm:t>
    </dgm:pt>
    <dgm:pt modelId="{19F41C26-55B6-D249-BEDB-4E08028379E8}">
      <dgm:prSet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王小明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(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姓名欄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</a:p>
      </dgm:t>
    </dgm:pt>
    <dgm:pt modelId="{0D5E3673-B016-9349-B5B3-8B147D10E118}" type="parTrans" cxnId="{B344DE36-8F3B-E246-9D9E-01F7193D4DCC}">
      <dgm:prSet/>
      <dgm:spPr/>
      <dgm:t>
        <a:bodyPr/>
        <a:lstStyle/>
        <a:p>
          <a:endParaRPr lang="en-US"/>
        </a:p>
      </dgm:t>
    </dgm:pt>
    <dgm:pt modelId="{D2D3AC18-62A9-8143-943D-0ABC4C30052C}" type="sibTrans" cxnId="{B344DE36-8F3B-E246-9D9E-01F7193D4DCC}">
      <dgm:prSet/>
      <dgm:spPr/>
      <dgm:t>
        <a:bodyPr/>
        <a:lstStyle/>
        <a:p>
          <a:endParaRPr lang="en-US"/>
        </a:p>
      </dgm:t>
    </dgm:pt>
    <dgm:pt modelId="{68A4B090-9494-A142-9AD5-EE93305557DC}">
      <dgm:prSet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男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(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性別欄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</a:p>
      </dgm:t>
    </dgm:pt>
    <dgm:pt modelId="{5CD1E54D-CE8C-BF44-BAA4-30B1156D7062}" type="parTrans" cxnId="{35906EEE-452E-4049-98B9-B0951CA1A71D}">
      <dgm:prSet/>
      <dgm:spPr/>
      <dgm:t>
        <a:bodyPr/>
        <a:lstStyle/>
        <a:p>
          <a:endParaRPr lang="en-US"/>
        </a:p>
      </dgm:t>
    </dgm:pt>
    <dgm:pt modelId="{7766A62C-4D38-314C-8914-91D84A9FECD1}" type="sibTrans" cxnId="{35906EEE-452E-4049-98B9-B0951CA1A71D}">
      <dgm:prSet/>
      <dgm:spPr/>
      <dgm:t>
        <a:bodyPr/>
        <a:lstStyle/>
        <a:p>
          <a:endParaRPr lang="en-US"/>
        </a:p>
      </dgm:t>
    </dgm:pt>
    <dgm:pt modelId="{DF9B8A07-1A09-EC42-B454-9FBF4D6CFFDA}">
      <dgm:prSet custT="1"/>
      <dgm:spPr/>
      <dgm:t>
        <a:bodyPr anchor="ctr"/>
        <a:lstStyle/>
        <a:p>
          <a:pPr>
            <a:buNone/>
          </a:pP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2000/10/10 (</a:t>
          </a:r>
          <a:r>
            <a:rPr lang="zh-TW" alt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生日欄</a:t>
          </a: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3AFFD1AF-9396-9E4D-86C7-30CA2699F1F3}" type="parTrans" cxnId="{7E1AAE8A-039C-A840-BF9A-C4A5E7EF1A2B}">
      <dgm:prSet/>
      <dgm:spPr/>
      <dgm:t>
        <a:bodyPr/>
        <a:lstStyle/>
        <a:p>
          <a:endParaRPr lang="en-US"/>
        </a:p>
      </dgm:t>
    </dgm:pt>
    <dgm:pt modelId="{0B532BF8-CB89-7343-9698-06ABC409C4D0}" type="sibTrans" cxnId="{7E1AAE8A-039C-A840-BF9A-C4A5E7EF1A2B}">
      <dgm:prSet/>
      <dgm:spPr/>
      <dgm:t>
        <a:bodyPr/>
        <a:lstStyle/>
        <a:p>
          <a:endParaRPr lang="en-US"/>
        </a:p>
      </dgm:t>
    </dgm:pt>
    <dgm:pt modelId="{DDD949D8-070C-6242-9940-67B603CC8115}">
      <dgm:prSet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姓</a:t>
          </a:r>
          <a:r>
            <a:rPr lang="zh-TW" alt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名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性別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生日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A8DA38B8-F460-5542-BAC7-FC0EED488E89}" type="parTrans" cxnId="{FA58F420-078F-F642-8F22-E31731180631}">
      <dgm:prSet/>
      <dgm:spPr/>
      <dgm:t>
        <a:bodyPr/>
        <a:lstStyle/>
        <a:p>
          <a:endParaRPr lang="en-US"/>
        </a:p>
      </dgm:t>
    </dgm:pt>
    <dgm:pt modelId="{786E69FC-0152-9B43-930F-14D1A84A97F4}" type="sibTrans" cxnId="{FA58F420-078F-F642-8F22-E31731180631}">
      <dgm:prSet/>
      <dgm:spPr/>
      <dgm:t>
        <a:bodyPr/>
        <a:lstStyle/>
        <a:p>
          <a:endParaRPr lang="en-US"/>
        </a:p>
      </dgm:t>
    </dgm:pt>
    <dgm:pt modelId="{D7DF0F9D-18D0-164C-B6D7-C317DE150B8A}">
      <dgm:prSet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王小明</a:t>
          </a:r>
          <a:r>
            <a:rPr lang="zh-TW" alt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男 </a:t>
          </a: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2000/10/.10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46D9886E-9910-B540-958B-4EE164651334}" type="parTrans" cxnId="{FCDFB5E3-6D1B-2747-B060-FBCFBADEEA3C}">
      <dgm:prSet/>
      <dgm:spPr/>
      <dgm:t>
        <a:bodyPr/>
        <a:lstStyle/>
        <a:p>
          <a:endParaRPr lang="en-US"/>
        </a:p>
      </dgm:t>
    </dgm:pt>
    <dgm:pt modelId="{02DD338C-C73E-B247-BD99-61AC77C5CF9D}" type="sibTrans" cxnId="{FCDFB5E3-6D1B-2747-B060-FBCFBADEEA3C}">
      <dgm:prSet/>
      <dgm:spPr/>
      <dgm:t>
        <a:bodyPr/>
        <a:lstStyle/>
        <a:p>
          <a:endParaRPr lang="en-US"/>
        </a:p>
      </dgm:t>
    </dgm:pt>
    <dgm:pt modelId="{87779EFD-6AA7-6348-A6FA-14C05FFFF035}">
      <dgm:prSet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蔡小英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</a:t>
          </a: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女</a:t>
          </a:r>
          <a:r>
            <a:rPr 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 1980/1/1</a:t>
          </a:r>
        </a:p>
      </dgm:t>
    </dgm:pt>
    <dgm:pt modelId="{7B2368D6-F874-9341-A165-44863914567F}" type="parTrans" cxnId="{8E709C6F-50F4-6244-B84D-A7908A00316D}">
      <dgm:prSet/>
      <dgm:spPr/>
      <dgm:t>
        <a:bodyPr/>
        <a:lstStyle/>
        <a:p>
          <a:endParaRPr lang="en-US"/>
        </a:p>
      </dgm:t>
    </dgm:pt>
    <dgm:pt modelId="{78CF09BC-D3B9-8746-8A5F-D5D04D33EBB3}" type="sibTrans" cxnId="{8E709C6F-50F4-6244-B84D-A7908A00316D}">
      <dgm:prSet/>
      <dgm:spPr/>
      <dgm:t>
        <a:bodyPr/>
        <a:lstStyle/>
        <a:p>
          <a:endParaRPr lang="en-US"/>
        </a:p>
      </dgm:t>
    </dgm:pt>
    <dgm:pt modelId="{F7A8FF38-144D-904E-B2CD-3B82FB81D20F}">
      <dgm:prSet custT="1"/>
      <dgm:spPr/>
      <dgm:t>
        <a:bodyPr anchor="ctr"/>
        <a:lstStyle/>
        <a:p>
          <a:pPr>
            <a:buNone/>
          </a:pPr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陳小中</a:t>
          </a:r>
          <a:r>
            <a:rPr lang="zh-TW" alt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</a:t>
          </a: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</a:t>
          </a:r>
          <a:r>
            <a:rPr lang="zh-TW" altLang="en-US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男</a:t>
          </a:r>
          <a:r>
            <a:rPr lang="en-US" altLang="zh-TW" sz="18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 1999/9/9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63E330A3-0111-154B-9838-27952BEEEE77}" type="parTrans" cxnId="{6D477898-11A1-544E-BF71-53E3E9B45708}">
      <dgm:prSet/>
      <dgm:spPr/>
      <dgm:t>
        <a:bodyPr/>
        <a:lstStyle/>
        <a:p>
          <a:endParaRPr lang="en-US"/>
        </a:p>
      </dgm:t>
    </dgm:pt>
    <dgm:pt modelId="{B91D5D97-BD09-7841-A881-B9007F55AFB6}" type="sibTrans" cxnId="{6D477898-11A1-544E-BF71-53E3E9B45708}">
      <dgm:prSet/>
      <dgm:spPr/>
      <dgm:t>
        <a:bodyPr/>
        <a:lstStyle/>
        <a:p>
          <a:endParaRPr lang="en-US"/>
        </a:p>
      </dgm:t>
    </dgm:pt>
    <dgm:pt modelId="{A0E7C81A-0B04-634B-B3F0-59378F326425}">
      <dgm:prSet custT="1"/>
      <dgm:spPr/>
      <dgm:t>
        <a:bodyPr/>
        <a:lstStyle/>
        <a:p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 </a:t>
          </a:r>
          <a:r>
            <a:rPr lang="en-US" sz="28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資料庫</a:t>
          </a:r>
          <a:r>
            <a:rPr lang="en-US" sz="28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/database</a:t>
          </a:r>
        </a:p>
      </dgm:t>
    </dgm:pt>
    <dgm:pt modelId="{F0BBC77D-FDF9-8F48-A951-1385083C2665}" type="parTrans" cxnId="{EA72189A-0AC7-6140-8829-707CA1112013}">
      <dgm:prSet/>
      <dgm:spPr/>
      <dgm:t>
        <a:bodyPr/>
        <a:lstStyle/>
        <a:p>
          <a:endParaRPr lang="en-US"/>
        </a:p>
      </dgm:t>
    </dgm:pt>
    <dgm:pt modelId="{1C3AA4A4-989B-8445-B68A-626C574BD287}" type="sibTrans" cxnId="{EA72189A-0AC7-6140-8829-707CA1112013}">
      <dgm:prSet/>
      <dgm:spPr/>
      <dgm:t>
        <a:bodyPr/>
        <a:lstStyle/>
        <a:p>
          <a:endParaRPr lang="en-US"/>
        </a:p>
      </dgm:t>
    </dgm:pt>
    <dgm:pt modelId="{38DD1ECF-0CFE-8B4F-9890-C0ED5826ECA4}">
      <dgm:prSet custT="1"/>
      <dgm:spPr/>
      <dgm:t>
        <a:bodyPr/>
        <a:lstStyle/>
        <a:p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學生基本資料庫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798DA389-B990-1043-9C2D-2BDB05216ED5}" type="parTrans" cxnId="{1D89204B-70BA-9143-902F-B2FFBADCAEED}">
      <dgm:prSet/>
      <dgm:spPr/>
      <dgm:t>
        <a:bodyPr/>
        <a:lstStyle/>
        <a:p>
          <a:endParaRPr lang="en-US"/>
        </a:p>
      </dgm:t>
    </dgm:pt>
    <dgm:pt modelId="{AF04B1DB-D3B8-5944-B0C2-27B5A8789BA9}" type="sibTrans" cxnId="{1D89204B-70BA-9143-902F-B2FFBADCAEED}">
      <dgm:prSet/>
      <dgm:spPr/>
      <dgm:t>
        <a:bodyPr/>
        <a:lstStyle/>
        <a:p>
          <a:endParaRPr lang="en-US"/>
        </a:p>
      </dgm:t>
    </dgm:pt>
    <dgm:pt modelId="{015B609E-5B48-3E48-8892-E64BE3AA153D}">
      <dgm:prSet custT="1"/>
      <dgm:spPr/>
      <dgm:t>
        <a:bodyPr/>
        <a:lstStyle/>
        <a:p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學生成績資料庫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2E7DB0A5-5E5F-8C4D-8072-DD1A16FDD7E7}" type="parTrans" cxnId="{4C2EAF33-09B4-EA40-9570-08604625E36C}">
      <dgm:prSet/>
      <dgm:spPr/>
      <dgm:t>
        <a:bodyPr/>
        <a:lstStyle/>
        <a:p>
          <a:endParaRPr lang="en-US"/>
        </a:p>
      </dgm:t>
    </dgm:pt>
    <dgm:pt modelId="{2AE7C79F-AA3B-BF47-9641-0CC10FA53745}" type="sibTrans" cxnId="{4C2EAF33-09B4-EA40-9570-08604625E36C}">
      <dgm:prSet/>
      <dgm:spPr/>
      <dgm:t>
        <a:bodyPr/>
        <a:lstStyle/>
        <a:p>
          <a:endParaRPr lang="en-US"/>
        </a:p>
      </dgm:t>
    </dgm:pt>
    <dgm:pt modelId="{1A8A7373-A60C-9C48-9991-ADC4353045F7}">
      <dgm:prSet custT="1"/>
      <dgm:spPr/>
      <dgm:t>
        <a:bodyPr/>
        <a:lstStyle/>
        <a:p>
          <a:r>
            <a:rPr lang="en-US" sz="18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學生學習歷程資料庫</a:t>
          </a:r>
          <a:endParaRPr lang="en-US" sz="18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gm:t>
    </dgm:pt>
    <dgm:pt modelId="{09E37110-0F12-A844-B01D-7FE5C2E56D29}" type="parTrans" cxnId="{87D10C91-65DD-4D41-9020-6575B04A597D}">
      <dgm:prSet/>
      <dgm:spPr/>
      <dgm:t>
        <a:bodyPr/>
        <a:lstStyle/>
        <a:p>
          <a:endParaRPr lang="en-US"/>
        </a:p>
      </dgm:t>
    </dgm:pt>
    <dgm:pt modelId="{2A3CAFB1-025C-7E4A-A1A7-7F241C60B122}" type="sibTrans" cxnId="{87D10C91-65DD-4D41-9020-6575B04A597D}">
      <dgm:prSet/>
      <dgm:spPr/>
      <dgm:t>
        <a:bodyPr/>
        <a:lstStyle/>
        <a:p>
          <a:endParaRPr lang="en-US"/>
        </a:p>
      </dgm:t>
    </dgm:pt>
    <dgm:pt modelId="{99287450-ED6C-EF45-B844-F0ECDDBA8ED1}" type="pres">
      <dgm:prSet presAssocID="{0994956A-2F29-0140-97D3-352493702D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3CAD504-2544-AC46-B474-BBE2AB5723BC}" type="pres">
      <dgm:prSet presAssocID="{A0E7C81A-0B04-634B-B3F0-59378F326425}" presName="linNode" presStyleCnt="0"/>
      <dgm:spPr/>
    </dgm:pt>
    <dgm:pt modelId="{9BE2ACC3-6696-AB42-977B-A945B3330F03}" type="pres">
      <dgm:prSet presAssocID="{A0E7C81A-0B04-634B-B3F0-59378F326425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DBEE9D-3297-B448-9EC3-CE82B271B4E5}" type="pres">
      <dgm:prSet presAssocID="{A0E7C81A-0B04-634B-B3F0-59378F326425}" presName="descendantText" presStyleLbl="alignAccFollowNode1" presStyleIdx="0" presStyleCnt="6" custScaleY="1370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EE1DD9E-F196-2849-9403-E012C52915E4}" type="pres">
      <dgm:prSet presAssocID="{1C3AA4A4-989B-8445-B68A-626C574BD287}" presName="sp" presStyleCnt="0"/>
      <dgm:spPr/>
    </dgm:pt>
    <dgm:pt modelId="{D5A582E3-906C-7F4D-B3AB-E5BCADE1F697}" type="pres">
      <dgm:prSet presAssocID="{D691661C-DED0-1E45-AFB7-BC77269FB085}" presName="linNode" presStyleCnt="0"/>
      <dgm:spPr/>
    </dgm:pt>
    <dgm:pt modelId="{733258B3-4799-4743-A24C-C55F844223E6}" type="pres">
      <dgm:prSet presAssocID="{D691661C-DED0-1E45-AFB7-BC77269FB085}" presName="parentText" presStyleLbl="node1" presStyleIdx="1" presStyleCnt="6" custScaleY="14367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DC5483-BC34-2548-A8E4-13F730802826}" type="pres">
      <dgm:prSet presAssocID="{D691661C-DED0-1E45-AFB7-BC77269FB085}" presName="descendantText" presStyleLbl="alignAccFollowNode1" presStyleIdx="1" presStyleCnt="6" custScaleY="15329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43A08E-B7BB-C740-B707-0168FEFC545A}" type="pres">
      <dgm:prSet presAssocID="{77156C56-1C94-3840-9E5A-BB1FAD724753}" presName="sp" presStyleCnt="0"/>
      <dgm:spPr/>
    </dgm:pt>
    <dgm:pt modelId="{BD91DBA2-BECB-4C4A-A85B-6FCB2BCF2EDC}" type="pres">
      <dgm:prSet presAssocID="{D4E8442E-106D-5C4E-8441-1B9309C4883B}" presName="linNode" presStyleCnt="0"/>
      <dgm:spPr/>
    </dgm:pt>
    <dgm:pt modelId="{42B1EF29-803A-D54E-83D5-A09D159E87FF}" type="pres">
      <dgm:prSet presAssocID="{D4E8442E-106D-5C4E-8441-1B9309C4883B}" presName="parentText" presStyleLbl="node1" presStyleIdx="2" presStyleCnt="6" custScaleY="11771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2D21A4-9373-EB41-95E2-C4503FBCF7D3}" type="pres">
      <dgm:prSet presAssocID="{D4E8442E-106D-5C4E-8441-1B9309C4883B}" presName="descendantText" presStyleLbl="alignAccFollowNode1" presStyleIdx="2" presStyleCnt="6" custScaleY="12327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FED995-8DA1-B847-A22D-0BF334280EC6}" type="pres">
      <dgm:prSet presAssocID="{386BBDA1-F5A6-4C46-B813-274D28FAF978}" presName="sp" presStyleCnt="0"/>
      <dgm:spPr/>
    </dgm:pt>
    <dgm:pt modelId="{18B92ACA-7C86-724C-9F27-7C9F262E289B}" type="pres">
      <dgm:prSet presAssocID="{CD4FB037-021B-794B-92DC-D5FF1ACC9F44}" presName="linNode" presStyleCnt="0"/>
      <dgm:spPr/>
    </dgm:pt>
    <dgm:pt modelId="{EDC0105F-E37C-624F-BBC7-FD41F03E9116}" type="pres">
      <dgm:prSet presAssocID="{CD4FB037-021B-794B-92DC-D5FF1ACC9F44}" presName="parentText" presStyleLbl="node1" presStyleIdx="3" presStyleCnt="6" custScaleY="7851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4DB23E-197F-4640-9E23-DFD6EEE35D82}" type="pres">
      <dgm:prSet presAssocID="{CD4FB037-021B-794B-92DC-D5FF1ACC9F44}" presName="descendantText" presStyleLbl="alignAccFollowNode1" presStyleIdx="3" presStyleCnt="6" custScaleY="6943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B32F30-33F8-F643-B2F6-80DDF7D17E0A}" type="pres">
      <dgm:prSet presAssocID="{97DD2037-441B-9C44-8F37-BC0AD844EE30}" presName="sp" presStyleCnt="0"/>
      <dgm:spPr/>
    </dgm:pt>
    <dgm:pt modelId="{4A411765-7AA1-F643-893D-1BA64B17DD26}" type="pres">
      <dgm:prSet presAssocID="{8D388354-4628-A547-BBA6-32D035865228}" presName="linNode" presStyleCnt="0"/>
      <dgm:spPr/>
    </dgm:pt>
    <dgm:pt modelId="{F1CF03D1-C6EF-144B-850C-894FFD9C76CF}" type="pres">
      <dgm:prSet presAssocID="{8D388354-4628-A547-BBA6-32D035865228}" presName="parentText" presStyleLbl="node1" presStyleIdx="4" presStyleCnt="6" custScaleY="6629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A1147A-057F-D74F-8C49-34FBFEE2F455}" type="pres">
      <dgm:prSet presAssocID="{8D388354-4628-A547-BBA6-32D035865228}" presName="descendantText" presStyleLbl="alignAccFollowNode1" presStyleIdx="4" presStyleCnt="6" custScaleY="596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BB8FF5-1DEF-D94B-8B70-0988FD0EEBF0}" type="pres">
      <dgm:prSet presAssocID="{BC2000EE-327B-BA40-ACB0-5BF85A0615B7}" presName="sp" presStyleCnt="0"/>
      <dgm:spPr/>
    </dgm:pt>
    <dgm:pt modelId="{EA53BF91-791D-C241-B018-C32E14AB2F1E}" type="pres">
      <dgm:prSet presAssocID="{53444D92-805E-C24B-B71B-6C3C31B26E92}" presName="linNode" presStyleCnt="0"/>
      <dgm:spPr/>
    </dgm:pt>
    <dgm:pt modelId="{B0B6218F-9AEC-0A47-B246-225993A22187}" type="pres">
      <dgm:prSet presAssocID="{53444D92-805E-C24B-B71B-6C3C31B26E92}" presName="parentText" presStyleLbl="node1" presStyleIdx="5" presStyleCnt="6" custScaleY="4915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9B7722-5E57-354C-BEC5-12B8A5105B36}" type="pres">
      <dgm:prSet presAssocID="{53444D92-805E-C24B-B71B-6C3C31B26E92}" presName="descendantText" presStyleLbl="alignAccFollowNode1" presStyleIdx="5" presStyleCnt="6" custScaleY="491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65E102D-4F51-7046-B700-6FFF117A2439}" type="presOf" srcId="{53444D92-805E-C24B-B71B-6C3C31B26E92}" destId="{B0B6218F-9AEC-0A47-B246-225993A22187}" srcOrd="0" destOrd="0" presId="urn:microsoft.com/office/officeart/2005/8/layout/vList5"/>
    <dgm:cxn modelId="{83209330-7346-6344-BD5C-2E28135602E4}" type="presOf" srcId="{DF9B8A07-1A09-EC42-B454-9FBF4D6CFFDA}" destId="{E42D21A4-9373-EB41-95E2-C4503FBCF7D3}" srcOrd="0" destOrd="2" presId="urn:microsoft.com/office/officeart/2005/8/layout/vList5"/>
    <dgm:cxn modelId="{23D8FD51-79F5-404C-8BA0-52884B2688E9}" type="presOf" srcId="{CD4FB037-021B-794B-92DC-D5FF1ACC9F44}" destId="{EDC0105F-E37C-624F-BBC7-FD41F03E9116}" srcOrd="0" destOrd="0" presId="urn:microsoft.com/office/officeart/2005/8/layout/vList5"/>
    <dgm:cxn modelId="{FCDFB5E3-6D1B-2747-B060-FBCFBADEEA3C}" srcId="{D691661C-DED0-1E45-AFB7-BC77269FB085}" destId="{D7DF0F9D-18D0-164C-B6D7-C317DE150B8A}" srcOrd="1" destOrd="0" parTransId="{46D9886E-9910-B540-958B-4EE164651334}" sibTransId="{02DD338C-C73E-B247-BD99-61AC77C5CF9D}"/>
    <dgm:cxn modelId="{C255D857-F6A6-6041-B58D-7A47AEC3C7C3}" type="presOf" srcId="{38DD1ECF-0CFE-8B4F-9890-C0ED5826ECA4}" destId="{61DBEE9D-3297-B448-9EC3-CE82B271B4E5}" srcOrd="0" destOrd="0" presId="urn:microsoft.com/office/officeart/2005/8/layout/vList5"/>
    <dgm:cxn modelId="{FA58F420-078F-F642-8F22-E31731180631}" srcId="{D691661C-DED0-1E45-AFB7-BC77269FB085}" destId="{DDD949D8-070C-6242-9940-67B603CC8115}" srcOrd="0" destOrd="0" parTransId="{A8DA38B8-F460-5542-BAC7-FC0EED488E89}" sibTransId="{786E69FC-0152-9B43-930F-14D1A84A97F4}"/>
    <dgm:cxn modelId="{3B52F509-13F5-AD4C-A600-55ED8E0115D3}" srcId="{53444D92-805E-C24B-B71B-6C3C31B26E92}" destId="{D31EF8F6-ADC0-794E-80BE-2318EDD0C8BE}" srcOrd="0" destOrd="0" parTransId="{2D58F749-C30D-2C4B-B683-3030A7784600}" sibTransId="{0684BEF0-7130-AF45-8792-4B07D47C9CE6}"/>
    <dgm:cxn modelId="{CB59CC03-7513-2345-9E1A-BFCD0973CA6B}" type="presOf" srcId="{D4E8442E-106D-5C4E-8441-1B9309C4883B}" destId="{42B1EF29-803A-D54E-83D5-A09D159E87FF}" srcOrd="0" destOrd="0" presId="urn:microsoft.com/office/officeart/2005/8/layout/vList5"/>
    <dgm:cxn modelId="{0EFD0A8E-B269-E54D-89FA-5CA99BFB1BB4}" srcId="{0994956A-2F29-0140-97D3-352493702D9F}" destId="{53444D92-805E-C24B-B71B-6C3C31B26E92}" srcOrd="5" destOrd="0" parTransId="{FB6BBA7A-F03F-7F40-A550-C8C7EEB5B98A}" sibTransId="{A919C56E-DD37-D543-A066-0277D69C58F9}"/>
    <dgm:cxn modelId="{F958A170-3932-0F43-8916-7D1B86E93510}" type="presOf" srcId="{19F41C26-55B6-D249-BEDB-4E08028379E8}" destId="{E42D21A4-9373-EB41-95E2-C4503FBCF7D3}" srcOrd="0" destOrd="0" presId="urn:microsoft.com/office/officeart/2005/8/layout/vList5"/>
    <dgm:cxn modelId="{6C5789A9-2C05-EE45-B191-4FA6C8E2A39E}" type="presOf" srcId="{D691661C-DED0-1E45-AFB7-BC77269FB085}" destId="{733258B3-4799-4743-A24C-C55F844223E6}" srcOrd="0" destOrd="0" presId="urn:microsoft.com/office/officeart/2005/8/layout/vList5"/>
    <dgm:cxn modelId="{95F3D8AF-BCA9-9B41-9D19-4299BE911228}" type="presOf" srcId="{5FF4BF15-76E8-804D-B033-C4199E09CE73}" destId="{FDA1147A-057F-D74F-8C49-34FBFEE2F455}" srcOrd="0" destOrd="0" presId="urn:microsoft.com/office/officeart/2005/8/layout/vList5"/>
    <dgm:cxn modelId="{B344DE36-8F3B-E246-9D9E-01F7193D4DCC}" srcId="{D4E8442E-106D-5C4E-8441-1B9309C4883B}" destId="{19F41C26-55B6-D249-BEDB-4E08028379E8}" srcOrd="0" destOrd="0" parTransId="{0D5E3673-B016-9349-B5B3-8B147D10E118}" sibTransId="{D2D3AC18-62A9-8143-943D-0ABC4C30052C}"/>
    <dgm:cxn modelId="{578CF9B4-1312-1240-B317-75BE14FB91DA}" type="presOf" srcId="{2CF9C3D6-C2E9-2847-8283-10A99BBF6F4D}" destId="{744DB23E-197F-4640-9E23-DFD6EEE35D82}" srcOrd="0" destOrd="0" presId="urn:microsoft.com/office/officeart/2005/8/layout/vList5"/>
    <dgm:cxn modelId="{7E1AAE8A-039C-A840-BF9A-C4A5E7EF1A2B}" srcId="{D4E8442E-106D-5C4E-8441-1B9309C4883B}" destId="{DF9B8A07-1A09-EC42-B454-9FBF4D6CFFDA}" srcOrd="2" destOrd="0" parTransId="{3AFFD1AF-9396-9E4D-86C7-30CA2699F1F3}" sibTransId="{0B532BF8-CB89-7343-9698-06ABC409C4D0}"/>
    <dgm:cxn modelId="{35906EEE-452E-4049-98B9-B0951CA1A71D}" srcId="{D4E8442E-106D-5C4E-8441-1B9309C4883B}" destId="{68A4B090-9494-A142-9AD5-EE93305557DC}" srcOrd="1" destOrd="0" parTransId="{5CD1E54D-CE8C-BF44-BAA4-30B1156D7062}" sibTransId="{7766A62C-4D38-314C-8914-91D84A9FECD1}"/>
    <dgm:cxn modelId="{211052D9-D231-FF46-9D17-FE11DEA11098}" srcId="{0994956A-2F29-0140-97D3-352493702D9F}" destId="{D4E8442E-106D-5C4E-8441-1B9309C4883B}" srcOrd="2" destOrd="0" parTransId="{D4C468DC-A9A0-C648-9C74-977722BDC11A}" sibTransId="{386BBDA1-F5A6-4C46-B813-274D28FAF978}"/>
    <dgm:cxn modelId="{87D10C91-65DD-4D41-9020-6575B04A597D}" srcId="{A0E7C81A-0B04-634B-B3F0-59378F326425}" destId="{1A8A7373-A60C-9C48-9991-ADC4353045F7}" srcOrd="2" destOrd="0" parTransId="{09E37110-0F12-A844-B01D-7FE5C2E56D29}" sibTransId="{2A3CAFB1-025C-7E4A-A1A7-7F241C60B122}"/>
    <dgm:cxn modelId="{0EDD0105-AF6D-704E-B838-1D415D0212D0}" type="presOf" srcId="{68A4B090-9494-A142-9AD5-EE93305557DC}" destId="{E42D21A4-9373-EB41-95E2-C4503FBCF7D3}" srcOrd="0" destOrd="1" presId="urn:microsoft.com/office/officeart/2005/8/layout/vList5"/>
    <dgm:cxn modelId="{C78BE252-D050-3D44-9BC8-6DD1A6B47CF3}" type="presOf" srcId="{87779EFD-6AA7-6348-A6FA-14C05FFFF035}" destId="{5EDC5483-BC34-2548-A8E4-13F730802826}" srcOrd="0" destOrd="2" presId="urn:microsoft.com/office/officeart/2005/8/layout/vList5"/>
    <dgm:cxn modelId="{D008DC93-81AE-624D-90B8-B6AC240EE14C}" srcId="{0994956A-2F29-0140-97D3-352493702D9F}" destId="{8D388354-4628-A547-BBA6-32D035865228}" srcOrd="4" destOrd="0" parTransId="{80355588-90DD-1649-83DE-17F624C4F04C}" sibTransId="{BC2000EE-327B-BA40-ACB0-5BF85A0615B7}"/>
    <dgm:cxn modelId="{D35F0172-F554-1346-A18D-33B71E3B1431}" type="presOf" srcId="{F7A8FF38-144D-904E-B2CD-3B82FB81D20F}" destId="{5EDC5483-BC34-2548-A8E4-13F730802826}" srcOrd="0" destOrd="3" presId="urn:microsoft.com/office/officeart/2005/8/layout/vList5"/>
    <dgm:cxn modelId="{4A5AF2C5-F991-6A49-B305-4C9F9F5A6BB7}" type="presOf" srcId="{D7DF0F9D-18D0-164C-B6D7-C317DE150B8A}" destId="{5EDC5483-BC34-2548-A8E4-13F730802826}" srcOrd="0" destOrd="1" presId="urn:microsoft.com/office/officeart/2005/8/layout/vList5"/>
    <dgm:cxn modelId="{7FD81D56-5752-2442-AE01-4CC9034E5E5B}" type="presOf" srcId="{0994956A-2F29-0140-97D3-352493702D9F}" destId="{99287450-ED6C-EF45-B844-F0ECDDBA8ED1}" srcOrd="0" destOrd="0" presId="urn:microsoft.com/office/officeart/2005/8/layout/vList5"/>
    <dgm:cxn modelId="{F96E9B7A-1CB6-AC4E-9CD4-44DE752058AA}" srcId="{CD4FB037-021B-794B-92DC-D5FF1ACC9F44}" destId="{2CF9C3D6-C2E9-2847-8283-10A99BBF6F4D}" srcOrd="0" destOrd="0" parTransId="{3649EA56-5500-F440-BF43-3398EA3B2F51}" sibTransId="{C89EF6A4-3EBD-7C40-92D5-5DCC093A3403}"/>
    <dgm:cxn modelId="{EA72189A-0AC7-6140-8829-707CA1112013}" srcId="{0994956A-2F29-0140-97D3-352493702D9F}" destId="{A0E7C81A-0B04-634B-B3F0-59378F326425}" srcOrd="0" destOrd="0" parTransId="{F0BBC77D-FDF9-8F48-A951-1385083C2665}" sibTransId="{1C3AA4A4-989B-8445-B68A-626C574BD287}"/>
    <dgm:cxn modelId="{4C2EAF33-09B4-EA40-9570-08604625E36C}" srcId="{A0E7C81A-0B04-634B-B3F0-59378F326425}" destId="{015B609E-5B48-3E48-8892-E64BE3AA153D}" srcOrd="1" destOrd="0" parTransId="{2E7DB0A5-5E5F-8C4D-8072-DD1A16FDD7E7}" sibTransId="{2AE7C79F-AA3B-BF47-9641-0CC10FA53745}"/>
    <dgm:cxn modelId="{AE5BF065-2FE6-C649-B1CA-6989D8AD4B2E}" type="presOf" srcId="{DDD949D8-070C-6242-9940-67B603CC8115}" destId="{5EDC5483-BC34-2548-A8E4-13F730802826}" srcOrd="0" destOrd="0" presId="urn:microsoft.com/office/officeart/2005/8/layout/vList5"/>
    <dgm:cxn modelId="{8E709C6F-50F4-6244-B84D-A7908A00316D}" srcId="{D691661C-DED0-1E45-AFB7-BC77269FB085}" destId="{87779EFD-6AA7-6348-A6FA-14C05FFFF035}" srcOrd="2" destOrd="0" parTransId="{7B2368D6-F874-9341-A165-44863914567F}" sibTransId="{78CF09BC-D3B9-8746-8A5F-D5D04D33EBB3}"/>
    <dgm:cxn modelId="{44A90D9E-27AB-CC49-9B30-41F40101DE57}" type="presOf" srcId="{1A8A7373-A60C-9C48-9991-ADC4353045F7}" destId="{61DBEE9D-3297-B448-9EC3-CE82B271B4E5}" srcOrd="0" destOrd="2" presId="urn:microsoft.com/office/officeart/2005/8/layout/vList5"/>
    <dgm:cxn modelId="{EB27D50D-348B-4D4D-B7D2-B35CE7D3F1C8}" srcId="{0994956A-2F29-0140-97D3-352493702D9F}" destId="{CD4FB037-021B-794B-92DC-D5FF1ACC9F44}" srcOrd="3" destOrd="0" parTransId="{8C79E898-F5D2-814D-84D7-5DA4EA863649}" sibTransId="{97DD2037-441B-9C44-8F37-BC0AD844EE30}"/>
    <dgm:cxn modelId="{51E42103-757C-BE45-82D4-2A2C3FE861FF}" srcId="{0994956A-2F29-0140-97D3-352493702D9F}" destId="{D691661C-DED0-1E45-AFB7-BC77269FB085}" srcOrd="1" destOrd="0" parTransId="{092FFD12-F893-744F-8ADB-A962162A3D5F}" sibTransId="{77156C56-1C94-3840-9E5A-BB1FAD724753}"/>
    <dgm:cxn modelId="{6D477898-11A1-544E-BF71-53E3E9B45708}" srcId="{D691661C-DED0-1E45-AFB7-BC77269FB085}" destId="{F7A8FF38-144D-904E-B2CD-3B82FB81D20F}" srcOrd="3" destOrd="0" parTransId="{63E330A3-0111-154B-9838-27952BEEEE77}" sibTransId="{B91D5D97-BD09-7841-A881-B9007F55AFB6}"/>
    <dgm:cxn modelId="{D151847D-211C-444D-BA3C-53B0C51A6B8B}" type="presOf" srcId="{A0E7C81A-0B04-634B-B3F0-59378F326425}" destId="{9BE2ACC3-6696-AB42-977B-A945B3330F03}" srcOrd="0" destOrd="0" presId="urn:microsoft.com/office/officeart/2005/8/layout/vList5"/>
    <dgm:cxn modelId="{ABFD0C57-FE90-544C-896A-342773BAD6E1}" srcId="{8D388354-4628-A547-BBA6-32D035865228}" destId="{5FF4BF15-76E8-804D-B033-C4199E09CE73}" srcOrd="0" destOrd="0" parTransId="{C1365B38-9C82-B14C-97D4-F151443A5088}" sibTransId="{E4B3AAB0-5474-494C-987B-2331BB71F12B}"/>
    <dgm:cxn modelId="{1D89204B-70BA-9143-902F-B2FFBADCAEED}" srcId="{A0E7C81A-0B04-634B-B3F0-59378F326425}" destId="{38DD1ECF-0CFE-8B4F-9890-C0ED5826ECA4}" srcOrd="0" destOrd="0" parTransId="{798DA389-B990-1043-9C2D-2BDB05216ED5}" sibTransId="{AF04B1DB-D3B8-5944-B0C2-27B5A8789BA9}"/>
    <dgm:cxn modelId="{E7A2E768-2590-5F42-B4A9-2E701689D177}" type="presOf" srcId="{8D388354-4628-A547-BBA6-32D035865228}" destId="{F1CF03D1-C6EF-144B-850C-894FFD9C76CF}" srcOrd="0" destOrd="0" presId="urn:microsoft.com/office/officeart/2005/8/layout/vList5"/>
    <dgm:cxn modelId="{C6E38B66-12CD-6B48-839F-CE6A5EE1B69B}" type="presOf" srcId="{015B609E-5B48-3E48-8892-E64BE3AA153D}" destId="{61DBEE9D-3297-B448-9EC3-CE82B271B4E5}" srcOrd="0" destOrd="1" presId="urn:microsoft.com/office/officeart/2005/8/layout/vList5"/>
    <dgm:cxn modelId="{1D2653F2-7196-5346-98B3-5E308036F048}" type="presOf" srcId="{D31EF8F6-ADC0-794E-80BE-2318EDD0C8BE}" destId="{069B7722-5E57-354C-BEC5-12B8A5105B36}" srcOrd="0" destOrd="0" presId="urn:microsoft.com/office/officeart/2005/8/layout/vList5"/>
    <dgm:cxn modelId="{403C9D43-4696-9F40-B845-C73961457A5D}" type="presParOf" srcId="{99287450-ED6C-EF45-B844-F0ECDDBA8ED1}" destId="{C3CAD504-2544-AC46-B474-BBE2AB5723BC}" srcOrd="0" destOrd="0" presId="urn:microsoft.com/office/officeart/2005/8/layout/vList5"/>
    <dgm:cxn modelId="{03C705D8-7B0A-6E43-B34A-CB23121196BD}" type="presParOf" srcId="{C3CAD504-2544-AC46-B474-BBE2AB5723BC}" destId="{9BE2ACC3-6696-AB42-977B-A945B3330F03}" srcOrd="0" destOrd="0" presId="urn:microsoft.com/office/officeart/2005/8/layout/vList5"/>
    <dgm:cxn modelId="{007C954C-FBC4-3A4A-B76D-CF085A716392}" type="presParOf" srcId="{C3CAD504-2544-AC46-B474-BBE2AB5723BC}" destId="{61DBEE9D-3297-B448-9EC3-CE82B271B4E5}" srcOrd="1" destOrd="0" presId="urn:microsoft.com/office/officeart/2005/8/layout/vList5"/>
    <dgm:cxn modelId="{CC0D74AA-B579-4340-8021-508A815C46FB}" type="presParOf" srcId="{99287450-ED6C-EF45-B844-F0ECDDBA8ED1}" destId="{CEE1DD9E-F196-2849-9403-E012C52915E4}" srcOrd="1" destOrd="0" presId="urn:microsoft.com/office/officeart/2005/8/layout/vList5"/>
    <dgm:cxn modelId="{53ADFDEA-DBBF-F948-AAD3-D1E60178E2CB}" type="presParOf" srcId="{99287450-ED6C-EF45-B844-F0ECDDBA8ED1}" destId="{D5A582E3-906C-7F4D-B3AB-E5BCADE1F697}" srcOrd="2" destOrd="0" presId="urn:microsoft.com/office/officeart/2005/8/layout/vList5"/>
    <dgm:cxn modelId="{80335210-CC64-FB44-91B0-18A5DB771856}" type="presParOf" srcId="{D5A582E3-906C-7F4D-B3AB-E5BCADE1F697}" destId="{733258B3-4799-4743-A24C-C55F844223E6}" srcOrd="0" destOrd="0" presId="urn:microsoft.com/office/officeart/2005/8/layout/vList5"/>
    <dgm:cxn modelId="{267DBE28-0352-3D4F-BD02-8175AF825729}" type="presParOf" srcId="{D5A582E3-906C-7F4D-B3AB-E5BCADE1F697}" destId="{5EDC5483-BC34-2548-A8E4-13F730802826}" srcOrd="1" destOrd="0" presId="urn:microsoft.com/office/officeart/2005/8/layout/vList5"/>
    <dgm:cxn modelId="{851202BE-1F60-C249-BF41-C267FE118304}" type="presParOf" srcId="{99287450-ED6C-EF45-B844-F0ECDDBA8ED1}" destId="{9743A08E-B7BB-C740-B707-0168FEFC545A}" srcOrd="3" destOrd="0" presId="urn:microsoft.com/office/officeart/2005/8/layout/vList5"/>
    <dgm:cxn modelId="{48C9663A-9951-1946-A743-DA7019102FB1}" type="presParOf" srcId="{99287450-ED6C-EF45-B844-F0ECDDBA8ED1}" destId="{BD91DBA2-BECB-4C4A-A85B-6FCB2BCF2EDC}" srcOrd="4" destOrd="0" presId="urn:microsoft.com/office/officeart/2005/8/layout/vList5"/>
    <dgm:cxn modelId="{085AF357-E57A-6748-AA57-DE00154A6664}" type="presParOf" srcId="{BD91DBA2-BECB-4C4A-A85B-6FCB2BCF2EDC}" destId="{42B1EF29-803A-D54E-83D5-A09D159E87FF}" srcOrd="0" destOrd="0" presId="urn:microsoft.com/office/officeart/2005/8/layout/vList5"/>
    <dgm:cxn modelId="{0B45605A-A6F4-1747-B951-35E73446BC10}" type="presParOf" srcId="{BD91DBA2-BECB-4C4A-A85B-6FCB2BCF2EDC}" destId="{E42D21A4-9373-EB41-95E2-C4503FBCF7D3}" srcOrd="1" destOrd="0" presId="urn:microsoft.com/office/officeart/2005/8/layout/vList5"/>
    <dgm:cxn modelId="{E9966549-7774-744D-9695-CD6E32F7F3E5}" type="presParOf" srcId="{99287450-ED6C-EF45-B844-F0ECDDBA8ED1}" destId="{78FED995-8DA1-B847-A22D-0BF334280EC6}" srcOrd="5" destOrd="0" presId="urn:microsoft.com/office/officeart/2005/8/layout/vList5"/>
    <dgm:cxn modelId="{8B4C5BB4-FB10-8C40-AB66-FFA8C3AE201C}" type="presParOf" srcId="{99287450-ED6C-EF45-B844-F0ECDDBA8ED1}" destId="{18B92ACA-7C86-724C-9F27-7C9F262E289B}" srcOrd="6" destOrd="0" presId="urn:microsoft.com/office/officeart/2005/8/layout/vList5"/>
    <dgm:cxn modelId="{771055DE-9AD3-0A47-9D00-8BD508CFB5CA}" type="presParOf" srcId="{18B92ACA-7C86-724C-9F27-7C9F262E289B}" destId="{EDC0105F-E37C-624F-BBC7-FD41F03E9116}" srcOrd="0" destOrd="0" presId="urn:microsoft.com/office/officeart/2005/8/layout/vList5"/>
    <dgm:cxn modelId="{FF8212A8-28FC-0847-93A4-90809376892F}" type="presParOf" srcId="{18B92ACA-7C86-724C-9F27-7C9F262E289B}" destId="{744DB23E-197F-4640-9E23-DFD6EEE35D82}" srcOrd="1" destOrd="0" presId="urn:microsoft.com/office/officeart/2005/8/layout/vList5"/>
    <dgm:cxn modelId="{B56F18EF-7328-B24A-BB54-A957A7273F72}" type="presParOf" srcId="{99287450-ED6C-EF45-B844-F0ECDDBA8ED1}" destId="{57B32F30-33F8-F643-B2F6-80DDF7D17E0A}" srcOrd="7" destOrd="0" presId="urn:microsoft.com/office/officeart/2005/8/layout/vList5"/>
    <dgm:cxn modelId="{F13518CC-7F34-0B40-AD66-4EAB1CA81DF3}" type="presParOf" srcId="{99287450-ED6C-EF45-B844-F0ECDDBA8ED1}" destId="{4A411765-7AA1-F643-893D-1BA64B17DD26}" srcOrd="8" destOrd="0" presId="urn:microsoft.com/office/officeart/2005/8/layout/vList5"/>
    <dgm:cxn modelId="{EE746ADC-4A3A-284A-90EF-73B488BCD979}" type="presParOf" srcId="{4A411765-7AA1-F643-893D-1BA64B17DD26}" destId="{F1CF03D1-C6EF-144B-850C-894FFD9C76CF}" srcOrd="0" destOrd="0" presId="urn:microsoft.com/office/officeart/2005/8/layout/vList5"/>
    <dgm:cxn modelId="{B2880440-828B-1C48-A1CA-F93210EE164B}" type="presParOf" srcId="{4A411765-7AA1-F643-893D-1BA64B17DD26}" destId="{FDA1147A-057F-D74F-8C49-34FBFEE2F455}" srcOrd="1" destOrd="0" presId="urn:microsoft.com/office/officeart/2005/8/layout/vList5"/>
    <dgm:cxn modelId="{D955E43D-575C-A04B-9796-359288B6C1B7}" type="presParOf" srcId="{99287450-ED6C-EF45-B844-F0ECDDBA8ED1}" destId="{F7BB8FF5-1DEF-D94B-8B70-0988FD0EEBF0}" srcOrd="9" destOrd="0" presId="urn:microsoft.com/office/officeart/2005/8/layout/vList5"/>
    <dgm:cxn modelId="{F92D07E7-B8E4-1D45-BF0D-CF311C367B8D}" type="presParOf" srcId="{99287450-ED6C-EF45-B844-F0ECDDBA8ED1}" destId="{EA53BF91-791D-C241-B018-C32E14AB2F1E}" srcOrd="10" destOrd="0" presId="urn:microsoft.com/office/officeart/2005/8/layout/vList5"/>
    <dgm:cxn modelId="{4560C31F-3480-E64A-AC68-B5FEB3210950}" type="presParOf" srcId="{EA53BF91-791D-C241-B018-C32E14AB2F1E}" destId="{B0B6218F-9AEC-0A47-B246-225993A22187}" srcOrd="0" destOrd="0" presId="urn:microsoft.com/office/officeart/2005/8/layout/vList5"/>
    <dgm:cxn modelId="{279B5B6B-ACE2-9E4D-9D5A-3D27945D5659}" type="presParOf" srcId="{EA53BF91-791D-C241-B018-C32E14AB2F1E}" destId="{069B7722-5E57-354C-BEC5-12B8A5105B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BEE9D-3297-B448-9EC3-CE82B271B4E5}">
      <dsp:nvSpPr>
        <dsp:cNvPr id="0" name=""/>
        <dsp:cNvSpPr/>
      </dsp:nvSpPr>
      <dsp:spPr>
        <a:xfrm rot="5400000">
          <a:off x="4957116" y="-2055609"/>
          <a:ext cx="1043375" cy="5156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學生基本資料庫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學生成績資料庫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學生學習歷程資料庫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sp:txBody>
      <dsp:txXfrm rot="-5400000">
        <a:off x="2900544" y="51896"/>
        <a:ext cx="5105588" cy="941509"/>
      </dsp:txXfrm>
    </dsp:sp>
    <dsp:sp modelId="{9BE2ACC3-6696-AB42-977B-A945B3330F03}">
      <dsp:nvSpPr>
        <dsp:cNvPr id="0" name=""/>
        <dsp:cNvSpPr/>
      </dsp:nvSpPr>
      <dsp:spPr>
        <a:xfrm>
          <a:off x="0" y="46829"/>
          <a:ext cx="2900543" cy="951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 </a:t>
          </a:r>
          <a:r>
            <a:rPr lang="en-US" sz="2800" kern="12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資料庫</a:t>
          </a: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/database</a:t>
          </a:r>
        </a:p>
      </dsp:txBody>
      <dsp:txXfrm>
        <a:off x="46455" y="93284"/>
        <a:ext cx="2807633" cy="858734"/>
      </dsp:txXfrm>
    </dsp:sp>
    <dsp:sp modelId="{5EDC5483-BC34-2548-A8E4-13F730802826}">
      <dsp:nvSpPr>
        <dsp:cNvPr id="0" name=""/>
        <dsp:cNvSpPr/>
      </dsp:nvSpPr>
      <dsp:spPr>
        <a:xfrm rot="5400000">
          <a:off x="4895289" y="-802710"/>
          <a:ext cx="1167028" cy="5156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姓</a:t>
          </a:r>
          <a:r>
            <a:rPr lang="zh-TW" alt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名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性別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生日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王小明</a:t>
          </a:r>
          <a:r>
            <a:rPr lang="zh-TW" alt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男 </a:t>
          </a: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2000/10/.10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蔡小英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女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 1980/1/1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陳小中</a:t>
          </a:r>
          <a:r>
            <a:rPr lang="zh-TW" alt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</a:t>
          </a: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</a:t>
          </a:r>
          <a:r>
            <a:rPr lang="zh-TW" alt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男</a:t>
          </a: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       1999/9/9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sp:txBody>
      <dsp:txXfrm rot="-5400000">
        <a:off x="2900543" y="1249006"/>
        <a:ext cx="5099551" cy="1053088"/>
      </dsp:txXfrm>
    </dsp:sp>
    <dsp:sp modelId="{733258B3-4799-4743-A24C-C55F844223E6}">
      <dsp:nvSpPr>
        <dsp:cNvPr id="0" name=""/>
        <dsp:cNvSpPr/>
      </dsp:nvSpPr>
      <dsp:spPr>
        <a:xfrm>
          <a:off x="0" y="1091921"/>
          <a:ext cx="2900543" cy="13672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檔</a:t>
          </a: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/file</a:t>
          </a:r>
        </a:p>
      </dsp:txBody>
      <dsp:txXfrm>
        <a:off x="66744" y="1158665"/>
        <a:ext cx="2767055" cy="1233768"/>
      </dsp:txXfrm>
    </dsp:sp>
    <dsp:sp modelId="{E42D21A4-9373-EB41-95E2-C4503FBCF7D3}">
      <dsp:nvSpPr>
        <dsp:cNvPr id="0" name=""/>
        <dsp:cNvSpPr/>
      </dsp:nvSpPr>
      <dsp:spPr>
        <a:xfrm rot="5400000">
          <a:off x="5009559" y="488604"/>
          <a:ext cx="938489" cy="5156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王小明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(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姓名欄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男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(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性別欄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2000/10/10 (</a:t>
          </a:r>
          <a:r>
            <a:rPr lang="zh-TW" alt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生日欄</a:t>
          </a: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sp:txBody>
      <dsp:txXfrm rot="-5400000">
        <a:off x="2900544" y="2643433"/>
        <a:ext cx="5110708" cy="846863"/>
      </dsp:txXfrm>
    </dsp:sp>
    <dsp:sp modelId="{42B1EF29-803A-D54E-83D5-A09D159E87FF}">
      <dsp:nvSpPr>
        <dsp:cNvPr id="0" name=""/>
        <dsp:cNvSpPr/>
      </dsp:nvSpPr>
      <dsp:spPr>
        <a:xfrm>
          <a:off x="0" y="2506760"/>
          <a:ext cx="2900543" cy="1120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錄</a:t>
          </a: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/record</a:t>
          </a:r>
        </a:p>
      </dsp:txBody>
      <dsp:txXfrm>
        <a:off x="54684" y="2561444"/>
        <a:ext cx="2791175" cy="1010841"/>
      </dsp:txXfrm>
    </dsp:sp>
    <dsp:sp modelId="{744DB23E-197F-4640-9E23-DFD6EEE35D82}">
      <dsp:nvSpPr>
        <dsp:cNvPr id="0" name=""/>
        <dsp:cNvSpPr/>
      </dsp:nvSpPr>
      <dsp:spPr>
        <a:xfrm rot="5400000">
          <a:off x="5219853" y="1467382"/>
          <a:ext cx="528612" cy="51615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王小明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(</a:t>
          </a:r>
          <a:r>
            <a:rPr lang="en-US" sz="1800" kern="1200" dirty="0" err="1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姓名欄</a:t>
          </a:r>
          <a:r>
            <a:rPr 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)</a:t>
          </a:r>
        </a:p>
      </dsp:txBody>
      <dsp:txXfrm rot="-5400000">
        <a:off x="2903379" y="3809662"/>
        <a:ext cx="5135757" cy="477002"/>
      </dsp:txXfrm>
    </dsp:sp>
    <dsp:sp modelId="{EDC0105F-E37C-624F-BBC7-FD41F03E9116}">
      <dsp:nvSpPr>
        <dsp:cNvPr id="0" name=""/>
        <dsp:cNvSpPr/>
      </dsp:nvSpPr>
      <dsp:spPr>
        <a:xfrm>
          <a:off x="0" y="3674552"/>
          <a:ext cx="2903378" cy="7472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項目</a:t>
          </a: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/item</a:t>
          </a:r>
        </a:p>
      </dsp:txBody>
      <dsp:txXfrm>
        <a:off x="36476" y="3711028"/>
        <a:ext cx="2830426" cy="674269"/>
      </dsp:txXfrm>
    </dsp:sp>
    <dsp:sp modelId="{FDA1147A-057F-D74F-8C49-34FBFEE2F455}">
      <dsp:nvSpPr>
        <dsp:cNvPr id="0" name=""/>
        <dsp:cNvSpPr/>
      </dsp:nvSpPr>
      <dsp:spPr>
        <a:xfrm rot="5400000">
          <a:off x="5257192" y="2204040"/>
          <a:ext cx="453934" cy="51615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800" b="1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01000001</a:t>
          </a:r>
          <a:r>
            <a:rPr lang="zh-TW" altLang="en-US" sz="1800" b="1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 </a:t>
          </a:r>
          <a:r>
            <a:rPr lang="en-US" altLang="zh-TW" sz="1800" b="1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(</a:t>
          </a:r>
          <a:r>
            <a:rPr lang="zh-TW" altLang="en-US" sz="1800" b="1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字母</a:t>
          </a:r>
          <a:r>
            <a:rPr lang="en-US" altLang="zh-TW" sz="1800" b="1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A)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sp:txBody>
      <dsp:txXfrm rot="-5400000">
        <a:off x="2903379" y="4580013"/>
        <a:ext cx="5139403" cy="409616"/>
      </dsp:txXfrm>
    </dsp:sp>
    <dsp:sp modelId="{F1CF03D1-C6EF-144B-850C-894FFD9C76CF}">
      <dsp:nvSpPr>
        <dsp:cNvPr id="0" name=""/>
        <dsp:cNvSpPr/>
      </dsp:nvSpPr>
      <dsp:spPr>
        <a:xfrm>
          <a:off x="0" y="4469356"/>
          <a:ext cx="2903378" cy="630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位元組</a:t>
          </a: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/Byte</a:t>
          </a:r>
        </a:p>
      </dsp:txBody>
      <dsp:txXfrm>
        <a:off x="30799" y="4500155"/>
        <a:ext cx="2841780" cy="569332"/>
      </dsp:txXfrm>
    </dsp:sp>
    <dsp:sp modelId="{069B7722-5E57-354C-BEC5-12B8A5105B36}">
      <dsp:nvSpPr>
        <dsp:cNvPr id="0" name=""/>
        <dsp:cNvSpPr/>
      </dsp:nvSpPr>
      <dsp:spPr>
        <a:xfrm rot="5400000">
          <a:off x="5297047" y="2800983"/>
          <a:ext cx="374224" cy="51615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0 (</a:t>
          </a:r>
          <a:r>
            <a:rPr lang="zh-TW" altLang="en-US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或</a:t>
          </a:r>
          <a:r>
            <a:rPr lang="en-US" altLang="zh-TW" sz="1800" kern="1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rPr>
            <a:t>1)</a:t>
          </a:r>
          <a:endParaRPr lang="en-US" sz="1800" kern="1200" dirty="0">
            <a:solidFill>
              <a:srgbClr val="C00000"/>
            </a:solidFill>
            <a:latin typeface="Heiti TC Medium" pitchFamily="2" charset="-128"/>
            <a:ea typeface="Heiti TC Medium" pitchFamily="2" charset="-128"/>
          </a:endParaRPr>
        </a:p>
      </dsp:txBody>
      <dsp:txXfrm rot="-5400000">
        <a:off x="2903378" y="5212920"/>
        <a:ext cx="5143294" cy="337688"/>
      </dsp:txXfrm>
    </dsp:sp>
    <dsp:sp modelId="{B0B6218F-9AEC-0A47-B246-225993A22187}">
      <dsp:nvSpPr>
        <dsp:cNvPr id="0" name=""/>
        <dsp:cNvSpPr/>
      </dsp:nvSpPr>
      <dsp:spPr>
        <a:xfrm>
          <a:off x="0" y="5147869"/>
          <a:ext cx="2903378" cy="467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位元</a:t>
          </a:r>
          <a:r>
            <a:rPr lang="en-US" sz="2800" kern="1200" dirty="0">
              <a:solidFill>
                <a:srgbClr val="015F9F"/>
              </a:solidFill>
              <a:latin typeface="Heiti TC Medium" pitchFamily="2" charset="-128"/>
              <a:ea typeface="Heiti TC Medium" pitchFamily="2" charset="-128"/>
            </a:rPr>
            <a:t>/bit</a:t>
          </a:r>
        </a:p>
      </dsp:txBody>
      <dsp:txXfrm>
        <a:off x="22836" y="5170705"/>
        <a:ext cx="2857706" cy="422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="" xmlns:a16="http://schemas.microsoft.com/office/drawing/2014/main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67" name="Rectangle 3">
            <a:extLst>
              <a:ext uri="{FF2B5EF4-FFF2-40B4-BE49-F238E27FC236}">
                <a16:creationId xmlns="" xmlns:a16="http://schemas.microsoft.com/office/drawing/2014/main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="" xmlns:a16="http://schemas.microsoft.com/office/drawing/2014/main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68350"/>
            <a:ext cx="5372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="" xmlns:a16="http://schemas.microsoft.com/office/drawing/2014/main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="" xmlns:a16="http://schemas.microsoft.com/office/drawing/2014/main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71" name="Rectangle 7">
            <a:extLst>
              <a:ext uri="{FF2B5EF4-FFF2-40B4-BE49-F238E27FC236}">
                <a16:creationId xmlns="" xmlns:a16="http://schemas.microsoft.com/office/drawing/2014/main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2917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="" xmlns:a16="http://schemas.microsoft.com/office/drawing/2014/main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="" xmlns:a16="http://schemas.microsoft.com/office/drawing/2014/main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="" xmlns:a16="http://schemas.microsoft.com/office/drawing/2014/main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261403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="" xmlns:a16="http://schemas.microsoft.com/office/drawing/2014/main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="" xmlns:a16="http://schemas.microsoft.com/office/drawing/2014/main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="" xmlns:a16="http://schemas.microsoft.com/office/drawing/2014/main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15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818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="" xmlns:a16="http://schemas.microsoft.com/office/drawing/2014/main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="" xmlns:a16="http://schemas.microsoft.com/office/drawing/2014/main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="" xmlns:a16="http://schemas.microsoft.com/office/drawing/2014/main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24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2017966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517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9660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925" y="4627563"/>
            <a:ext cx="8567738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6925" y="3052763"/>
            <a:ext cx="8567738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504825" y="6556375"/>
            <a:ext cx="2351088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44875" y="6556375"/>
            <a:ext cx="31908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713" y="6556375"/>
            <a:ext cx="2352675" cy="5016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="" xmlns:a16="http://schemas.microsoft.com/office/drawing/2014/main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5" name="圖片 1">
            <a:extLst>
              <a:ext uri="{FF2B5EF4-FFF2-40B4-BE49-F238E27FC236}">
                <a16:creationId xmlns="" xmlns:a16="http://schemas.microsoft.com/office/drawing/2014/main" id="{693C9688-A728-2D47-AB52-2FB2BECD16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87338"/>
            <a:ext cx="90725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79575"/>
            <a:ext cx="90725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6" r:id="rId2"/>
  </p:sldLayoutIdLst>
  <p:hf sldNum="0" hdr="0" ftr="0" dt="0"/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35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63650" indent="-252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770063" indent="-2524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74888" indent="-252413" algn="l" defTabSz="1011238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7320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892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6464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1036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4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101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data.gov.tw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dgbas.gov.tw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google.com/publicdata/directory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next.com.tw/article/33242/BN-ARTICLE-33242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29255;/&#36039;&#31185;/&#38468;&#37636;/3&#19979;&#36039;&#31185;&#38468;&#37636;&#36039;&#26009;&#21069;&#34389;&#29702;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&#24433;&#29255;/&#36039;&#31185;/&#38468;&#37636;/3&#19979;&#36039;&#31185;&#38468;&#37636;Google&#38642;&#31471;&#26381;&#21209;.mp4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&#24433;&#29255;/&#36039;&#31185;/&#31532;4&#31456;/3&#19979;&#36039;&#31185;4-3Google&#35430;&#31639;&#34920;-&#30331;&#20837;-&#29677;&#32026;&#36523;&#24515;&#29305;&#24501;&#32000;&#37636;.mp4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../&#24433;&#29255;/&#36039;&#31185;/&#31532;4&#31456;/3&#19979;&#36039;&#31185;4-3Google&#35430;&#31639;&#34920;-&#22320;&#29702;&#20998;&#24067;&#22294;-&#22659;&#22806;&#23416;&#29983;&#20154;&#25976;&#32113;&#35336;.mp4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4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29255;/&#36039;&#31185;/&#31532;4&#31456;/3&#19979;&#36039;&#31185;4-3Google&#35430;&#31639;&#34920;-&#25240;&#32218;&#22294;-&#26085;&#22343;&#28331;.mp4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ceITaOMmfE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s://www.youtube.com/watch?v=SZNASQQM_U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microsoft.com/office/2007/relationships/hdphoto" Target="../media/hdphoto1.wdp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8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4" Type="http://schemas.openxmlformats.org/officeDocument/2006/relationships/image" Target="../media/image4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../&#24433;&#29255;/&#36039;&#31185;/&#31532;4&#31456;/3&#19979;&#36039;&#31185;4-3Google&#35430;&#31639;&#34920;-&#38647;&#36948;&#22294;-&#26834;&#29699;&#23432;&#20633;.mp4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85DDD442-109C-4448-9ACB-CB8BA9149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0080625" cy="719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資料檔的形成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31800" y="1152179"/>
            <a:ext cx="9217024" cy="17281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全班身心特徵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如姓名、學號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…)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資料為例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l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每一個人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的姓名、學號、 性別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…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等資料值組成每一個人的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紀錄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表中的每一列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，簡稱一筆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錄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record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83BF65C-6C61-0B46-AE41-DE60E45B5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2" y="3431406"/>
            <a:ext cx="5565465" cy="31213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F9CEF24-6013-654B-89DE-BDE45E4B39B3}"/>
              </a:ext>
            </a:extLst>
          </p:cNvPr>
          <p:cNvSpPr/>
          <p:nvPr/>
        </p:nvSpPr>
        <p:spPr>
          <a:xfrm>
            <a:off x="431800" y="4860036"/>
            <a:ext cx="1972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錄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(record)</a:t>
            </a:r>
            <a:endParaRPr lang="x-none" sz="2800" dirty="0">
              <a:solidFill>
                <a:srgbClr val="C0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5C530D55-E98F-814E-9243-1C209745FE38}"/>
              </a:ext>
            </a:extLst>
          </p:cNvPr>
          <p:cNvCxnSpPr>
            <a:cxnSpLocks/>
            <a:stCxn id="5" idx="3"/>
            <a:endCxn id="29" idx="1"/>
          </p:cNvCxnSpPr>
          <p:nvPr/>
        </p:nvCxnSpPr>
        <p:spPr bwMode="auto">
          <a:xfrm>
            <a:off x="2403815" y="5121646"/>
            <a:ext cx="1224584" cy="1155223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932B13DE-17CF-A449-8EC9-AF1F3435369B}"/>
              </a:ext>
            </a:extLst>
          </p:cNvPr>
          <p:cNvCxnSpPr>
            <a:cxnSpLocks/>
            <a:stCxn id="5" idx="3"/>
            <a:endCxn id="28" idx="1"/>
          </p:cNvCxnSpPr>
          <p:nvPr/>
        </p:nvCxnSpPr>
        <p:spPr bwMode="auto">
          <a:xfrm>
            <a:off x="2403815" y="5121646"/>
            <a:ext cx="1234737" cy="697605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B5EF1154-117D-8E4F-BEDB-4062C6883BE7}"/>
              </a:ext>
            </a:extLst>
          </p:cNvPr>
          <p:cNvCxnSpPr>
            <a:cxnSpLocks/>
            <a:endCxn id="27" idx="1"/>
          </p:cNvCxnSpPr>
          <p:nvPr/>
        </p:nvCxnSpPr>
        <p:spPr bwMode="auto">
          <a:xfrm>
            <a:off x="1858347" y="5070414"/>
            <a:ext cx="1770052" cy="310185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6A788C44-659C-1040-9E8E-F05AE4B5BDC2}"/>
              </a:ext>
            </a:extLst>
          </p:cNvPr>
          <p:cNvCxnSpPr>
            <a:cxnSpLocks/>
            <a:stCxn id="5" idx="3"/>
            <a:endCxn id="4" idx="1"/>
          </p:cNvCxnSpPr>
          <p:nvPr/>
        </p:nvCxnSpPr>
        <p:spPr bwMode="auto">
          <a:xfrm flipV="1">
            <a:off x="2403815" y="4992092"/>
            <a:ext cx="1234737" cy="129554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8D30F263-F635-8748-BB56-8A738CE1B5AD}"/>
              </a:ext>
            </a:extLst>
          </p:cNvPr>
          <p:cNvCxnSpPr>
            <a:cxnSpLocks/>
            <a:stCxn id="5" idx="3"/>
            <a:endCxn id="25" idx="1"/>
          </p:cNvCxnSpPr>
          <p:nvPr/>
        </p:nvCxnSpPr>
        <p:spPr bwMode="auto">
          <a:xfrm flipV="1">
            <a:off x="2403815" y="4536407"/>
            <a:ext cx="1224584" cy="585239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910FA102-18EE-874B-86C7-5D6803FAEC17}"/>
              </a:ext>
            </a:extLst>
          </p:cNvPr>
          <p:cNvCxnSpPr>
            <a:cxnSpLocks/>
            <a:stCxn id="5" idx="3"/>
            <a:endCxn id="24" idx="1"/>
          </p:cNvCxnSpPr>
          <p:nvPr/>
        </p:nvCxnSpPr>
        <p:spPr bwMode="auto">
          <a:xfrm flipV="1">
            <a:off x="2403815" y="4065318"/>
            <a:ext cx="1212964" cy="1056328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BF1CEC49-4977-CB46-A4AC-525EBBBB5F38}"/>
              </a:ext>
            </a:extLst>
          </p:cNvPr>
          <p:cNvSpPr/>
          <p:nvPr/>
        </p:nvSpPr>
        <p:spPr bwMode="auto">
          <a:xfrm>
            <a:off x="3616779" y="3885298"/>
            <a:ext cx="5506217" cy="360040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C3F9462-9A9D-B244-93FB-19C3930490E9}"/>
              </a:ext>
            </a:extLst>
          </p:cNvPr>
          <p:cNvSpPr/>
          <p:nvPr/>
        </p:nvSpPr>
        <p:spPr bwMode="auto">
          <a:xfrm>
            <a:off x="3628399" y="4356387"/>
            <a:ext cx="5506217" cy="360040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75287423-7A13-4546-B250-A5C1924BA94B}"/>
              </a:ext>
            </a:extLst>
          </p:cNvPr>
          <p:cNvSpPr/>
          <p:nvPr/>
        </p:nvSpPr>
        <p:spPr bwMode="auto">
          <a:xfrm>
            <a:off x="3638552" y="4806508"/>
            <a:ext cx="5506217" cy="360040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97AB9A70-A628-7E48-B710-F92BFCCC7F3A}"/>
              </a:ext>
            </a:extLst>
          </p:cNvPr>
          <p:cNvSpPr/>
          <p:nvPr/>
        </p:nvSpPr>
        <p:spPr bwMode="auto">
          <a:xfrm>
            <a:off x="3628399" y="5200579"/>
            <a:ext cx="5506217" cy="360040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247EA312-F97A-764A-85A2-FA0AE0F6A5C9}"/>
              </a:ext>
            </a:extLst>
          </p:cNvPr>
          <p:cNvSpPr/>
          <p:nvPr/>
        </p:nvSpPr>
        <p:spPr bwMode="auto">
          <a:xfrm>
            <a:off x="3638552" y="5639231"/>
            <a:ext cx="5506217" cy="360040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5025891E-994E-DE4F-B497-5BD273C92E16}"/>
              </a:ext>
            </a:extLst>
          </p:cNvPr>
          <p:cNvSpPr/>
          <p:nvPr/>
        </p:nvSpPr>
        <p:spPr bwMode="auto">
          <a:xfrm>
            <a:off x="3628399" y="6096849"/>
            <a:ext cx="5506217" cy="360040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6700B61C-C45B-C64C-AB12-659B2F25746B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113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27556354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159745" y="-143966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719585" y="1584226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調整之後：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不同形狀的資料點能輕易以視覺化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判別資料落點和兩隊的資料。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調整圖例位置可避免干擾雷達圖的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呈現。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縱軸的票數範圍縮小可使兩隊資料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呈現的落差更明顯且更易判讀。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242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32326B88-F71F-984F-B3D5-790FB544447D}"/>
              </a:ext>
            </a:extLst>
          </p:cNvPr>
          <p:cNvSpPr/>
          <p:nvPr/>
        </p:nvSpPr>
        <p:spPr bwMode="auto">
          <a:xfrm>
            <a:off x="7632847" y="3006675"/>
            <a:ext cx="2448025" cy="419417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41874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78736" y="1296194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分別將阿顯隊和星兒隊的資料，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加上不同形狀的資料點。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="" xmlns:a16="http://schemas.microsoft.com/office/drawing/2014/main" id="{23C2CDA0-AE39-674E-A4F5-3B2490C3CDCC}"/>
              </a:ext>
            </a:extLst>
          </p:cNvPr>
          <p:cNvSpPr/>
          <p:nvPr/>
        </p:nvSpPr>
        <p:spPr>
          <a:xfrm>
            <a:off x="359792" y="122418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1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1D26CC3-0B3F-C74C-B473-BF424E8AA4DF}"/>
              </a:ext>
            </a:extLst>
          </p:cNvPr>
          <p:cNvSpPr txBox="1"/>
          <p:nvPr/>
        </p:nvSpPr>
        <p:spPr>
          <a:xfrm>
            <a:off x="719832" y="2983194"/>
            <a:ext cx="3384376" cy="3951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在圖表編輯器中，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自訂→系列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阿顯隊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，調整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資料點形狀及其他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格式。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再點選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星兒隊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，調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整資料點形狀及其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他格式。 </a:t>
            </a:r>
          </a:p>
        </p:txBody>
      </p:sp>
      <p:pic>
        <p:nvPicPr>
          <p:cNvPr id="8" name="Picture 12">
            <a:extLst>
              <a:ext uri="{FF2B5EF4-FFF2-40B4-BE49-F238E27FC236}">
                <a16:creationId xmlns="" xmlns:a16="http://schemas.microsoft.com/office/drawing/2014/main" id="{13BD6C2C-A059-FD46-A0CD-6FC8F9BD2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41" y="5472658"/>
            <a:ext cx="438799" cy="360040"/>
          </a:xfrm>
          <a:prstGeom prst="rect">
            <a:avLst/>
          </a:prstGeom>
        </p:spPr>
      </p:pic>
      <p:pic>
        <p:nvPicPr>
          <p:cNvPr id="10" name="Picture 11">
            <a:extLst>
              <a:ext uri="{FF2B5EF4-FFF2-40B4-BE49-F238E27FC236}">
                <a16:creationId xmlns="" xmlns:a16="http://schemas.microsoft.com/office/drawing/2014/main" id="{BE1FBBBF-B218-944F-8AE4-6DFB02AFA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26" y="4068502"/>
            <a:ext cx="433814" cy="341793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34EF4987-7D80-2742-B64E-9E633226E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26" y="3082143"/>
            <a:ext cx="424620" cy="36269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FC5A323D-0191-3646-A359-C6A5B262E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47" y="2592338"/>
            <a:ext cx="5006937" cy="45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202543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78736" y="1296194"/>
            <a:ext cx="6480720" cy="62416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調整圖例位置至右側     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="" xmlns:a16="http://schemas.microsoft.com/office/drawing/2014/main" id="{23C2CDA0-AE39-674E-A4F5-3B2490C3CDCC}"/>
              </a:ext>
            </a:extLst>
          </p:cNvPr>
          <p:cNvSpPr/>
          <p:nvPr/>
        </p:nvSpPr>
        <p:spPr>
          <a:xfrm>
            <a:off x="359792" y="122418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1D26CC3-0B3F-C74C-B473-BF424E8AA4DF}"/>
              </a:ext>
            </a:extLst>
          </p:cNvPr>
          <p:cNvSpPr txBox="1"/>
          <p:nvPr/>
        </p:nvSpPr>
        <p:spPr>
          <a:xfrm>
            <a:off x="719832" y="2623154"/>
            <a:ext cx="3384376" cy="2002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在圖表編輯器中，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自訂→圖例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點選位置為右側。 </a:t>
            </a:r>
          </a:p>
          <a:p>
            <a:pPr>
              <a:lnSpc>
                <a:spcPts val="3760"/>
              </a:lnSpc>
            </a:pP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DCD2CC78-F2C4-0F46-A898-C3FF18B23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184" y="1917772"/>
            <a:ext cx="3887869" cy="5263402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="" xmlns:a16="http://schemas.microsoft.com/office/drawing/2014/main" id="{F0FB2699-3E8E-7F40-A7E9-FB155836A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99" y="3672458"/>
            <a:ext cx="441241" cy="363830"/>
          </a:xfrm>
          <a:prstGeom prst="rect">
            <a:avLst/>
          </a:prstGeom>
        </p:spPr>
      </p:pic>
      <p:pic>
        <p:nvPicPr>
          <p:cNvPr id="16" name="Picture 13">
            <a:extLst>
              <a:ext uri="{FF2B5EF4-FFF2-40B4-BE49-F238E27FC236}">
                <a16:creationId xmlns="" xmlns:a16="http://schemas.microsoft.com/office/drawing/2014/main" id="{DF5765D3-561C-2241-9D2A-4857D54D8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92" y="2736354"/>
            <a:ext cx="432048" cy="36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9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59748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78736" y="1296194"/>
            <a:ext cx="6480720" cy="62416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設定縱軸的範圍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:500 ∼ 1000 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="" xmlns:a16="http://schemas.microsoft.com/office/drawing/2014/main" id="{23C2CDA0-AE39-674E-A4F5-3B2490C3CDCC}"/>
              </a:ext>
            </a:extLst>
          </p:cNvPr>
          <p:cNvSpPr/>
          <p:nvPr/>
        </p:nvSpPr>
        <p:spPr>
          <a:xfrm>
            <a:off x="359792" y="122418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1D26CC3-0B3F-C74C-B473-BF424E8AA4DF}"/>
              </a:ext>
            </a:extLst>
          </p:cNvPr>
          <p:cNvSpPr txBox="1"/>
          <p:nvPr/>
        </p:nvSpPr>
        <p:spPr>
          <a:xfrm>
            <a:off x="719832" y="2623154"/>
            <a:ext cx="3384376" cy="2489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在圖表編輯器中，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自訂→縱軸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輸入最小值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:500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輸入最大值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:1000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</p:txBody>
      </p:sp>
      <p:pic>
        <p:nvPicPr>
          <p:cNvPr id="13" name="Picture 11">
            <a:extLst>
              <a:ext uri="{FF2B5EF4-FFF2-40B4-BE49-F238E27FC236}">
                <a16:creationId xmlns="" xmlns:a16="http://schemas.microsoft.com/office/drawing/2014/main" id="{5D5605E9-C9A1-B549-A87F-7FC800388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92" y="3672458"/>
            <a:ext cx="454718" cy="373102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="" xmlns:a16="http://schemas.microsoft.com/office/drawing/2014/main" id="{215FCC4A-99BA-0341-AC9E-2D14AE65E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92" y="2702667"/>
            <a:ext cx="489144" cy="39372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C9B19BB1-99EA-2C46-8CB9-374D70BB7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67" y="2028361"/>
            <a:ext cx="3615014" cy="5140424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="" xmlns:a16="http://schemas.microsoft.com/office/drawing/2014/main" id="{053DC1A0-0DD5-3341-847A-7ABDE01FD4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792" y="4172242"/>
            <a:ext cx="466775" cy="36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8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87984" y="-180305"/>
            <a:ext cx="295232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重點回顧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9073008" cy="51485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資料的概念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測量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為搜集資料的常見方式，是指依照某種法則，以數字、符號或文字等，給人、事、物、現象的歷程。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透過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測量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留下的紀錄就是資料。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資料可分為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資料及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非數值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數值資料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可用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算術四則運算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分析；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非數值資料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可用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分類或排序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的方式來比較。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資訊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經由處理與分析、變得有意義的資料稱為資訊。</a:t>
            </a:r>
          </a:p>
        </p:txBody>
      </p:sp>
    </p:spTree>
    <p:extLst>
      <p:ext uri="{BB962C8B-B14F-4D97-AF65-F5344CB8AC3E}">
        <p14:creationId xmlns:p14="http://schemas.microsoft.com/office/powerpoint/2010/main" val="55200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15976" y="-180305"/>
            <a:ext cx="352839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重點回顧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51485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資料來源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通常透過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測量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調查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實驗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等方法，搜集其所需要的資料，例如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問卷調查、戶口普查等。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政府也建置資料開放平臺，提供政府的資料開放給民眾使用。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資料處理方法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資料處理的範圍很廣，目前可以用來從事資料處理的工具很多。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試算表為資料處理的工具，主要是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易上手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免費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數值資料分析的結果通常會以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圖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來呈現。</a:t>
            </a:r>
          </a:p>
        </p:txBody>
      </p:sp>
    </p:spTree>
    <p:extLst>
      <p:ext uri="{BB962C8B-B14F-4D97-AF65-F5344CB8AC3E}">
        <p14:creationId xmlns:p14="http://schemas.microsoft.com/office/powerpoint/2010/main" val="374155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0" name="圖片 4">
            <a:hlinkClick r:id="" action="ppaction://noaction"/>
            <a:extLst>
              <a:ext uri="{FF2B5EF4-FFF2-40B4-BE49-F238E27FC236}">
                <a16:creationId xmlns="" xmlns:a16="http://schemas.microsoft.com/office/drawing/2014/main" id="{680851B7-814D-9F40-970E-02C085011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5700713"/>
            <a:ext cx="8890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電腦輔助教學的趨勢">
            <a:extLst>
              <a:ext uri="{FF2B5EF4-FFF2-40B4-BE49-F238E27FC236}">
                <a16:creationId xmlns="" xmlns:a16="http://schemas.microsoft.com/office/drawing/2014/main" id="{D69CADFB-8AC0-EC4C-911B-75019FBDD63D}"/>
              </a:ext>
            </a:extLst>
          </p:cNvPr>
          <p:cNvSpPr txBox="1">
            <a:spLocks/>
          </p:cNvSpPr>
          <p:nvPr/>
        </p:nvSpPr>
        <p:spPr bwMode="auto">
          <a:xfrm>
            <a:off x="1260764" y="-101889"/>
            <a:ext cx="428360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問題與討論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3FCC31D2-7134-5040-B4B7-5B46057EEE36}"/>
              </a:ext>
            </a:extLst>
          </p:cNvPr>
          <p:cNvSpPr/>
          <p:nvPr/>
        </p:nvSpPr>
        <p:spPr>
          <a:xfrm>
            <a:off x="1491214" y="772816"/>
            <a:ext cx="6409917" cy="282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60"/>
              </a:lnSpc>
            </a:pPr>
            <a:r>
              <a:rPr lang="zh-TW" altLang="en-US" sz="88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88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pPr>
              <a:lnSpc>
                <a:spcPts val="11260"/>
              </a:lnSpc>
            </a:pPr>
            <a:endParaRPr lang="zh-TW" altLang="en-US" sz="80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  <p:pic>
        <p:nvPicPr>
          <p:cNvPr id="11" name="圖片 5">
            <a:extLst>
              <a:ext uri="{FF2B5EF4-FFF2-40B4-BE49-F238E27FC236}">
                <a16:creationId xmlns="" xmlns:a16="http://schemas.microsoft.com/office/drawing/2014/main" id="{895ACC24-A7F2-0543-9D80-41EAC38D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9494" y="2304306"/>
            <a:ext cx="4805034" cy="45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資訊中英文對照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5DFC2DC-4216-E04D-8AA0-45228D49A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123"/>
          <a:stretch/>
        </p:blipFill>
        <p:spPr>
          <a:xfrm>
            <a:off x="1349801" y="1548450"/>
            <a:ext cx="7044473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1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資訊中英文對照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5DFC2DC-4216-E04D-8AA0-45228D49A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76"/>
          <a:stretch/>
        </p:blipFill>
        <p:spPr>
          <a:xfrm>
            <a:off x="1223888" y="1728242"/>
            <a:ext cx="708018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9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資料檔的形成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6700B61C-C45B-C64C-AB12-659B2F25746B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113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0190801A-3FCC-F945-BC88-24269733D1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"/>
          <a:stretch/>
        </p:blipFill>
        <p:spPr>
          <a:xfrm>
            <a:off x="716756" y="1224185"/>
            <a:ext cx="8647112" cy="508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51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E2B2391F-28C7-A848-A90D-249533B026AF}"/>
              </a:ext>
            </a:extLst>
          </p:cNvPr>
          <p:cNvSpPr/>
          <p:nvPr/>
        </p:nvSpPr>
        <p:spPr bwMode="auto">
          <a:xfrm>
            <a:off x="7727950" y="2016274"/>
            <a:ext cx="2352675" cy="521457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871960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資料的單位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15776" y="1044501"/>
            <a:ext cx="950505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資訊系統中資料的單位由小至大可區分為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020762" lvl="1" indent="-514350">
              <a:spcBef>
                <a:spcPts val="800"/>
              </a:spcBef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bit (binary digit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的簡寫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b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是一種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信號的狀態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kumimoji="0" lang="zh-TW" altLang="en-US" sz="30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不是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</a:t>
            </a:r>
            <a:r>
              <a:rPr kumimoji="0" lang="zh-TW" altLang="en-US" sz="30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就是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關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，或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不是 </a:t>
            </a:r>
            <a:r>
              <a:rPr kumimoji="0" lang="en-US" altLang="zh-TW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就是 </a:t>
            </a:r>
            <a:r>
              <a:rPr kumimoji="0" lang="en-US" altLang="zh-TW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，電腦內部就是根據這種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bit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的組合來代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表各種資料值。 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 Byte</a:t>
            </a:r>
            <a:b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一個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Byte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由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八個 </a:t>
            </a:r>
            <a:r>
              <a:rPr kumimoji="0" lang="en-US" altLang="zh-TW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bit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組成，是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資料的最小單位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 item</a:t>
            </a:r>
            <a:b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指一個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資料項目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，如姓名、學號、性別、出生年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月日、血型、身高、體重等都是一個資料項目。</a:t>
            </a:r>
          </a:p>
          <a:p>
            <a:pPr marL="1020762" lvl="1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C6777B35-6EA6-F04F-8BEB-337683953B3D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113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069308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154D13FF-E762-094D-84E5-D3D872586133}"/>
              </a:ext>
            </a:extLst>
          </p:cNvPr>
          <p:cNvSpPr/>
          <p:nvPr/>
        </p:nvSpPr>
        <p:spPr bwMode="auto">
          <a:xfrm>
            <a:off x="7727950" y="4896594"/>
            <a:ext cx="2352675" cy="23342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資料的單位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4570" y="1044501"/>
            <a:ext cx="9296489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record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指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一筆完整的資料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，如一個人的資料、一件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商品的庫存紀錄、一筆銷貨的紀錄等都稱為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一個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record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，譯成資料錄，稱為錄。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5.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file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一組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相同性質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的資料錄結合起來便稱為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file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如人事資料檔、庫存檔等。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6.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database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同一個資料庫裡資料項目避免重複，將多種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檔案資料合併在一起時，即可成為資料庫。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69083D98-4170-4749-A745-674FDB0E9C76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113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38115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B87ADE49-1092-2C42-B58A-C6300B8E7C66}"/>
              </a:ext>
            </a:extLst>
          </p:cNvPr>
          <p:cNvSpPr/>
          <p:nvPr/>
        </p:nvSpPr>
        <p:spPr bwMode="auto">
          <a:xfrm>
            <a:off x="7727950" y="4032498"/>
            <a:ext cx="2352675" cy="31983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資料的單位架構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260190"/>
            <a:ext cx="8809234" cy="71398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7DA9F2A1-B6CF-884C-909B-3A4B4420F3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063278"/>
              </p:ext>
            </p:extLst>
          </p:nvPr>
        </p:nvGraphicFramePr>
        <p:xfrm>
          <a:off x="791840" y="1152178"/>
          <a:ext cx="8064941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圖片 4">
            <a:hlinkClick r:id="rId7" action="ppaction://hlinksldjump"/>
            <a:extLst>
              <a:ext uri="{FF2B5EF4-FFF2-40B4-BE49-F238E27FC236}">
                <a16:creationId xmlns="" xmlns:a16="http://schemas.microsoft.com/office/drawing/2014/main" id="{97D0021F-3449-BD4C-8173-DC2807057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720" y="72058"/>
            <a:ext cx="8890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121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報 告 大 綱">
            <a:extLst>
              <a:ext uri="{FF2B5EF4-FFF2-40B4-BE49-F238E27FC236}">
                <a16:creationId xmlns="" xmlns:a16="http://schemas.microsoft.com/office/drawing/2014/main" id="{D508E870-9445-BC42-AA63-0C990BBE6154}"/>
              </a:ext>
            </a:extLst>
          </p:cNvPr>
          <p:cNvSpPr txBox="1">
            <a:spLocks/>
          </p:cNvSpPr>
          <p:nvPr/>
        </p:nvSpPr>
        <p:spPr bwMode="auto">
          <a:xfrm>
            <a:off x="719832" y="-215974"/>
            <a:ext cx="5832649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資料處理概念與方法</a:t>
            </a:r>
          </a:p>
        </p:txBody>
      </p:sp>
      <p:sp>
        <p:nvSpPr>
          <p:cNvPr id="43" name="Rectangle 12">
            <a:extLst>
              <a:ext uri="{FF2B5EF4-FFF2-40B4-BE49-F238E27FC236}">
                <a16:creationId xmlns="" xmlns:a16="http://schemas.microsoft.com/office/drawing/2014/main" id="{AE46B9BB-DAE7-E74E-8DEE-ACB15D304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12" y="2237445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1.</a:t>
            </a:r>
            <a:r>
              <a:rPr kumimoji="0" lang="zh-TW" altLang="en-US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資料與資料檔</a:t>
            </a:r>
          </a:p>
        </p:txBody>
      </p:sp>
      <p:sp>
        <p:nvSpPr>
          <p:cNvPr id="45" name="Rectangle 12">
            <a:extLst>
              <a:ext uri="{FF2B5EF4-FFF2-40B4-BE49-F238E27FC236}">
                <a16:creationId xmlns="" xmlns:a16="http://schemas.microsoft.com/office/drawing/2014/main" id="{1E5C9941-4791-EC4A-9A03-47B3722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12" y="3470508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2.</a:t>
            </a:r>
            <a:r>
              <a:rPr kumimoji="0"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資料來源</a:t>
            </a:r>
          </a:p>
        </p:txBody>
      </p:sp>
      <p:sp>
        <p:nvSpPr>
          <p:cNvPr id="46" name="Rectangle 12">
            <a:extLst>
              <a:ext uri="{FF2B5EF4-FFF2-40B4-BE49-F238E27FC236}">
                <a16:creationId xmlns="" xmlns:a16="http://schemas.microsoft.com/office/drawing/2014/main" id="{B9A9E4ED-77D5-CD4F-BE5D-8E949147A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07" y="4662002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6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36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3.</a:t>
            </a:r>
            <a:r>
              <a:rPr kumimoji="0" lang="zh-TW" altLang="en-US" sz="36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資料處理方法</a:t>
            </a:r>
          </a:p>
        </p:txBody>
      </p:sp>
    </p:spTree>
    <p:extLst>
      <p:ext uri="{BB962C8B-B14F-4D97-AF65-F5344CB8AC3E}">
        <p14:creationId xmlns:p14="http://schemas.microsoft.com/office/powerpoint/2010/main" val="3004254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資料來源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04362" y="1512218"/>
            <a:ext cx="9071900" cy="17281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使用者搜集資料都有其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目的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，例如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學校對學生實施健康檢查是為了瞭解全校學生的生理特徵。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搜集資料的常用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方法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：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測量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調查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實驗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5967AF34-63C3-AD42-ABC7-1C84135FF4ED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114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6538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資料來源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379CB8BE-68DB-1B44-9F05-9EE2D1447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8" y="936154"/>
            <a:ext cx="6983729" cy="612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56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資料來源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3768" y="1224186"/>
            <a:ext cx="5184328" cy="4873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近年來，政府也建置資料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開放平臺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，提供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公開的資料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供民眾使用。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開放資料多數可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免費獲得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，且是真實的資料。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使用者可透過各種分析方法，讓資料活化或加值，變成有用的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資訊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8AFAA60-6A64-DF41-A43F-669DA434E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701" y="1512218"/>
            <a:ext cx="4078784" cy="4873352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AAF5373F-B8D4-7B41-A352-69A496A05B76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115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42756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資料來源取得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008162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資料來源取得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隨著開放資料的議題興起，有越來越多的官方或非官方組織，將其資料公開讓大家使用。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635000" indent="-5715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常見的公開資料單位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政府資料開放平臺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行政院主計總處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公開資料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(Google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Public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Data)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1EBFD582-616E-EE47-98A3-78EC3B6460C2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115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06744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 Box 36">
            <a:extLst>
              <a:ext uri="{FF2B5EF4-FFF2-40B4-BE49-F238E27FC236}">
                <a16:creationId xmlns="" xmlns:a16="http://schemas.microsoft.com/office/drawing/2014/main" id="{CF5F6EA7-C0AF-2249-BBE2-A54268AAA39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448290" y="7102780"/>
            <a:ext cx="340847" cy="52338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zh-TW" alt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4" name="報 告 大 綱">
            <a:extLst>
              <a:ext uri="{FF2B5EF4-FFF2-40B4-BE49-F238E27FC236}">
                <a16:creationId xmlns="" xmlns:a16="http://schemas.microsoft.com/office/drawing/2014/main" id="{D508E870-9445-BC42-AA63-0C990BBE6154}"/>
              </a:ext>
            </a:extLst>
          </p:cNvPr>
          <p:cNvSpPr txBox="1">
            <a:spLocks/>
          </p:cNvSpPr>
          <p:nvPr/>
        </p:nvSpPr>
        <p:spPr bwMode="auto">
          <a:xfrm>
            <a:off x="719832" y="-180305"/>
            <a:ext cx="5832649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    目   錄</a:t>
            </a:r>
          </a:p>
        </p:txBody>
      </p:sp>
      <p:sp>
        <p:nvSpPr>
          <p:cNvPr id="52" name="報 告 大 綱">
            <a:extLst>
              <a:ext uri="{FF2B5EF4-FFF2-40B4-BE49-F238E27FC236}">
                <a16:creationId xmlns="" xmlns:a16="http://schemas.microsoft.com/office/drawing/2014/main" id="{93BFAFFC-E32B-4F4C-8563-BFA7F7DEEB3A}"/>
              </a:ext>
            </a:extLst>
          </p:cNvPr>
          <p:cNvSpPr txBox="1">
            <a:spLocks/>
          </p:cNvSpPr>
          <p:nvPr/>
        </p:nvSpPr>
        <p:spPr>
          <a:xfrm>
            <a:off x="1534675" y="1440210"/>
            <a:ext cx="602591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480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資料處理概念與方法</a:t>
            </a:r>
          </a:p>
        </p:txBody>
      </p:sp>
      <p:sp>
        <p:nvSpPr>
          <p:cNvPr id="53" name="Rectangle 12">
            <a:extLst>
              <a:ext uri="{FF2B5EF4-FFF2-40B4-BE49-F238E27FC236}">
                <a16:creationId xmlns="" xmlns:a16="http://schemas.microsoft.com/office/drawing/2014/main" id="{F4CD82B6-3F41-DD42-ACD6-8B96DF20E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932" y="2640493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1.</a:t>
            </a:r>
            <a:r>
              <a:rPr kumimoji="0"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資料與資料檔</a:t>
            </a:r>
          </a:p>
        </p:txBody>
      </p:sp>
      <p:sp>
        <p:nvSpPr>
          <p:cNvPr id="54" name="Rectangle 12">
            <a:extLst>
              <a:ext uri="{FF2B5EF4-FFF2-40B4-BE49-F238E27FC236}">
                <a16:creationId xmlns="" xmlns:a16="http://schemas.microsoft.com/office/drawing/2014/main" id="{E47E2827-4750-7345-AB3B-0897B36EF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932" y="3873556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40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2.</a:t>
            </a:r>
            <a:r>
              <a:rPr kumimoji="0" lang="zh-TW" altLang="en-US" sz="40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資料來源</a:t>
            </a:r>
          </a:p>
        </p:txBody>
      </p:sp>
      <p:sp>
        <p:nvSpPr>
          <p:cNvPr id="55" name="Rectangle 12">
            <a:extLst>
              <a:ext uri="{FF2B5EF4-FFF2-40B4-BE49-F238E27FC236}">
                <a16:creationId xmlns="" xmlns:a16="http://schemas.microsoft.com/office/drawing/2014/main" id="{2E4AC982-CF2C-C441-B2B0-ABE818C22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927" y="5065050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0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40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3.</a:t>
            </a:r>
            <a:r>
              <a:rPr kumimoji="0" lang="zh-TW" altLang="en-US" sz="40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資料處理方法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9912" y="-14396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資料來源取得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15777" y="1260190"/>
            <a:ext cx="9864848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政府資料開放平臺（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https://data.gov.tw/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 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8424E8B-DB0E-8747-889A-A043874B9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920" y="2160290"/>
            <a:ext cx="6307647" cy="446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68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4396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資料來源取得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216271" y="1260190"/>
            <a:ext cx="1029689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020762" lvl="1" indent="-514350">
              <a:spcBef>
                <a:spcPts val="800"/>
              </a:spcBef>
              <a:buFont typeface="+mj-lt"/>
              <a:buAutoNum type="arabicPeriod" startAt="2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行政院主計總處（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https://</a:t>
            </a:r>
            <a:r>
              <a:rPr kumimoji="0" lang="en-US" altLang="zh-TW" sz="3200" b="1" baseline="0" dirty="0" err="1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www.dgbas.gov.tw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0F282BB-171B-8B46-BF4F-B4893E550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912" y="2016274"/>
            <a:ext cx="5927287" cy="46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20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83928" y="-14396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資料來源取得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144264" y="1260190"/>
            <a:ext cx="9865096" cy="18362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020762" lvl="1" indent="-514350">
              <a:spcBef>
                <a:spcPts val="800"/>
              </a:spcBef>
              <a:buFont typeface="+mj-lt"/>
              <a:buAutoNum type="arabicPeriod" startAt="3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公開資料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(Google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Public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Data)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（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https://www.google.com/publicdata/directory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4718814-CAAD-154A-98AC-3B0DAF43D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916" y="2632798"/>
            <a:ext cx="6408712" cy="4207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9098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83928" y="-14396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資料來源取得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144264" y="1260190"/>
            <a:ext cx="9865096" cy="18362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10 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分鐘讀懂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  <a:hlinkClick r:id="rId2"/>
              </a:rPr>
              <a:t>Open Data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Q1︰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開放資料是什麼？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Q2︰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開放政府資料又是什麼？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Q3︰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開放政府資料為何重要？為何應該關注？ 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Q4︰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資料開放一定能帶來商機嗎？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Q5︰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各國開放政府資料的狀況？ 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Q6︰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臺灣開放政府資料的現況？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（資料來源：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《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數位時代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》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第 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243 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期）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12205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報 告 大 綱">
            <a:extLst>
              <a:ext uri="{FF2B5EF4-FFF2-40B4-BE49-F238E27FC236}">
                <a16:creationId xmlns="" xmlns:a16="http://schemas.microsoft.com/office/drawing/2014/main" id="{D508E870-9445-BC42-AA63-0C990BBE6154}"/>
              </a:ext>
            </a:extLst>
          </p:cNvPr>
          <p:cNvSpPr txBox="1">
            <a:spLocks/>
          </p:cNvSpPr>
          <p:nvPr/>
        </p:nvSpPr>
        <p:spPr bwMode="auto">
          <a:xfrm>
            <a:off x="719832" y="-215974"/>
            <a:ext cx="5832649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資料處理概念與方法</a:t>
            </a:r>
          </a:p>
        </p:txBody>
      </p:sp>
      <p:sp>
        <p:nvSpPr>
          <p:cNvPr id="43" name="Rectangle 12">
            <a:extLst>
              <a:ext uri="{FF2B5EF4-FFF2-40B4-BE49-F238E27FC236}">
                <a16:creationId xmlns="" xmlns:a16="http://schemas.microsoft.com/office/drawing/2014/main" id="{C30F2CC5-68CC-844F-B67A-A32350FA8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12" y="2237445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1.</a:t>
            </a:r>
            <a:r>
              <a:rPr kumimoji="0" lang="zh-TW" altLang="en-US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資料與資料檔</a:t>
            </a:r>
          </a:p>
        </p:txBody>
      </p:sp>
      <p:sp>
        <p:nvSpPr>
          <p:cNvPr id="45" name="Rectangle 12">
            <a:extLst>
              <a:ext uri="{FF2B5EF4-FFF2-40B4-BE49-F238E27FC236}">
                <a16:creationId xmlns="" xmlns:a16="http://schemas.microsoft.com/office/drawing/2014/main" id="{59961FF7-D794-474D-9C8B-C408B6A7D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12" y="3470508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2.</a:t>
            </a:r>
            <a:r>
              <a:rPr kumimoji="0" lang="zh-TW" altLang="en-US" sz="3600" b="1" kern="0" baseline="0" dirty="0">
                <a:solidFill>
                  <a:schemeClr val="bg1">
                    <a:lumMod val="6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資料來源</a:t>
            </a:r>
          </a:p>
        </p:txBody>
      </p:sp>
      <p:sp>
        <p:nvSpPr>
          <p:cNvPr id="46" name="Rectangle 12">
            <a:extLst>
              <a:ext uri="{FF2B5EF4-FFF2-40B4-BE49-F238E27FC236}">
                <a16:creationId xmlns="" xmlns:a16="http://schemas.microsoft.com/office/drawing/2014/main" id="{3C43B243-16C9-C44F-95D7-2E63A1098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07" y="4662002"/>
            <a:ext cx="5826652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 </a:t>
            </a:r>
            <a:r>
              <a:rPr kumimoji="0"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3.</a:t>
            </a:r>
            <a:r>
              <a:rPr kumimoji="0"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資料處理方法</a:t>
            </a:r>
          </a:p>
        </p:txBody>
      </p:sp>
    </p:spTree>
    <p:extLst>
      <p:ext uri="{BB962C8B-B14F-4D97-AF65-F5344CB8AC3E}">
        <p14:creationId xmlns:p14="http://schemas.microsoft.com/office/powerpoint/2010/main" val="183829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資料處理方法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04362" y="1512218"/>
            <a:ext cx="8640406" cy="4873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資料處理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是指把所搜集的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原始資料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raw data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，透過適當的手段，將資料加以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計算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分類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比較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等處理與分析，使資料所蘊含的意義顯現出來。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資料處理的過程涉及：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使用者對資料性質的了解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處理與分析的目的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20762" lvl="1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工具的選擇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F0F75047-2454-F346-91CB-2B3FDBF5CD04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83420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511920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299" y="1440210"/>
            <a:ext cx="9289032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完整無誤的原始資料，才能產生正確的資訊。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資料前處理是指在分析之前，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修正缺失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、避免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因原始資料不正確而產生錯誤的結果。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資料前處理可以分為以下幾種工作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資料清理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cleaning)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，常見方法有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517650" lvl="3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（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）填補遺漏值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517650" lvl="3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（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）處理離群值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資料整合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integration)</a:t>
            </a: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資料轉換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transformation)</a:t>
            </a: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94FA3483-325A-F244-9104-2AC12F975B47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5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6699611" y="4893307"/>
            <a:ext cx="2013109" cy="391628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tIns="0" bIns="144000" anchor="ctr" anchorCtr="1">
            <a:spAutoFit/>
          </a:bodyPr>
          <a:lstStyle/>
          <a:p>
            <a:pPr defTabSz="449263"/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附錄－資料前處理</a:t>
            </a:r>
            <a:endParaRPr lang="zh-TW" altLang="en-US" sz="24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762985" y="4824586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839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260190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資料清理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cleaning)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資料清理是資料前處理的第一步，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常見的方法有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0112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（</a:t>
            </a: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）填補遺漏值</a:t>
            </a:r>
          </a:p>
          <a:p>
            <a:pPr marL="10112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（</a:t>
            </a: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）處理離群值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85182ED3-D5BC-B745-A0A3-3ADE4028E7EB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2372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填補遺漏值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0" y="1260190"/>
            <a:ext cx="659688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50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常見的遺漏值處理方式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填補平均數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如果資料屬於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數值型</a:t>
            </a:r>
            <a:endParaRPr kumimoji="0" lang="en-US" altLang="zh-TW" sz="3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連續變數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的資料，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可以填補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平均數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填補高頻資料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如果資料屬於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類別型</a:t>
            </a:r>
            <a:endParaRPr kumimoji="0" lang="en-US" altLang="zh-TW" sz="3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間斷變數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的資料，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可以填補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最常出現的項目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9B3E91D-1D31-804F-8B0E-6F3070459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588" y="2736354"/>
            <a:ext cx="5098806" cy="285533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9C419EEB-5AFA-DD43-9128-833753754FA7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458691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9912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處理離群值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260190"/>
            <a:ext cx="895325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移除在合理分配外，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太大或太小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的值。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移除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兩端點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的值。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DE02527-E73E-7544-A46F-C67569CBA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80" y="2736354"/>
            <a:ext cx="6480720" cy="414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74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資料與資料檔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27683" y="1576702"/>
            <a:ext cx="9025258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是指依照某種法則，透過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觀察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測量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思想表達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，以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數字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符號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文字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等，給人、事、物、現象而留下的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紀錄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例一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以電子秤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測量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一個人的體重，秤的儀表板顯示</a:t>
            </a: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53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公斤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，記錄此人的體重就得到一種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數值資料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CCBE97FD-D00A-E84B-8A49-BF0220D95C12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049305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0" y="1080170"/>
            <a:ext cx="1029689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lnSpc>
                <a:spcPts val="3820"/>
              </a:lnSpc>
              <a:spcBef>
                <a:spcPts val="800"/>
              </a:spcBef>
              <a:buFont typeface="+mj-lt"/>
              <a:buAutoNum type="arabicPeriod" startAt="2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資料整合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integration)</a:t>
            </a:r>
          </a:p>
          <a:p>
            <a:pPr lvl="1">
              <a:lnSpc>
                <a:spcPts val="382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資料整合是指將不同資料集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set)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的資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料進行合併，當資料來自不同的資料源或不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同時間搜集的資料，常要進行整合。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lnSpc>
                <a:spcPts val="382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常見的方式如下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011237" lvl="2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(1)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平行整合：當被測量的對象一樣時，但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資料是在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不同的時間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所搜集，可以用平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行整合的方式處理。</a:t>
            </a:r>
          </a:p>
          <a:p>
            <a:pPr marL="1011237" lvl="2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(2)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垂直整合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當資料集中的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欄位或變數一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82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樣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時，可用垂直整合的方式處理。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lnSpc>
                <a:spcPts val="3820"/>
              </a:lnSpc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398003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A8AA2F0-6854-F946-986E-D678BF7C5E39}"/>
              </a:ext>
            </a:extLst>
          </p:cNvPr>
          <p:cNvSpPr/>
          <p:nvPr/>
        </p:nvSpPr>
        <p:spPr bwMode="auto">
          <a:xfrm>
            <a:off x="7727950" y="2016274"/>
            <a:ext cx="2352675" cy="521457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資料整合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59792" y="936154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假定某國中三年級有五個班，每班人數在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25 ∼ 30 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人，每學期有三次段考。如何把全校三年級五個班的段考成績整合成一個資料檔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?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整合方式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每班先各自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平行整合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，把三次段考的成績整併成一個資料檔。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0C28E3A-7857-8741-AF87-2F55B45A5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906" y="3915663"/>
            <a:ext cx="7358811" cy="306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7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 資料整合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0" y="1008162"/>
            <a:ext cx="979284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整合方式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468437" lvl="2" indent="-457200">
              <a:spcBef>
                <a:spcPts val="800"/>
              </a:spcBef>
              <a:buFont typeface="+mj-lt"/>
              <a:buAutoNum type="arabicPeriod" startAt="2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因為每班都同樣有三次段考成績 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三個變數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，五個班即可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垂直整合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成全校三年級段考成績檔。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5F64DB7-AE58-CA48-9154-429F5FABC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024" y="3600450"/>
            <a:ext cx="4891205" cy="342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7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31800" y="1440210"/>
            <a:ext cx="981734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+mj-lt"/>
              <a:buAutoNum type="arabicPeriod" startAt="3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資料轉換</a:t>
            </a:r>
            <a:r>
              <a:rPr kumimoji="0" lang="en-US" altLang="zh-TW" sz="4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transformation)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資料處理的方式非常多元，在分析數值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的資料時，有些需要經過轉換才能進一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步運用。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依資料轉換類型不同，轉換方式可簡單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區分為：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354137" lvl="2" indent="-3429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直線轉換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354137" lvl="2" indent="-3429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標準化的直線轉換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2738625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a16="http://schemas.microsoft.com/office/drawing/2014/main" id="{4579F0B4-3782-9F4C-A16B-6999985E491A}"/>
              </a:ext>
            </a:extLst>
          </p:cNvPr>
          <p:cNvSpPr/>
          <p:nvPr/>
        </p:nvSpPr>
        <p:spPr bwMode="auto">
          <a:xfrm>
            <a:off x="7727950" y="2016274"/>
            <a:ext cx="2352675" cy="521457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資料轉換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288280" y="792138"/>
            <a:ext cx="986509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500" indent="0">
              <a:lnSpc>
                <a:spcPts val="35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lnSpc>
                <a:spcPts val="3540"/>
              </a:lnSpc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依資料轉換類型不同，轉換方式可簡單區分為：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354137" lvl="2" indent="-342900">
              <a:lnSpc>
                <a:spcPts val="3540"/>
              </a:lnSpc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直線轉換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將資料進行單位轉換。如將身高體重轉換為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BMI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指數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354137" lvl="2" indent="-342900">
              <a:lnSpc>
                <a:spcPts val="3540"/>
              </a:lnSpc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標準化的直線轉換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將資料轉換為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，以利相互比較。例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5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如某大學為了快速進行大批申請入資工系的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5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學生備審資料評分，於是將備審資料分為三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5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組，由三位教授負責評分。為避免不同教授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5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給分標準不一造成不公平，可先將三組備審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011237" lvl="2" indent="0">
              <a:lnSpc>
                <a:spcPts val="35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資料得分先轉為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，再進行比較。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lnSpc>
                <a:spcPts val="3540"/>
              </a:lnSpc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21704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a16="http://schemas.microsoft.com/office/drawing/2014/main" id="{8F4D7D30-E18B-7441-9A95-064013B0FE9E}"/>
              </a:ext>
            </a:extLst>
          </p:cNvPr>
          <p:cNvSpPr/>
          <p:nvPr/>
        </p:nvSpPr>
        <p:spPr bwMode="auto">
          <a:xfrm>
            <a:off x="7727950" y="2016274"/>
            <a:ext cx="2352675" cy="521457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67421" y="1066531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直線轉換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(linear transformation)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範例：身體質量指數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(Body Mass Index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，簡稱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BMI)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，又稱為身高體重指數，用來衡量一個人的肥胖程度。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我國成人的正常範圍為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18.5 ∼ 24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但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BMI 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無法從個人直接測得，須透過身高及體重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直線轉換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才能得到，其計算公式如下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23140B4-6036-194B-8086-D2227768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32" y="4640350"/>
            <a:ext cx="7358612" cy="239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745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252654" y="1260253"/>
            <a:ext cx="5118100" cy="410445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要了解某人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身高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體重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的搭配是否恰當，須把此兩個變數直線轉換為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BMI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從轉換的結果來看，根據醫學所訂的標準範圍，有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 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名體重過輕，另有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 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名體重過重。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本例可看出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資料直線轉換後，更能反映出更多的資訊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。在健康管理上，可以提醒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BMI 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落在標準範圍之外的人，需控制體重。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42C3852-250A-CA41-BD95-F5DC81D6C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446" y="1681919"/>
            <a:ext cx="51181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</a:t>
            </a:r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35694" y="1260190"/>
            <a:ext cx="9157145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+mj-lt"/>
              <a:buAutoNum type="arabicPeriod" startAt="2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標準化的直線轉換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資料標準化是將資料放到一個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相同尺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度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之內的程序。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常用方式是將原始資料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減去平均數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再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除以標準差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，也就是把不同組的原始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資料，分別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標準化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，直線轉換成可以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相互比較的衍生資料，即是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平均數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一個數值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是一組資料的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集中量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數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922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79872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資料前處理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0" y="1260190"/>
            <a:ext cx="9864848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7850" indent="-514350">
              <a:spcBef>
                <a:spcPts val="800"/>
              </a:spcBef>
              <a:buFont typeface="+mj-lt"/>
              <a:buAutoNum type="arabicPeriod" startAt="2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標準化的直線轉換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(variance)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或標準差表示一組資料參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差不齊的情形，代表資料分布的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離散程度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變異數或標準差如同平均數，也就是一組資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料中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所有資料值與平均數的差距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，取其差距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的平均。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以面積的平均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表示；標準差則以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線段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的平均表示。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026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A642CD55-0F8B-7541-97EB-0911B58F8744}"/>
              </a:ext>
            </a:extLst>
          </p:cNvPr>
          <p:cNvSpPr/>
          <p:nvPr/>
        </p:nvSpPr>
        <p:spPr bwMode="auto">
          <a:xfrm>
            <a:off x="7727950" y="72058"/>
            <a:ext cx="2352675" cy="71587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標準化的直線轉換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18323" y="914668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9D85FB-27D3-AA4E-878B-319A8BC20A63}"/>
              </a:ext>
            </a:extLst>
          </p:cNvPr>
          <p:cNvSpPr/>
          <p:nvPr/>
        </p:nvSpPr>
        <p:spPr>
          <a:xfrm>
            <a:off x="-6567" y="1354573"/>
            <a:ext cx="5046877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</a:t>
            </a:r>
            <a:r>
              <a:rPr kumimoji="0" lang="en-US" altLang="zh-TW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請將右表的原始資料</a:t>
            </a:r>
            <a:endParaRPr kumimoji="0" lang="en-US" altLang="zh-TW" sz="34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直線轉換， 計算</a:t>
            </a:r>
            <a:r>
              <a:rPr kumimoji="0" lang="zh-TW" altLang="en-US" sz="3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</a:t>
            </a:r>
            <a:endParaRPr kumimoji="0" lang="en-US" altLang="zh-TW" sz="34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</a:t>
            </a: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標準差</a:t>
            </a: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</a:t>
            </a:r>
            <a:endParaRPr kumimoji="0" lang="en-US" altLang="zh-TW" sz="34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</a:t>
            </a: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x-none" sz="3400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65DC27-5FCA-294E-B7EF-1A8D3CE6A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280" y="1267553"/>
            <a:ext cx="5136826" cy="1464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7A88E46-E5C8-3144-94DE-2E197B100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714" y="3024386"/>
            <a:ext cx="4841158" cy="37896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82D9A40-BCA0-8747-8119-5D38F8F518EF}"/>
              </a:ext>
            </a:extLst>
          </p:cNvPr>
          <p:cNvSpPr/>
          <p:nvPr/>
        </p:nvSpPr>
        <p:spPr>
          <a:xfrm>
            <a:off x="71760" y="4447317"/>
            <a:ext cx="5046878" cy="124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解析</a:t>
            </a:r>
            <a:r>
              <a:rPr kumimoji="0" lang="en-US" altLang="zh-TW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kumimoji="0" lang="zh-TW" altLang="en-US" sz="34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先求出平均數</a:t>
            </a:r>
            <a:endParaRPr lang="x-none" sz="3400" dirty="0"/>
          </a:p>
        </p:txBody>
      </p:sp>
    </p:spTree>
    <p:extLst>
      <p:ext uri="{BB962C8B-B14F-4D97-AF65-F5344CB8AC3E}">
        <p14:creationId xmlns:p14="http://schemas.microsoft.com/office/powerpoint/2010/main" val="352003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資料與資料檔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080170"/>
            <a:ext cx="859321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例二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觀察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一個人臉部表情，如果此人在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微笑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，就以一個微笑的貼圖代表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記錄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他的個人心情，這個貼圖就是一種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符號資料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例三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b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一個有寫日記習慣的人，把他每天的一些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想法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，以文字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記錄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下來，就會留下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文字資料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1DB79D95-A2B3-C344-84D2-CEBE28B8BAE4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76851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A642CD55-0F8B-7541-97EB-0911B58F8744}"/>
              </a:ext>
            </a:extLst>
          </p:cNvPr>
          <p:cNvSpPr/>
          <p:nvPr/>
        </p:nvSpPr>
        <p:spPr bwMode="auto">
          <a:xfrm>
            <a:off x="7727950" y="72058"/>
            <a:ext cx="2352675" cy="71587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標準化的直線轉換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18323" y="914668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9D85FB-27D3-AA4E-878B-319A8BC20A63}"/>
              </a:ext>
            </a:extLst>
          </p:cNvPr>
          <p:cNvSpPr/>
          <p:nvPr/>
        </p:nvSpPr>
        <p:spPr>
          <a:xfrm>
            <a:off x="-6567" y="1354573"/>
            <a:ext cx="5046877" cy="21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請將右表的原始資料直線轉換， 計算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標準差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x-none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65DC27-5FCA-294E-B7EF-1A8D3CE6A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280" y="1267553"/>
            <a:ext cx="5136826" cy="14644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82D9A40-BCA0-8747-8119-5D38F8F518EF}"/>
              </a:ext>
            </a:extLst>
          </p:cNvPr>
          <p:cNvSpPr/>
          <p:nvPr/>
        </p:nvSpPr>
        <p:spPr>
          <a:xfrm>
            <a:off x="71760" y="4174713"/>
            <a:ext cx="5046878" cy="177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解析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依平均數計算各組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成績的離均差</a:t>
            </a:r>
            <a:endParaRPr lang="x-none" altLang="zh-TW" sz="3200"/>
          </a:p>
        </p:txBody>
      </p:sp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FAEE45E1-6449-B243-A2EE-24FC222ED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638" y="2880370"/>
            <a:ext cx="4674201" cy="414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28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A642CD55-0F8B-7541-97EB-0911B58F8744}"/>
              </a:ext>
            </a:extLst>
          </p:cNvPr>
          <p:cNvSpPr/>
          <p:nvPr/>
        </p:nvSpPr>
        <p:spPr bwMode="auto">
          <a:xfrm>
            <a:off x="7727950" y="72058"/>
            <a:ext cx="2352675" cy="71587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標準化的直線轉換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18323" y="914668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9D85FB-27D3-AA4E-878B-319A8BC20A63}"/>
              </a:ext>
            </a:extLst>
          </p:cNvPr>
          <p:cNvSpPr/>
          <p:nvPr/>
        </p:nvSpPr>
        <p:spPr>
          <a:xfrm>
            <a:off x="-6567" y="1239198"/>
            <a:ext cx="5046877" cy="21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請將右表的原始資料直線轉換， 計算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標準差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x-none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65DC27-5FCA-294E-B7EF-1A8D3CE6A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280" y="1152178"/>
            <a:ext cx="5136826" cy="14644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82D9A40-BCA0-8747-8119-5D38F8F518EF}"/>
              </a:ext>
            </a:extLst>
          </p:cNvPr>
          <p:cNvSpPr/>
          <p:nvPr/>
        </p:nvSpPr>
        <p:spPr>
          <a:xfrm>
            <a:off x="65441" y="3429913"/>
            <a:ext cx="9079327" cy="161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解析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】3.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計算各組成績的離均差平方，求出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  該組變異數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(5.25)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x-none" altLang="zh-TW" sz="3200"/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82401F26-C566-E54E-8F47-316D42B91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944" y="4680570"/>
            <a:ext cx="6562404" cy="237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2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A642CD55-0F8B-7541-97EB-0911B58F8744}"/>
              </a:ext>
            </a:extLst>
          </p:cNvPr>
          <p:cNvSpPr/>
          <p:nvPr/>
        </p:nvSpPr>
        <p:spPr bwMode="auto">
          <a:xfrm>
            <a:off x="7727950" y="72058"/>
            <a:ext cx="2352675" cy="71587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標準化的直線轉換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18323" y="914668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9D85FB-27D3-AA4E-878B-319A8BC20A63}"/>
              </a:ext>
            </a:extLst>
          </p:cNvPr>
          <p:cNvSpPr/>
          <p:nvPr/>
        </p:nvSpPr>
        <p:spPr>
          <a:xfrm>
            <a:off x="-6567" y="1239198"/>
            <a:ext cx="5046877" cy="21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請將右表的原始資料直線轉換， 計算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標準差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x-none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65DC27-5FCA-294E-B7EF-1A8D3CE6A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280" y="1152178"/>
            <a:ext cx="5136826" cy="14644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82D9A40-BCA0-8747-8119-5D38F8F518EF}"/>
              </a:ext>
            </a:extLst>
          </p:cNvPr>
          <p:cNvSpPr/>
          <p:nvPr/>
        </p:nvSpPr>
        <p:spPr>
          <a:xfrm>
            <a:off x="65441" y="3429913"/>
            <a:ext cx="90793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解析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】4.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將變異數開方求出標準差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(2.29)</a:t>
            </a:r>
            <a:endParaRPr lang="x-none" altLang="zh-TW" sz="3200"/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x-none" altLang="zh-TW" sz="3200"/>
          </a:p>
        </p:txBody>
      </p:sp>
      <p:pic>
        <p:nvPicPr>
          <p:cNvPr id="9" name="Picture 7">
            <a:extLst>
              <a:ext uri="{FF2B5EF4-FFF2-40B4-BE49-F238E27FC236}">
                <a16:creationId xmlns="" xmlns:a16="http://schemas.microsoft.com/office/drawing/2014/main" id="{7EB3F8E8-DC16-9C46-A06B-B4795FE9F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36" y="4434853"/>
            <a:ext cx="8447014" cy="243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2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A642CD55-0F8B-7541-97EB-0911B58F8744}"/>
              </a:ext>
            </a:extLst>
          </p:cNvPr>
          <p:cNvSpPr/>
          <p:nvPr/>
        </p:nvSpPr>
        <p:spPr bwMode="auto">
          <a:xfrm>
            <a:off x="7727950" y="72058"/>
            <a:ext cx="2352675" cy="71587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標準化的直線轉換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18323" y="914668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9D85FB-27D3-AA4E-878B-319A8BC20A63}"/>
              </a:ext>
            </a:extLst>
          </p:cNvPr>
          <p:cNvSpPr/>
          <p:nvPr/>
        </p:nvSpPr>
        <p:spPr>
          <a:xfrm>
            <a:off x="-72256" y="1239198"/>
            <a:ext cx="5046877" cy="21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請將右表的原始資料直線轉換， 計算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變異數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標準差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標準分數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x-none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65DC27-5FCA-294E-B7EF-1A8D3CE6A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280" y="1152178"/>
            <a:ext cx="5136826" cy="14644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82D9A40-BCA0-8747-8119-5D38F8F518EF}"/>
              </a:ext>
            </a:extLst>
          </p:cNvPr>
          <p:cNvSpPr/>
          <p:nvPr/>
        </p:nvSpPr>
        <p:spPr>
          <a:xfrm>
            <a:off x="-248" y="3429913"/>
            <a:ext cx="9079327" cy="161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解析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5.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求出各組標準分數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x-none" altLang="zh-TW" sz="3200"/>
          </a:p>
        </p:txBody>
      </p:sp>
      <p:pic>
        <p:nvPicPr>
          <p:cNvPr id="10" name="Picture 3">
            <a:extLst>
              <a:ext uri="{FF2B5EF4-FFF2-40B4-BE49-F238E27FC236}">
                <a16:creationId xmlns="" xmlns:a16="http://schemas.microsoft.com/office/drawing/2014/main" id="{938650AB-7B6B-B14A-9189-E60C79548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241" y="3098441"/>
            <a:ext cx="5496866" cy="386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95F0E978-4199-E144-BC2F-83C0D90125A2}"/>
              </a:ext>
            </a:extLst>
          </p:cNvPr>
          <p:cNvSpPr/>
          <p:nvPr/>
        </p:nvSpPr>
        <p:spPr bwMode="auto">
          <a:xfrm>
            <a:off x="7727950" y="1548856"/>
            <a:ext cx="2352675" cy="56819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標準化的直線轉換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09866" y="1000886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9D85FB-27D3-AA4E-878B-319A8BC20A63}"/>
              </a:ext>
            </a:extLst>
          </p:cNvPr>
          <p:cNvSpPr/>
          <p:nvPr/>
        </p:nvSpPr>
        <p:spPr>
          <a:xfrm>
            <a:off x="176990" y="1548856"/>
            <a:ext cx="9390095" cy="5745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學校有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個到國外交換學生遊學的名額，在眾多申請人中有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30 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名同學符合申請資格，先透過隨機方式分成三組後再編號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1257300" lvl="2" indent="-342900">
              <a:spcBef>
                <a:spcPts val="800"/>
              </a:spcBef>
              <a:buFont typeface="Arial" panose="020B0604020202020204" pitchFamily="34" charset="0"/>
              <a:buChar char="•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組別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1(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編號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∼ 10)</a:t>
            </a:r>
          </a:p>
          <a:p>
            <a:pPr marL="1257300" lvl="2" indent="-342900">
              <a:spcBef>
                <a:spcPts val="800"/>
              </a:spcBef>
              <a:buFont typeface="Arial" panose="020B0604020202020204" pitchFamily="34" charset="0"/>
              <a:buChar char="•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組別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2(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編號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11 ∼ 20)</a:t>
            </a:r>
          </a:p>
          <a:p>
            <a:pPr marL="1257300" lvl="2" indent="-342900">
              <a:spcBef>
                <a:spcPts val="800"/>
              </a:spcBef>
              <a:buFont typeface="Arial" panose="020B0604020202020204" pitchFamily="34" charset="0"/>
              <a:buChar char="•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組別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3(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編號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21 ∼ 30)</a:t>
            </a: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三組分別由三個不同的評審小組進行研習計畫與面談。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為避免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評分者的差異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造成不公平，於是決定以各組的分數標準化，也就是把</a:t>
            </a:r>
            <a:r>
              <a:rPr kumimoji="0" lang="zh-TW" altLang="en-US" sz="30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原始分數直線轉換為標準分數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再做比較。</a:t>
            </a:r>
            <a:endParaRPr lang="x-none" sz="3000" dirty="0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77C59DA-260B-5043-80C2-BDAE0879AFE8}"/>
              </a:ext>
            </a:extLst>
          </p:cNvPr>
          <p:cNvSpPr/>
          <p:nvPr/>
        </p:nvSpPr>
        <p:spPr>
          <a:xfrm>
            <a:off x="-208047" y="1014112"/>
            <a:ext cx="22878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</a:t>
            </a:r>
            <a:r>
              <a:rPr kumimoji="0" lang="en-US" altLang="zh-TW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477910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A5B050F4-9C0C-8D4D-BB63-973DFBCCBAB7}"/>
              </a:ext>
            </a:extLst>
          </p:cNvPr>
          <p:cNvSpPr/>
          <p:nvPr/>
        </p:nvSpPr>
        <p:spPr bwMode="auto">
          <a:xfrm>
            <a:off x="-4666" y="0"/>
            <a:ext cx="10085291" cy="72009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31800" y="2664346"/>
            <a:ext cx="2304256" cy="158417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50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標準化的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6350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直線轉換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A24F1B9-B429-BB4D-AF89-4E3D156C4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016" y="142742"/>
            <a:ext cx="7025907" cy="69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62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C47DC358-D422-B848-B8DA-84BD7B4E1206}"/>
              </a:ext>
            </a:extLst>
          </p:cNvPr>
          <p:cNvSpPr/>
          <p:nvPr/>
        </p:nvSpPr>
        <p:spPr bwMode="auto">
          <a:xfrm>
            <a:off x="7727950" y="1548856"/>
            <a:ext cx="2352675" cy="56819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888106" y="1"/>
            <a:ext cx="5088310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216272" y="1564646"/>
            <a:ext cx="508831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建立新文件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開啟最近文件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開啟既有文件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雲端硬碟文件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與我共用的文件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上傳我電腦中的文件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563E3E4-F449-C949-9491-24442848B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5" y="1185028"/>
            <a:ext cx="2010950" cy="759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57C31ED-18D4-3B40-BBCE-B389CFA40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538" y="1185028"/>
            <a:ext cx="5088310" cy="5722625"/>
          </a:xfrm>
          <a:prstGeom prst="rect">
            <a:avLst/>
          </a:prstGeom>
        </p:spPr>
      </p:pic>
      <p:sp>
        <p:nvSpPr>
          <p:cNvPr id="9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2016498" y="5887893"/>
            <a:ext cx="2339999" cy="391628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tIns="0" bIns="144000" anchor="ctr" anchorCtr="1">
            <a:spAutoFit/>
          </a:bodyPr>
          <a:lstStyle/>
          <a:p>
            <a:pPr defTabSz="449263"/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附錄－</a:t>
            </a:r>
            <a:r>
              <a:rPr lang="en-US" altLang="zh-TW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雲端服務</a:t>
            </a:r>
            <a:endParaRPr lang="zh-TW" altLang="en-US" sz="24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1079872" y="581917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47676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151408" y="2243216"/>
            <a:ext cx="396044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可以在編輯區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輸入文字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插入圖片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插入表格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0" name="報 告 大 綱">
            <a:extLst>
              <a:ext uri="{FF2B5EF4-FFF2-40B4-BE49-F238E27FC236}">
                <a16:creationId xmlns="" xmlns:a16="http://schemas.microsoft.com/office/drawing/2014/main" id="{9C0CF6C4-A2C5-BF4F-BE9E-F7716F6CA230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8FDAD0BA-9274-5249-8619-AD14B8BD6723}"/>
              </a:ext>
            </a:extLst>
          </p:cNvPr>
          <p:cNvSpPr/>
          <p:nvPr/>
        </p:nvSpPr>
        <p:spPr bwMode="auto">
          <a:xfrm>
            <a:off x="7727950" y="1548856"/>
            <a:ext cx="2352675" cy="56819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="" xmlns:a16="http://schemas.microsoft.com/office/drawing/2014/main" id="{A92741E7-2384-DF45-9BAF-C8B36441B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5" y="1185028"/>
            <a:ext cx="2010950" cy="7592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039062E-6BCA-634F-8581-E29741BDB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219" y="1567733"/>
            <a:ext cx="5816641" cy="498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95B02813-A325-E94D-961C-00D3E180EF04}"/>
              </a:ext>
            </a:extLst>
          </p:cNvPr>
          <p:cNvSpPr/>
          <p:nvPr/>
        </p:nvSpPr>
        <p:spPr bwMode="auto">
          <a:xfrm>
            <a:off x="7727950" y="1548856"/>
            <a:ext cx="2352675" cy="56819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396961" y="2088282"/>
            <a:ext cx="5832648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963612" lvl="1" indent="-457200">
              <a:spcBef>
                <a:spcPts val="800"/>
              </a:spcBef>
              <a:buFont typeface="+mj-lt"/>
              <a:buAutoNum type="arabicPeriod" startAt="2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可以由工具列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插入類別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圖片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表格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變更文字格式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變更行距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進行語音輸入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="" xmlns:a16="http://schemas.microsoft.com/office/drawing/2014/main" id="{E38E11AA-2ACA-5147-BE60-FD02F450BCE6}"/>
              </a:ext>
            </a:extLst>
          </p:cNvPr>
          <p:cNvGrpSpPr/>
          <p:nvPr/>
        </p:nvGrpSpPr>
        <p:grpSpPr>
          <a:xfrm>
            <a:off x="3456136" y="1656235"/>
            <a:ext cx="6408713" cy="5040560"/>
            <a:chOff x="3932519" y="1972325"/>
            <a:chExt cx="6076346" cy="4724469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CE5AC119-EA97-FF4C-A9EA-A8BD20224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32519" y="2880370"/>
              <a:ext cx="6076346" cy="381642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E513AD6C-AE05-8141-80D3-323AB7206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2200" y="1972325"/>
              <a:ext cx="5976665" cy="778212"/>
            </a:xfrm>
            <a:prstGeom prst="rect">
              <a:avLst/>
            </a:prstGeom>
          </p:spPr>
        </p:pic>
      </p:grpSp>
      <p:sp>
        <p:nvSpPr>
          <p:cNvPr id="10" name="報 告 大 綱">
            <a:extLst>
              <a:ext uri="{FF2B5EF4-FFF2-40B4-BE49-F238E27FC236}">
                <a16:creationId xmlns="" xmlns:a16="http://schemas.microsoft.com/office/drawing/2014/main" id="{B50E59E4-EE86-644E-8C27-E7A46BFFA6EA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="" xmlns:a16="http://schemas.microsoft.com/office/drawing/2014/main" id="{F090843E-B23E-F949-8384-779B99543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85" y="1185028"/>
            <a:ext cx="2010950" cy="7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683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329730" y="2232298"/>
            <a:ext cx="414590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963612" lvl="1" indent="-457200">
              <a:spcBef>
                <a:spcPts val="800"/>
              </a:spcBef>
              <a:buFont typeface="+mj-lt"/>
              <a:buAutoNum type="arabicPeriod" startAt="3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命名文件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對於尚未命名的文件，可直接在預設檔名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無標題文件</a:t>
            </a:r>
            <a:r>
              <a:rPr kumimoji="0" lang="en-US" altLang="zh-TW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上點選後輸入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0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新檔名。</a:t>
            </a: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68437" lvl="2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0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3EBBC05-2453-D747-BADC-D8FF63D22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184" y="2160290"/>
            <a:ext cx="5996495" cy="3609830"/>
          </a:xfrm>
          <a:prstGeom prst="rect">
            <a:avLst/>
          </a:prstGeom>
        </p:spPr>
      </p:pic>
      <p:sp>
        <p:nvSpPr>
          <p:cNvPr id="10" name="報 告 大 綱">
            <a:extLst>
              <a:ext uri="{FF2B5EF4-FFF2-40B4-BE49-F238E27FC236}">
                <a16:creationId xmlns="" xmlns:a16="http://schemas.microsoft.com/office/drawing/2014/main" id="{EA49241C-5200-0546-A3D0-8578D20BABD3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C67A98A7-ED17-7E46-AADC-1E5DEC920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85" y="1185028"/>
            <a:ext cx="2010950" cy="7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11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C07E68C-8A85-9449-866C-2B5A28046232}"/>
              </a:ext>
            </a:extLst>
          </p:cNvPr>
          <p:cNvSpPr/>
          <p:nvPr/>
        </p:nvSpPr>
        <p:spPr bwMode="auto">
          <a:xfrm>
            <a:off x="7727950" y="3036672"/>
            <a:ext cx="2352675" cy="419417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資料與資料檔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152178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資料大致可分為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數值資料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非數值資料</a:t>
            </a:r>
            <a:endParaRPr kumimoji="0" lang="en-US" altLang="zh-TW" sz="3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395E1D9-ECB8-DB45-B398-53BBC346E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544" y="1997130"/>
            <a:ext cx="7468183" cy="468052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8EBD56D-99E7-0A4F-A154-3C4A750DC1F5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319908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360288" y="2016274"/>
            <a:ext cx="4608512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963612" lvl="1" indent="-457200">
              <a:spcBef>
                <a:spcPts val="800"/>
              </a:spcBef>
              <a:buFont typeface="+mj-lt"/>
              <a:buAutoNum type="arabicPeriod" startAt="4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共用文件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若文件未命名，將跳出視窗導引使用者命名文件 </a:t>
            </a:r>
            <a:r>
              <a: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如果已命名則省略</a:t>
            </a:r>
            <a:r>
              <a: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2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命名完後，將跳出共用選項視窗。在上方區域輸入欲共用文件對象的 </a:t>
            </a:r>
            <a:r>
              <a: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email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，或於下方點選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複製連結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，再傳給共用對象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F228C8-8C36-2A41-8DD1-9465FFA94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356" y="1728242"/>
            <a:ext cx="5364492" cy="4680520"/>
          </a:xfrm>
          <a:prstGeom prst="rect">
            <a:avLst/>
          </a:prstGeom>
        </p:spPr>
      </p:pic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06FAEEA9-DB52-C04C-A57C-C548D5F08354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BF2E9648-A860-9341-9F9C-2BA2F18A3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85" y="1080170"/>
            <a:ext cx="2010950" cy="7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A33E3B6C-AA23-1049-9977-81E1F1D9ACA9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12991" y="2160290"/>
            <a:ext cx="4351257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建立新簡報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開啟最近簡報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開啟既有簡報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雲端硬碟簡報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與我共用簡報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+mj-lt"/>
              <a:buAutoNum type="arabicParenR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上傳我電腦中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的簡報</a:t>
            </a:r>
            <a:endParaRPr kumimoji="0" lang="en-US" altLang="zh-TW" sz="32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F196E93-B62B-C048-B857-947170615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92" y="1080170"/>
            <a:ext cx="1944216" cy="792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540D3C3-3A6E-7044-9B97-692D8F287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264" y="1368202"/>
            <a:ext cx="4754977" cy="5283308"/>
          </a:xfrm>
          <a:prstGeom prst="rect">
            <a:avLst/>
          </a:prstGeom>
        </p:spPr>
      </p:pic>
      <p:sp>
        <p:nvSpPr>
          <p:cNvPr id="10" name="報 告 大 綱">
            <a:extLst>
              <a:ext uri="{FF2B5EF4-FFF2-40B4-BE49-F238E27FC236}">
                <a16:creationId xmlns="" xmlns:a16="http://schemas.microsoft.com/office/drawing/2014/main" id="{41AA80BC-702C-4A4E-AF27-3DBEB85519BA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</p:spTree>
    <p:extLst>
      <p:ext uri="{BB962C8B-B14F-4D97-AF65-F5344CB8AC3E}">
        <p14:creationId xmlns:p14="http://schemas.microsoft.com/office/powerpoint/2010/main" val="20083979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2957019-A7C5-E845-8AE2-33306E3B1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520" y="1872258"/>
            <a:ext cx="5887320" cy="4568924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35AEB22A-82B9-AA4A-A2FF-D2ABE522E7D9}"/>
              </a:ext>
            </a:extLst>
          </p:cNvPr>
          <p:cNvGrpSpPr/>
          <p:nvPr/>
        </p:nvGrpSpPr>
        <p:grpSpPr>
          <a:xfrm>
            <a:off x="71759" y="1656234"/>
            <a:ext cx="4049785" cy="4680520"/>
            <a:chOff x="71759" y="1512218"/>
            <a:chExt cx="4049785" cy="4680520"/>
          </a:xfrm>
        </p:grpSpPr>
        <p:sp>
          <p:nvSpPr>
            <p:cNvPr id="17" name="◎ 電腦輔助學習趨勢…">
              <a:extLst>
                <a:ext uri="{FF2B5EF4-FFF2-40B4-BE49-F238E27FC236}">
                  <a16:creationId xmlns="" xmlns:a16="http://schemas.microsoft.com/office/drawing/2014/main" id="{EF6DDBB4-1188-A240-8AD9-4EFFEA53B9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759" y="1512218"/>
              <a:ext cx="4049785" cy="46805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01133" tIns="50566" rIns="101133" bIns="50566"/>
            <a:lstStyle>
              <a:lvl1pPr marL="379413" indent="-379413" algn="l" defTabSz="1011238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22325" indent="-315913" algn="l" defTabSz="1011238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3650" indent="-252413" algn="l" defTabSz="1011238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7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70063" indent="-252413" algn="l" defTabSz="1011238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74888" indent="-252413" algn="l" defTabSz="1011238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732088" indent="-252413" algn="l" defTabSz="1011238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3189288" indent="-252413" algn="l" defTabSz="1011238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646488" indent="-252413" algn="l" defTabSz="1011238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4103688" indent="-252413" algn="l" defTabSz="1011238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963612" lvl="1" indent="-457200">
                <a:spcBef>
                  <a:spcPts val="800"/>
                </a:spcBef>
                <a:buFont typeface="+mj-lt"/>
                <a:buAutoNum type="arabicPeriod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可以點選     新增空白投影片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963612" lvl="1" indent="-457200">
                <a:spcBef>
                  <a:spcPts val="800"/>
                </a:spcBef>
                <a:buFont typeface="+mj-lt"/>
                <a:buAutoNum type="arabicPeriod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可以點選     插入圖片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963612" lvl="1" indent="-457200">
                <a:spcBef>
                  <a:spcPts val="800"/>
                </a:spcBef>
                <a:buFont typeface="+mj-lt"/>
                <a:buAutoNum type="arabicPeriod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可以在編輯區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1404937" lvl="2" indent="-457200">
                <a:spcBef>
                  <a:spcPts val="800"/>
                </a:spcBef>
                <a:buFont typeface="Wingdings" pitchFamily="2" charset="2"/>
                <a:buChar char="n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輸入文字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1404937" lvl="2" indent="-457200">
                <a:spcBef>
                  <a:spcPts val="800"/>
                </a:spcBef>
                <a:buFont typeface="Wingdings" pitchFamily="2" charset="2"/>
                <a:buChar char="n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插入圖片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1404937" lvl="2" indent="-457200">
                <a:spcBef>
                  <a:spcPts val="800"/>
                </a:spcBef>
                <a:buFont typeface="Wingdings" pitchFamily="2" charset="2"/>
                <a:buChar char="n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插入表格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963612" lvl="1" indent="-457200">
                <a:spcBef>
                  <a:spcPts val="800"/>
                </a:spcBef>
                <a:buFont typeface="+mj-lt"/>
                <a:buAutoNum type="arabicPeriod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不同主題有不同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506412" lvl="1" indent="0">
                <a:spcBef>
                  <a:spcPts val="800"/>
                </a:spcBef>
                <a:buNone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     顏色、字型、背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506412" lvl="1" indent="0">
                <a:spcBef>
                  <a:spcPts val="800"/>
                </a:spcBef>
                <a:buNone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r>
                <a:rPr kumimoji="0" lang="zh-TW" altLang="en-US" sz="2600" b="1" baseline="0" dirty="0">
                  <a:solidFill>
                    <a:prstClr val="black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 Unicode MS"/>
                  <a:sym typeface="Arial Unicode MS"/>
                </a:rPr>
                <a:t>     景、片面配置。</a:t>
              </a: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  <a:p>
              <a:pPr marL="963612" lvl="1" indent="-457200">
                <a:spcBef>
                  <a:spcPts val="800"/>
                </a:spcBef>
                <a:buFont typeface="+mj-lt"/>
                <a:buAutoNum type="arabicPeriod"/>
                <a:defRPr>
                  <a:latin typeface="Arial Unicode MS"/>
                  <a:ea typeface="Arial Unicode MS"/>
                  <a:cs typeface="Arial Unicode MS"/>
                  <a:sym typeface="Arial Unicode MS"/>
                </a:defRPr>
              </a:pPr>
              <a:endPara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4FB00C06-1021-924E-B1F9-43425BDF1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3421" y="1619623"/>
              <a:ext cx="324643" cy="32464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78C73307-757C-BE4E-B0FA-B94579E9D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1412" y="2448322"/>
              <a:ext cx="396652" cy="396652"/>
            </a:xfrm>
            <a:prstGeom prst="rect">
              <a:avLst/>
            </a:prstGeom>
          </p:spPr>
        </p:pic>
      </p:grpSp>
      <p:sp>
        <p:nvSpPr>
          <p:cNvPr id="11" name="報 告 大 綱">
            <a:extLst>
              <a:ext uri="{FF2B5EF4-FFF2-40B4-BE49-F238E27FC236}">
                <a16:creationId xmlns="" xmlns:a16="http://schemas.microsoft.com/office/drawing/2014/main" id="{8C6CD825-7880-494E-B002-C1F0416E7D4A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="" xmlns:a16="http://schemas.microsoft.com/office/drawing/2014/main" id="{E5CCA670-669C-5249-A4E4-47AAD0040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784" y="981492"/>
            <a:ext cx="1656184" cy="67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0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226A185C-CE54-134C-A7BB-C9662B56A4BE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466328-A39F-5649-A796-FDEB2062B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32" y="1728242"/>
            <a:ext cx="8406306" cy="5036377"/>
          </a:xfrm>
          <a:prstGeom prst="rect">
            <a:avLst/>
          </a:prstGeom>
        </p:spPr>
      </p:pic>
      <p:sp>
        <p:nvSpPr>
          <p:cNvPr id="10" name="報 告 大 綱">
            <a:extLst>
              <a:ext uri="{FF2B5EF4-FFF2-40B4-BE49-F238E27FC236}">
                <a16:creationId xmlns="" xmlns:a16="http://schemas.microsoft.com/office/drawing/2014/main" id="{244BE622-AC4E-C04E-BE52-077116925EFC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="" xmlns:a16="http://schemas.microsoft.com/office/drawing/2014/main" id="{8530DBB3-1A59-7D4D-9C01-A9F5C1AE0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981492"/>
            <a:ext cx="1656184" cy="67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9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278119" y="1318863"/>
            <a:ext cx="4049785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50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 startAt="3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命名簡報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對於尚未命名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的簡報，可直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接在預設檔名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無標題簡報</a:t>
            </a:r>
            <a:r>
              <a:rPr kumimoji="0" lang="en-US" altLang="zh-TW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點選後輸入新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47737" lvl="2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檔名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335EE10-8467-CF48-A010-042A1E9A3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852" y="2062022"/>
            <a:ext cx="6016996" cy="3672345"/>
          </a:xfrm>
          <a:prstGeom prst="rect">
            <a:avLst/>
          </a:prstGeom>
        </p:spPr>
      </p:pic>
      <p:sp>
        <p:nvSpPr>
          <p:cNvPr id="10" name="報 告 大 綱">
            <a:extLst>
              <a:ext uri="{FF2B5EF4-FFF2-40B4-BE49-F238E27FC236}">
                <a16:creationId xmlns="" xmlns:a16="http://schemas.microsoft.com/office/drawing/2014/main" id="{9868F9CB-D78C-C441-8F10-D371F2C27DF2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="" xmlns:a16="http://schemas.microsoft.com/office/drawing/2014/main" id="{0978C643-5EFA-4444-9F2D-04E36EA04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1053500"/>
            <a:ext cx="1656184" cy="67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7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B30773AF-DCB7-EE4F-8E1A-A59AE3628F3D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-414282" y="1332198"/>
            <a:ext cx="4302466" cy="500455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50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 startAt="4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共用簡報</a:t>
            </a:r>
            <a:endParaRPr kumimoji="0" lang="en-US" altLang="zh-TW" sz="28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若簡報未命名，將跳出視窗導引使用者命名簡報</a:t>
            </a:r>
            <a:r>
              <a: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若已命名，則省略</a:t>
            </a:r>
            <a:r>
              <a: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2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404937" lvl="2" indent="-457200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簡報命名完成後，將跳出共用選項視窗。在上方區域輸入共對象的 </a:t>
            </a:r>
            <a:r>
              <a:rPr kumimoji="0" lang="en-US" altLang="zh-TW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email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，或是於下方點選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複製連結</a:t>
            </a:r>
            <a:r>
              <a:rPr kumimoji="0" lang="zh-TW" altLang="en-US" sz="2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後，再傳給欲共用的對象。</a:t>
            </a:r>
            <a:endParaRPr kumimoji="0" lang="en-US" altLang="zh-TW" sz="2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963612" lvl="1" indent="-45720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0BB87EC-2792-2347-BE31-4809F86B2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200" y="2448322"/>
            <a:ext cx="5752481" cy="3970980"/>
          </a:xfrm>
          <a:prstGeom prst="rect">
            <a:avLst/>
          </a:prstGeom>
        </p:spPr>
      </p:pic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A46FA485-45EC-254C-A953-3495FFA1F4FC}"/>
              </a:ext>
            </a:extLst>
          </p:cNvPr>
          <p:cNvSpPr txBox="1">
            <a:spLocks/>
          </p:cNvSpPr>
          <p:nvPr/>
        </p:nvSpPr>
        <p:spPr bwMode="auto">
          <a:xfrm>
            <a:off x="503808" y="1"/>
            <a:ext cx="6624736" cy="90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Google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雲端服務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="" xmlns:a16="http://schemas.microsoft.com/office/drawing/2014/main" id="{F5CDB757-E34D-364A-8EBC-2CEE8C34A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84" y="1053500"/>
            <a:ext cx="1656184" cy="67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7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56BFF7FB-B7FD-B547-8560-D5FBC1FF2D98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79827" y="1245947"/>
            <a:ext cx="8784422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登入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9C4A94-9703-DF47-80BB-65B5224F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639" y="3753411"/>
            <a:ext cx="507167" cy="433205"/>
          </a:xfrm>
          <a:prstGeom prst="rect">
            <a:avLst/>
          </a:prstGeom>
        </p:spPr>
      </p:pic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29560" y="2634571"/>
            <a:ext cx="4418864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登入帳戶後，再開啟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試算表。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2146806" y="3691503"/>
            <a:ext cx="373108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   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，再選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516E7CA-172D-574C-8AFC-8A83EA808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424" y="1872258"/>
            <a:ext cx="3731082" cy="52950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C06B023-B9AD-3C4D-BD60-865FBAB20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4088" y="3769410"/>
            <a:ext cx="407104" cy="40710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FE11E5A5-8205-DD4A-83DF-19ED6C84DAF9}"/>
              </a:ext>
            </a:extLst>
          </p:cNvPr>
          <p:cNvCxnSpPr/>
          <p:nvPr/>
        </p:nvCxnSpPr>
        <p:spPr bwMode="auto">
          <a:xfrm flipV="1">
            <a:off x="5688384" y="3240410"/>
            <a:ext cx="1728192" cy="76890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DE5827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0ABF1ECE-BE07-9441-81C3-43441B57995B}"/>
              </a:ext>
            </a:extLst>
          </p:cNvPr>
          <p:cNvSpPr/>
          <p:nvPr/>
        </p:nvSpPr>
        <p:spPr>
          <a:xfrm>
            <a:off x="431800" y="2683391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1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D139143A-49E4-8141-8671-DBB7E5EF2336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860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2F3906BC-30EE-414E-A1D5-10A03659831D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15776" y="1162376"/>
            <a:ext cx="8784422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上傳資料檔案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511920" y="2016274"/>
            <a:ext cx="7295044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從電腦上傳資料檔案至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043198" y="3277651"/>
            <a:ext cx="2952329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點選右方的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開啟檔案選擇器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4D56C4-896C-9245-AED5-E8550DF76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208" y="2952378"/>
            <a:ext cx="5696645" cy="36297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4337F77C-0001-7B49-B681-91C0B349D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72" y="3394278"/>
            <a:ext cx="490833" cy="3867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B730911-C41A-D646-8AB1-145EC977D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80" y="4490194"/>
            <a:ext cx="495300" cy="406400"/>
          </a:xfrm>
          <a:prstGeom prst="rect">
            <a:avLst/>
          </a:prstGeom>
        </p:spPr>
      </p:pic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C16C15EB-B842-564A-8EB0-C8DC17A15C43}"/>
              </a:ext>
            </a:extLst>
          </p:cNvPr>
          <p:cNvSpPr txBox="1">
            <a:spLocks/>
          </p:cNvSpPr>
          <p:nvPr/>
        </p:nvSpPr>
        <p:spPr bwMode="auto">
          <a:xfrm>
            <a:off x="1043198" y="4445758"/>
            <a:ext cx="2952329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，將欲使用的檔案上傳到 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</a:p>
        </p:txBody>
      </p:sp>
      <p:sp>
        <p:nvSpPr>
          <p:cNvPr id="18" name="圓角矩形 17">
            <a:extLst>
              <a:ext uri="{FF2B5EF4-FFF2-40B4-BE49-F238E27FC236}">
                <a16:creationId xmlns="" xmlns:a16="http://schemas.microsoft.com/office/drawing/2014/main" id="{3A658CC8-2CAA-7A4C-B77D-53740595460A}"/>
              </a:ext>
            </a:extLst>
          </p:cNvPr>
          <p:cNvSpPr/>
          <p:nvPr/>
        </p:nvSpPr>
        <p:spPr>
          <a:xfrm>
            <a:off x="413506" y="2053787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84C36F54-3011-EA4A-8B46-96D0969AA5C9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117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8628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69B57010-4F46-554A-836E-9F78C4A7A6A1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34973" y="3180816"/>
            <a:ext cx="2521163" cy="25798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選取或拖曳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範例檔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《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班級身心特徵紀錄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.xlsx》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至視窗中，再按下開啟鍵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1136BC0-F8C2-6C45-8EF3-B7793DB76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73" y="3218467"/>
            <a:ext cx="4826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E8DED62-58F2-C444-A8CA-CF49AE2EB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128" y="2808362"/>
            <a:ext cx="6494468" cy="4164100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="" xmlns:a16="http://schemas.microsoft.com/office/drawing/2014/main" id="{C36BA155-61A2-E74A-ACAA-C6EA23B3A178}"/>
              </a:ext>
            </a:extLst>
          </p:cNvPr>
          <p:cNvSpPr txBox="1">
            <a:spLocks/>
          </p:cNvSpPr>
          <p:nvPr/>
        </p:nvSpPr>
        <p:spPr bwMode="auto">
          <a:xfrm>
            <a:off x="215776" y="1162376"/>
            <a:ext cx="8784422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上傳資料檔案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08F9B687-D0CE-B446-BBA0-343D3BB5B303}"/>
              </a:ext>
            </a:extLst>
          </p:cNvPr>
          <p:cNvSpPr txBox="1">
            <a:spLocks/>
          </p:cNvSpPr>
          <p:nvPr/>
        </p:nvSpPr>
        <p:spPr bwMode="auto">
          <a:xfrm>
            <a:off x="1511920" y="2016274"/>
            <a:ext cx="7295044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從電腦上傳資料檔案至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7B7FD507-1447-AA46-9E3B-1E1CEC83A41F}"/>
              </a:ext>
            </a:extLst>
          </p:cNvPr>
          <p:cNvSpPr/>
          <p:nvPr/>
        </p:nvSpPr>
        <p:spPr>
          <a:xfrm>
            <a:off x="413506" y="2053787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2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5914741" y="1207754"/>
            <a:ext cx="2293924" cy="637849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tIns="0" bIns="144000" anchor="ctr" anchorCtr="1">
            <a:spAutoFit/>
          </a:bodyPr>
          <a:lstStyle/>
          <a:p>
            <a:pPr defTabSz="449263"/>
            <a:r>
              <a:rPr lang="en-US" altLang="zh-TW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試算表－登入（班級身心特徵紀錄）</a:t>
            </a:r>
            <a:endParaRPr lang="zh-TW" altLang="en-US" sz="24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4978114" y="1262143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40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6E0F1424-CA78-894E-9455-6EB550372AD2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60346" y="1080170"/>
            <a:ext cx="8784422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資料排序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583928" y="1944266"/>
            <a:ext cx="8326680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開啟資料檔案後，依照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學號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由小至大排序。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006981" y="3208910"/>
            <a:ext cx="2521163" cy="183170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A1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儲存格後，再選取工作列的       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98C588A-F04D-B445-AACB-58113749E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7" y="3324832"/>
            <a:ext cx="469121" cy="386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DF75F27-B809-4B4B-9B42-A850F9E09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896" y="2767971"/>
            <a:ext cx="6216593" cy="37848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8409170-AC46-1C40-A06E-A16776482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706" y="4209010"/>
            <a:ext cx="478171" cy="391231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26BBD449-6C33-344D-A23A-3AF30CA69F73}"/>
              </a:ext>
            </a:extLst>
          </p:cNvPr>
          <p:cNvSpPr/>
          <p:nvPr/>
        </p:nvSpPr>
        <p:spPr>
          <a:xfrm>
            <a:off x="486068" y="194426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540D87A5-F9BB-2947-AF43-ED680B4AFCB2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118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2579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DA024EF0-30E5-ED4E-B557-EF0A765D5EB7}"/>
              </a:ext>
            </a:extLst>
          </p:cNvPr>
          <p:cNvSpPr/>
          <p:nvPr/>
        </p:nvSpPr>
        <p:spPr bwMode="auto">
          <a:xfrm>
            <a:off x="7727950" y="41961"/>
            <a:ext cx="2352675" cy="71588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資料與資料檔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DA4D104-7D17-EF4E-977A-D2BDC609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175" y="1044500"/>
            <a:ext cx="3874625" cy="5706267"/>
          </a:xfrm>
          <a:prstGeom prst="rect">
            <a:avLst/>
          </a:prstGeom>
        </p:spPr>
      </p:pic>
      <p:sp>
        <p:nvSpPr>
          <p:cNvPr id="7" name="◎ 電腦輔助學習趨勢…">
            <a:extLst>
              <a:ext uri="{FF2B5EF4-FFF2-40B4-BE49-F238E27FC236}">
                <a16:creationId xmlns="" xmlns:a16="http://schemas.microsoft.com/office/drawing/2014/main" id="{21B8447A-14C4-0E45-8892-BF47E5164BAB}"/>
              </a:ext>
            </a:extLst>
          </p:cNvPr>
          <p:cNvSpPr txBox="1">
            <a:spLocks/>
          </p:cNvSpPr>
          <p:nvPr/>
        </p:nvSpPr>
        <p:spPr bwMode="auto">
          <a:xfrm>
            <a:off x="667730" y="1923515"/>
            <a:ext cx="4284859" cy="2340259"/>
          </a:xfrm>
          <a:prstGeom prst="rect">
            <a:avLst/>
          </a:prstGeom>
          <a:solidFill>
            <a:srgbClr val="015F9F"/>
          </a:solidFill>
          <a:ln>
            <a:solidFill>
              <a:schemeClr val="accent1"/>
            </a:solidFill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對非數值資料</a:t>
            </a:r>
            <a:r>
              <a:rPr kumimoji="0" lang="en-US" altLang="zh-TW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如符號、文字</a:t>
            </a:r>
            <a:r>
              <a:rPr kumimoji="0" lang="en-US" altLang="zh-TW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可以用分類、排序或詮釋的方式來處理。</a:t>
            </a:r>
            <a:endParaRPr kumimoji="0" lang="en-US" altLang="zh-TW" sz="2800" b="1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61B56076-379D-DB4A-A9F9-D809547844C6}"/>
              </a:ext>
            </a:extLst>
          </p:cNvPr>
          <p:cNvSpPr txBox="1">
            <a:spLocks/>
          </p:cNvSpPr>
          <p:nvPr/>
        </p:nvSpPr>
        <p:spPr bwMode="auto">
          <a:xfrm>
            <a:off x="660096" y="4967127"/>
            <a:ext cx="4292493" cy="1657659"/>
          </a:xfrm>
          <a:prstGeom prst="rect">
            <a:avLst/>
          </a:prstGeom>
          <a:solidFill>
            <a:srgbClr val="DE5827"/>
          </a:solidFill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對數值資料</a:t>
            </a:r>
            <a:r>
              <a:rPr kumimoji="0" lang="en-US" altLang="zh-TW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如體重</a:t>
            </a:r>
            <a:r>
              <a:rPr kumimoji="0" lang="en-US" altLang="zh-TW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200" b="1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進行處理與分析時，可用算術四則運算計算</a:t>
            </a:r>
            <a:endParaRPr kumimoji="0" lang="en-US" altLang="zh-TW" sz="3200" b="1" baseline="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="" xmlns:a16="http://schemas.microsoft.com/office/drawing/2014/main" id="{308A86D6-F655-A94A-923C-1DD5D840AE34}"/>
              </a:ext>
            </a:extLst>
          </p:cNvPr>
          <p:cNvSpPr/>
          <p:nvPr/>
        </p:nvSpPr>
        <p:spPr bwMode="auto">
          <a:xfrm>
            <a:off x="5007546" y="5217849"/>
            <a:ext cx="495672" cy="1156217"/>
          </a:xfrm>
          <a:prstGeom prst="leftBrace">
            <a:avLst>
              <a:gd name="adj1" fmla="val 8333"/>
              <a:gd name="adj2" fmla="val 52058"/>
            </a:avLst>
          </a:prstGeom>
          <a:solidFill>
            <a:schemeClr val="accent1"/>
          </a:solidFill>
          <a:ln w="9525" cap="flat" cmpd="sng" algn="ctr">
            <a:solidFill>
              <a:srgbClr val="DE582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="" xmlns:a16="http://schemas.microsoft.com/office/drawing/2014/main" id="{9F2A8B00-A985-0742-9333-491B18933F5C}"/>
              </a:ext>
            </a:extLst>
          </p:cNvPr>
          <p:cNvSpPr/>
          <p:nvPr/>
        </p:nvSpPr>
        <p:spPr bwMode="auto">
          <a:xfrm>
            <a:off x="5007546" y="1469344"/>
            <a:ext cx="495672" cy="3456384"/>
          </a:xfrm>
          <a:prstGeom prst="leftBrace">
            <a:avLst>
              <a:gd name="adj1" fmla="val 8333"/>
              <a:gd name="adj2" fmla="val 48969"/>
            </a:avLst>
          </a:prstGeom>
          <a:solidFill>
            <a:schemeClr val="accent1"/>
          </a:solidFill>
          <a:ln w="9525" cap="flat" cmpd="sng" algn="ctr">
            <a:solidFill>
              <a:srgbClr val="015F9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6DDBDBFF-593B-0248-B570-F7B8A6B48887}"/>
              </a:ext>
            </a:extLst>
          </p:cNvPr>
          <p:cNvSpPr txBox="1"/>
          <p:nvPr/>
        </p:nvSpPr>
        <p:spPr>
          <a:xfrm>
            <a:off x="4744823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111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1147996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882733" y="3252824"/>
            <a:ext cx="2521163" cy="257987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學號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儲存格右方的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，再選取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排序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(A→Z)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8409170-AC46-1C40-A06E-A16776482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024" y="3757189"/>
            <a:ext cx="478171" cy="3912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54AF882-2A21-654C-81C1-82975B13D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313" y="2781838"/>
            <a:ext cx="6098727" cy="369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643A964-3851-EC4A-B429-805A324F8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52" y="3284747"/>
            <a:ext cx="469121" cy="393727"/>
          </a:xfrm>
          <a:prstGeom prst="rect">
            <a:avLst/>
          </a:prstGeom>
        </p:spPr>
      </p:pic>
      <p:sp>
        <p:nvSpPr>
          <p:cNvPr id="14" name="◎ 電腦輔助學習趨勢…">
            <a:extLst>
              <a:ext uri="{FF2B5EF4-FFF2-40B4-BE49-F238E27FC236}">
                <a16:creationId xmlns="" xmlns:a16="http://schemas.microsoft.com/office/drawing/2014/main" id="{AEBDB276-3DC3-B849-B139-D6D83F53858D}"/>
              </a:ext>
            </a:extLst>
          </p:cNvPr>
          <p:cNvSpPr txBox="1">
            <a:spLocks/>
          </p:cNvSpPr>
          <p:nvPr/>
        </p:nvSpPr>
        <p:spPr bwMode="auto">
          <a:xfrm>
            <a:off x="360346" y="1080170"/>
            <a:ext cx="8784422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資料排序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C7BBDC97-C97C-0145-9211-31B210F8CA15}"/>
              </a:ext>
            </a:extLst>
          </p:cNvPr>
          <p:cNvSpPr txBox="1">
            <a:spLocks/>
          </p:cNvSpPr>
          <p:nvPr/>
        </p:nvSpPr>
        <p:spPr bwMode="auto">
          <a:xfrm>
            <a:off x="1610176" y="1944266"/>
            <a:ext cx="8182664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開啟資料檔案後，依照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學號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由小至大排序</a:t>
            </a:r>
          </a:p>
        </p:txBody>
      </p:sp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BA8C7CE6-9EB0-D646-BDFD-368C3AB1284F}"/>
              </a:ext>
            </a:extLst>
          </p:cNvPr>
          <p:cNvSpPr/>
          <p:nvPr/>
        </p:nvSpPr>
        <p:spPr>
          <a:xfrm>
            <a:off x="486068" y="194426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255348D1-2848-DB4B-B90D-34E19645709B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118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95056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287EDB4-2C71-8A4C-B012-0C5102149B18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30A5B26-CF6B-674B-9EA0-E4D1260F0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352" y="3280542"/>
            <a:ext cx="4628022" cy="32002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ECC1479-563F-994A-9383-03ED5C244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80541"/>
            <a:ext cx="5256415" cy="32002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707429C-A0B0-744E-A398-4DCACF6BF795}"/>
              </a:ext>
            </a:extLst>
          </p:cNvPr>
          <p:cNvSpPr txBox="1"/>
          <p:nvPr/>
        </p:nvSpPr>
        <p:spPr>
          <a:xfrm>
            <a:off x="1439912" y="2756128"/>
            <a:ext cx="20162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200" dirty="0">
                <a:latin typeface="Heiti TC Medium" pitchFamily="2" charset="-128"/>
                <a:ea typeface="Heiti TC Medium" pitchFamily="2" charset="-128"/>
              </a:rPr>
              <a:t>排序前(依學號)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2758616-4006-2A41-8BA8-231F33E41008}"/>
              </a:ext>
            </a:extLst>
          </p:cNvPr>
          <p:cNvSpPr txBox="1"/>
          <p:nvPr/>
        </p:nvSpPr>
        <p:spPr>
          <a:xfrm>
            <a:off x="6706251" y="2734513"/>
            <a:ext cx="20162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200" dirty="0">
                <a:latin typeface="Heiti TC Medium" pitchFamily="2" charset="-128"/>
                <a:ea typeface="Heiti TC Medium" pitchFamily="2" charset="-128"/>
              </a:rPr>
              <a:t>排序後(依學號)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B8BA5DF-BA9D-5241-A221-0AFF5C16D511}"/>
              </a:ext>
            </a:extLst>
          </p:cNvPr>
          <p:cNvSpPr/>
          <p:nvPr/>
        </p:nvSpPr>
        <p:spPr bwMode="auto">
          <a:xfrm>
            <a:off x="6264448" y="3210630"/>
            <a:ext cx="720080" cy="3342147"/>
          </a:xfrm>
          <a:prstGeom prst="rect">
            <a:avLst/>
          </a:prstGeom>
          <a:noFill/>
          <a:ln w="22225" cap="flat" cmpd="sng" algn="ctr">
            <a:solidFill>
              <a:srgbClr val="DE5827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9E465EAD-596B-1847-A7CD-93104DDDC2F9}"/>
              </a:ext>
            </a:extLst>
          </p:cNvPr>
          <p:cNvSpPr txBox="1">
            <a:spLocks/>
          </p:cNvSpPr>
          <p:nvPr/>
        </p:nvSpPr>
        <p:spPr bwMode="auto">
          <a:xfrm>
            <a:off x="360346" y="936154"/>
            <a:ext cx="8784422" cy="79208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資料排序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939CCAE4-E981-FE43-80A7-8ADB7E518577}"/>
              </a:ext>
            </a:extLst>
          </p:cNvPr>
          <p:cNvSpPr txBox="1">
            <a:spLocks/>
          </p:cNvSpPr>
          <p:nvPr/>
        </p:nvSpPr>
        <p:spPr bwMode="auto">
          <a:xfrm>
            <a:off x="1483899" y="1656234"/>
            <a:ext cx="8470449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依學號排序結果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如想美化排序結果，可將文字置中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endParaRPr kumimoji="0" lang="zh-TW" altLang="en-US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9" name="圓角矩形 18">
            <a:extLst>
              <a:ext uri="{FF2B5EF4-FFF2-40B4-BE49-F238E27FC236}">
                <a16:creationId xmlns="" xmlns:a16="http://schemas.microsoft.com/office/drawing/2014/main" id="{B3C86BE6-327D-8745-B1B8-F7964957AC93}"/>
              </a:ext>
            </a:extLst>
          </p:cNvPr>
          <p:cNvSpPr/>
          <p:nvPr/>
        </p:nvSpPr>
        <p:spPr>
          <a:xfrm>
            <a:off x="359792" y="1656234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4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E1CD3993-1193-1B49-B0FD-FAE1534EEE0E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119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4738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287EDB4-2C71-8A4C-B012-0C5102149B18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43768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38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Google </a:t>
            </a:r>
            <a:r>
              <a:rPr lang="zh-TW" altLang="en-US" sz="38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試算表的資料形式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B725E996-FF9F-4645-B4B5-08C68C881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8" y="1224186"/>
            <a:ext cx="7410319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287EDB4-2C71-8A4C-B012-0C5102149B18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資料處理工具介紹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E1CD3993-1193-1B49-B0FD-FAE1534EEE0E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119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624A6BC2-CB2C-F948-AC65-DCE74DC23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" y="2736354"/>
            <a:ext cx="10067148" cy="32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0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資料處理範例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63526" y="1507410"/>
            <a:ext cx="9217024" cy="106992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試算表為工具分別示範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地理分布圖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雷達圖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的製作</a:t>
            </a: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4A0605-56C1-1947-9C24-C5252B36E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47" y="3175794"/>
            <a:ext cx="3263900" cy="208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630728A-2A3D-8449-B594-38B355BA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152" y="3218521"/>
            <a:ext cx="3352800" cy="203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0306D74-E5DA-4247-B141-1DD0F409F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951" y="3168402"/>
            <a:ext cx="2802202" cy="2061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7C1AEAD-02EB-6344-B3F0-E465A4FDA3AC}"/>
              </a:ext>
            </a:extLst>
          </p:cNvPr>
          <p:cNvSpPr/>
          <p:nvPr/>
        </p:nvSpPr>
        <p:spPr>
          <a:xfrm>
            <a:off x="8180788" y="5299001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雷達圖</a:t>
            </a:r>
            <a:endParaRPr lang="x-none" sz="2800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0AD21C4-CB51-8B42-BA7F-054BB11FA069}"/>
              </a:ext>
            </a:extLst>
          </p:cNvPr>
          <p:cNvSpPr/>
          <p:nvPr/>
        </p:nvSpPr>
        <p:spPr>
          <a:xfrm>
            <a:off x="4608264" y="5349144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</a:t>
            </a:r>
            <a:endParaRPr lang="x-none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A8AEF8B-9C6B-1C41-91FF-E6823957FF5E}"/>
              </a:ext>
            </a:extLst>
          </p:cNvPr>
          <p:cNvSpPr/>
          <p:nvPr/>
        </p:nvSpPr>
        <p:spPr>
          <a:xfrm>
            <a:off x="814879" y="5349144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地理分布圖</a:t>
            </a:r>
            <a:endParaRPr lang="x-none" sz="2800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1E2D9A33-6B79-1040-BC9F-8D45E0913F0A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13458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79828" y="1584226"/>
            <a:ext cx="4128438" cy="36364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國家為單位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的資料，就很適合用地理分布圖來展現各國的差異。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依照國家將人數標示於世界地圖上，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人數越多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的國家，標示的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圓點越大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顏色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也會變化。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3CF9517-F14D-CA4C-B256-C81BC2D3B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266" y="2016274"/>
            <a:ext cx="5118807" cy="32664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0BA1285-6AB9-6D4D-AC51-345552B16F4B}"/>
              </a:ext>
            </a:extLst>
          </p:cNvPr>
          <p:cNvSpPr/>
          <p:nvPr/>
        </p:nvSpPr>
        <p:spPr>
          <a:xfrm>
            <a:off x="5044933" y="5282750"/>
            <a:ext cx="44598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zh-TW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107</a:t>
            </a:r>
            <a:r>
              <a:rPr kumimoji="0" lang="zh-TW" altLang="en-US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學年大專校院境外學生的各國人數</a:t>
            </a:r>
            <a:endParaRPr lang="x-none" dirty="0"/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A2106C8B-89F7-D549-A011-31B3482ACC43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898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上傳資料檔案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9C4A94-9703-DF47-80BB-65B5224F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52" y="2664346"/>
            <a:ext cx="507167" cy="433205"/>
          </a:xfrm>
          <a:prstGeom prst="rect">
            <a:avLst/>
          </a:prstGeom>
        </p:spPr>
      </p:pic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583928" y="1819295"/>
            <a:ext cx="7410519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從電腦上傳資料檔案至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029916" y="2592712"/>
            <a:ext cx="307429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點選右方的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開啟檔案選擇器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EF644B7-AD64-8E49-B47C-CBC80D457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849" y="2879581"/>
            <a:ext cx="5419983" cy="30971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6A92338-03DF-084E-A2B7-A48BF2BF3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52" y="3569691"/>
            <a:ext cx="490833" cy="3867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264CB36-1043-204C-AC95-245A7B708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160" y="4774925"/>
            <a:ext cx="495300" cy="406400"/>
          </a:xfrm>
          <a:prstGeom prst="rect">
            <a:avLst/>
          </a:prstGeom>
        </p:spPr>
      </p:pic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A9573793-BF2A-9E44-B9BC-714D8EA219D4}"/>
              </a:ext>
            </a:extLst>
          </p:cNvPr>
          <p:cNvSpPr txBox="1">
            <a:spLocks/>
          </p:cNvSpPr>
          <p:nvPr/>
        </p:nvSpPr>
        <p:spPr bwMode="auto">
          <a:xfrm>
            <a:off x="995117" y="3475479"/>
            <a:ext cx="307429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上傳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，將欲使用的檔案上傳到 </a:t>
            </a:r>
            <a:r>
              <a:rPr kumimoji="0" lang="en-US" altLang="zh-TW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18E929FD-87A1-6E47-9C93-A5F735E7DE35}"/>
              </a:ext>
            </a:extLst>
          </p:cNvPr>
          <p:cNvSpPr txBox="1">
            <a:spLocks/>
          </p:cNvSpPr>
          <p:nvPr/>
        </p:nvSpPr>
        <p:spPr bwMode="auto">
          <a:xfrm>
            <a:off x="1029916" y="4699615"/>
            <a:ext cx="307429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選取或拖曳範例檔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《107 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學年大專校院境外學生人數統計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.xlsx》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至視窗中，再按下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鍵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8" name="圓角矩形 17">
            <a:extLst>
              <a:ext uri="{FF2B5EF4-FFF2-40B4-BE49-F238E27FC236}">
                <a16:creationId xmlns="" xmlns:a16="http://schemas.microsoft.com/office/drawing/2014/main" id="{7AFEEB00-B68A-9B44-B27C-3581DDD2D92F}"/>
              </a:ext>
            </a:extLst>
          </p:cNvPr>
          <p:cNvSpPr/>
          <p:nvPr/>
        </p:nvSpPr>
        <p:spPr>
          <a:xfrm>
            <a:off x="486068" y="1800250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1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F29E7316-599A-B44C-90B0-93ED5E337948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19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228705" y="1134232"/>
            <a:ext cx="2590283" cy="637849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tIns="0" bIns="144000" anchor="ctr" anchorCtr="1">
            <a:spAutoFit/>
          </a:bodyPr>
          <a:lstStyle/>
          <a:p>
            <a:pPr defTabSz="449263"/>
            <a:r>
              <a:rPr lang="en-US" altLang="zh-TW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試算表－地理分布圖（境外學生人數統計）</a:t>
            </a:r>
          </a:p>
        </p:txBody>
      </p:sp>
      <p:sp>
        <p:nvSpPr>
          <p:cNvPr id="20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292079" y="118862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1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開啟與整理統計資料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727944" y="1872258"/>
            <a:ext cx="761079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開啟資料檔案後，隱藏不需要的儲存格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029916" y="2962100"/>
            <a:ext cx="257023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按滑鼠左鍵點選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</a:t>
            </a:r>
            <a:r>
              <a:rPr kumimoji="0" lang="en-US" altLang="zh-TW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欄不要放開，向右拖曳至 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K 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A9573793-BF2A-9E44-B9BC-714D8EA219D4}"/>
              </a:ext>
            </a:extLst>
          </p:cNvPr>
          <p:cNvSpPr txBox="1">
            <a:spLocks/>
          </p:cNvSpPr>
          <p:nvPr/>
        </p:nvSpPr>
        <p:spPr bwMode="auto">
          <a:xfrm>
            <a:off x="1007864" y="4195559"/>
            <a:ext cx="2592288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按滑鼠右鍵，選取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隱藏 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 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～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K 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D4523C1-F8B7-514C-A82F-1B9B752B4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16" y="2987910"/>
            <a:ext cx="482600" cy="406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E1D49368-8264-0F46-852E-86096CC5E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51" y="4221743"/>
            <a:ext cx="469121" cy="3868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DEC87B6-C1B1-094D-8DB1-AD97BFC3E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5177" y="2736354"/>
            <a:ext cx="5847050" cy="3024336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640A1137-45F7-E641-BAD5-DDA6620BDFBE}"/>
              </a:ext>
            </a:extLst>
          </p:cNvPr>
          <p:cNvSpPr/>
          <p:nvPr/>
        </p:nvSpPr>
        <p:spPr>
          <a:xfrm>
            <a:off x="647824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19F9A470-C6AE-334E-A675-902AF822518C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121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2540924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製作地理分布圖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77988" y="1963311"/>
            <a:ext cx="6746700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選取資料範圍後，插入地理分布圖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029916" y="2782589"/>
            <a:ext cx="257023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 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B1</a:t>
            </a:r>
            <a:r>
              <a:rPr kumimoji="0" lang="en-US" altLang="zh-TW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儲存格，接著按滑鼠左鍵不要放開，向下拖曳至 </a:t>
            </a:r>
            <a:r>
              <a:rPr kumimoji="0" lang="en-US" altLang="zh-TW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L166</a:t>
            </a:r>
            <a:r>
              <a:rPr kumimoji="0" lang="en-US" altLang="zh-TW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儲存格，選 取各國境外學生的總人數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A9573793-BF2A-9E44-B9BC-714D8EA219D4}"/>
              </a:ext>
            </a:extLst>
          </p:cNvPr>
          <p:cNvSpPr txBox="1">
            <a:spLocks/>
          </p:cNvSpPr>
          <p:nvPr/>
        </p:nvSpPr>
        <p:spPr bwMode="auto">
          <a:xfrm>
            <a:off x="1001530" y="5326851"/>
            <a:ext cx="2592288" cy="129793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點選功能表的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插入</a:t>
            </a:r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鍵後，接著點選</a:t>
            </a:r>
            <a:r>
              <a:rPr kumimoji="0" lang="zh-TW" altLang="en-US" sz="2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圖表</a:t>
            </a:r>
            <a:endParaRPr kumimoji="0" lang="zh-TW" altLang="en-US" sz="20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BE0B81F-65C6-1D40-B52B-BAB16AF4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51" y="2854223"/>
            <a:ext cx="469121" cy="3937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20B2070-DFF0-0E40-B000-D602BE19F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146" y="5387588"/>
            <a:ext cx="454718" cy="3731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23BB90C-1495-A543-BE94-03ACADE9E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168" y="2985323"/>
            <a:ext cx="6072009" cy="3181268"/>
          </a:xfrm>
          <a:prstGeom prst="rect">
            <a:avLst/>
          </a:prstGeom>
        </p:spPr>
      </p:pic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A3087FD2-A33E-D44B-AD95-6E75792BC64F}"/>
              </a:ext>
            </a:extLst>
          </p:cNvPr>
          <p:cNvSpPr/>
          <p:nvPr/>
        </p:nvSpPr>
        <p:spPr>
          <a:xfrm>
            <a:off x="486068" y="194426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EFCA4CD8-033A-614A-A8CC-0EFB55C875A1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121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7592100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57908" y="3331463"/>
            <a:ext cx="163413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在圖表類型的下拉選單中，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點選附有標記的地理圖。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5DE67B2-AF38-5E42-9769-BE63E2E07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89" y="3452162"/>
            <a:ext cx="466775" cy="364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1D06AFE-4369-EF43-AC86-C595DAF63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442" y="2795096"/>
            <a:ext cx="6812374" cy="3551750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="" xmlns:a16="http://schemas.microsoft.com/office/drawing/2014/main" id="{861D608A-9C08-0A4D-B7C4-3EBE755C735A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製作地理分布圖</a:t>
            </a:r>
          </a:p>
        </p:txBody>
      </p:sp>
      <p:sp>
        <p:nvSpPr>
          <p:cNvPr id="12" name="◎ 電腦輔助學習趨勢…">
            <a:extLst>
              <a:ext uri="{FF2B5EF4-FFF2-40B4-BE49-F238E27FC236}">
                <a16:creationId xmlns="" xmlns:a16="http://schemas.microsoft.com/office/drawing/2014/main" id="{E161114B-D3C8-664E-9CAA-5FF094214077}"/>
              </a:ext>
            </a:extLst>
          </p:cNvPr>
          <p:cNvSpPr txBox="1">
            <a:spLocks/>
          </p:cNvSpPr>
          <p:nvPr/>
        </p:nvSpPr>
        <p:spPr bwMode="auto">
          <a:xfrm>
            <a:off x="1677988" y="1963311"/>
            <a:ext cx="667469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選取資料範圍後，插入地理分布圖</a:t>
            </a:r>
          </a:p>
        </p:txBody>
      </p:sp>
      <p:sp>
        <p:nvSpPr>
          <p:cNvPr id="13" name="圓角矩形 12">
            <a:extLst>
              <a:ext uri="{FF2B5EF4-FFF2-40B4-BE49-F238E27FC236}">
                <a16:creationId xmlns="" xmlns:a16="http://schemas.microsoft.com/office/drawing/2014/main" id="{8EBFC338-93FB-8845-9285-48915AB439FC}"/>
              </a:ext>
            </a:extLst>
          </p:cNvPr>
          <p:cNvSpPr/>
          <p:nvPr/>
        </p:nvSpPr>
        <p:spPr>
          <a:xfrm>
            <a:off x="486068" y="194426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2A1FFBC7-B1F8-CF44-8D4E-F6FEC8B9CD63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122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088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9589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資料與資料檔</a:t>
            </a:r>
          </a:p>
        </p:txBody>
      </p:sp>
      <p:sp>
        <p:nvSpPr>
          <p:cNvPr id="9" name="◎ 電腦輔助學習趨勢…">
            <a:extLst>
              <a:ext uri="{FF2B5EF4-FFF2-40B4-BE49-F238E27FC236}">
                <a16:creationId xmlns="" xmlns:a16="http://schemas.microsoft.com/office/drawing/2014/main" id="{3E2495D3-5DF0-DA46-9B4E-08B75A8AA086}"/>
              </a:ext>
            </a:extLst>
          </p:cNvPr>
          <p:cNvSpPr txBox="1">
            <a:spLocks/>
          </p:cNvSpPr>
          <p:nvPr/>
        </p:nvSpPr>
        <p:spPr bwMode="auto">
          <a:xfrm>
            <a:off x="863848" y="1800250"/>
            <a:ext cx="8640960" cy="174545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經由分析整理後的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</a:t>
            </a: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，可讓使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用者了解資料所代表的意義，這樣的資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料稱為</a:t>
            </a:r>
            <a:r>
              <a:rPr kumimoji="0" lang="zh-TW" altLang="en-US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資訊</a:t>
            </a:r>
            <a:r>
              <a:rPr kumimoji="0" lang="en-US" altLang="zh-TW" sz="3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(information)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F9BB7AC-954B-0542-A194-FBE16C10C5ED}"/>
              </a:ext>
            </a:extLst>
          </p:cNvPr>
          <p:cNvSpPr/>
          <p:nvPr/>
        </p:nvSpPr>
        <p:spPr bwMode="auto">
          <a:xfrm>
            <a:off x="1223889" y="4303265"/>
            <a:ext cx="2736303" cy="174545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x-none" sz="6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rPr>
              <a:t>資料</a:t>
            </a:r>
          </a:p>
          <a:p>
            <a:pPr marL="0" marR="0" indent="0" algn="ctr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x-none" sz="6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data</a:t>
            </a:r>
            <a:endParaRPr kumimoji="1" lang="x-none" sz="6000" b="1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F4E5E74-1BF3-7A46-BA24-22DB663FF459}"/>
              </a:ext>
            </a:extLst>
          </p:cNvPr>
          <p:cNvSpPr/>
          <p:nvPr/>
        </p:nvSpPr>
        <p:spPr bwMode="auto">
          <a:xfrm>
            <a:off x="6264450" y="4279241"/>
            <a:ext cx="2736302" cy="174545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x-none" sz="6000" b="1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資訊</a:t>
            </a:r>
          </a:p>
          <a:p>
            <a:pPr marL="0" marR="0" indent="0" algn="ctr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x-none" sz="6000" dirty="0">
                <a:latin typeface="Arial" charset="0"/>
                <a:ea typeface="新細明體" charset="-120"/>
              </a:rPr>
              <a:t>information</a:t>
            </a:r>
            <a:endParaRPr kumimoji="1" lang="x-none" sz="6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2" name="Striped Right Arrow 11">
            <a:extLst>
              <a:ext uri="{FF2B5EF4-FFF2-40B4-BE49-F238E27FC236}">
                <a16:creationId xmlns="" xmlns:a16="http://schemas.microsoft.com/office/drawing/2014/main" id="{CD1325DC-321B-144C-AAF0-300C7720615C}"/>
              </a:ext>
            </a:extLst>
          </p:cNvPr>
          <p:cNvSpPr/>
          <p:nvPr/>
        </p:nvSpPr>
        <p:spPr bwMode="auto">
          <a:xfrm>
            <a:off x="3960191" y="4534263"/>
            <a:ext cx="2304259" cy="1224136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x-none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分析整理</a:t>
            </a:r>
            <a:endParaRPr kumimoji="1" lang="x-none" sz="3600" b="1" u="none" strike="noStrike" cap="none" normalizeH="0" baseline="-25000" dirty="0">
              <a:ln>
                <a:noFill/>
              </a:ln>
              <a:solidFill>
                <a:srgbClr val="C00000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5AE02F0C-7FC5-6840-8718-17EDE4093EAB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111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0385683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26520" y="3331463"/>
            <a:ext cx="2097568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地理分布圖會自動依照資料內容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標示圓點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，並可自行調整圖表細項設定。</a:t>
            </a:r>
            <a:endParaRPr kumimoji="0" lang="zh-TW" altLang="en-US" sz="2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1A93FB-8150-CB4C-B3A4-990163B26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613" y="2957490"/>
            <a:ext cx="6071286" cy="3127236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C0BE5185-14BA-394B-907C-248506A33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889" y="6224676"/>
            <a:ext cx="48718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DFYuanStd"/>
              </a:rPr>
              <a:t>當資料量越大，標示圓點也需要越多時間 </a:t>
            </a:r>
            <a:endParaRPr kumimoji="0" lang="x-none" altLang="x-none" sz="3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1157DAA-E397-5142-AE79-0A10C0E10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3384426"/>
            <a:ext cx="494720" cy="408682"/>
          </a:xfrm>
          <a:prstGeom prst="rect">
            <a:avLst/>
          </a:prstGeom>
        </p:spPr>
      </p:pic>
      <p:sp>
        <p:nvSpPr>
          <p:cNvPr id="12" name="◎ 電腦輔助學習趨勢…">
            <a:extLst>
              <a:ext uri="{FF2B5EF4-FFF2-40B4-BE49-F238E27FC236}">
                <a16:creationId xmlns="" xmlns:a16="http://schemas.microsoft.com/office/drawing/2014/main" id="{06218BBF-530F-7E4F-B5A2-C5C5CD9E6F22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製作地理分布圖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76423F12-C73F-6741-AF7B-4B2E7F29618B}"/>
              </a:ext>
            </a:extLst>
          </p:cNvPr>
          <p:cNvSpPr txBox="1">
            <a:spLocks/>
          </p:cNvSpPr>
          <p:nvPr/>
        </p:nvSpPr>
        <p:spPr bwMode="auto">
          <a:xfrm>
            <a:off x="1677988" y="1963311"/>
            <a:ext cx="6386660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選取資料範圍後，插入地理分布圖</a:t>
            </a:r>
          </a:p>
        </p:txBody>
      </p:sp>
      <p:sp>
        <p:nvSpPr>
          <p:cNvPr id="15" name="圓角矩形 14">
            <a:extLst>
              <a:ext uri="{FF2B5EF4-FFF2-40B4-BE49-F238E27FC236}">
                <a16:creationId xmlns="" xmlns:a16="http://schemas.microsoft.com/office/drawing/2014/main" id="{FF65F89C-90F4-F742-9319-F1ABAEB7E5A1}"/>
              </a:ext>
            </a:extLst>
          </p:cNvPr>
          <p:cNvSpPr/>
          <p:nvPr/>
        </p:nvSpPr>
        <p:spPr>
          <a:xfrm>
            <a:off x="486068" y="194426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731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地理分布圖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486068" y="2640199"/>
            <a:ext cx="9317519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地理分布圖的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圓點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，就會顯示該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國別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</a:t>
            </a:r>
            <a:r>
              <a:rPr kumimoji="0" lang="zh-TW" altLang="en-US" sz="32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總人數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EA9D5B-0077-8A4A-B2AA-44D0D0619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968" y="3342292"/>
            <a:ext cx="5676676" cy="3588220"/>
          </a:xfrm>
          <a:prstGeom prst="rect">
            <a:avLst/>
          </a:prstGeom>
        </p:spPr>
      </p:pic>
      <p:pic>
        <p:nvPicPr>
          <p:cNvPr id="14337" name="Picture 1" descr="page16image31598208">
            <a:extLst>
              <a:ext uri="{FF2B5EF4-FFF2-40B4-BE49-F238E27FC236}">
                <a16:creationId xmlns="" xmlns:a16="http://schemas.microsoft.com/office/drawing/2014/main" id="{3B11415E-2EE2-9945-BCAD-77B99A1A2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399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BD8DBFE8-E254-7D4B-AC7C-3487CA3B9265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製作地理分布圖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BD2E1505-6269-5B43-943C-E1CCF5C16047}"/>
              </a:ext>
            </a:extLst>
          </p:cNvPr>
          <p:cNvSpPr txBox="1">
            <a:spLocks/>
          </p:cNvSpPr>
          <p:nvPr/>
        </p:nvSpPr>
        <p:spPr bwMode="auto">
          <a:xfrm>
            <a:off x="1677988" y="1819295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結果輸出</a:t>
            </a:r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01858268-26C8-6A44-B58D-C0C2DE40AE6B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4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90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43966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47824" y="1219554"/>
            <a:ext cx="7704856" cy="18362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利用此小節資料檔，使地理分布圖只呈現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亞洲地區並美化，並請同學比較調整前後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的地理分布圖。</a:t>
            </a:r>
            <a:b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endParaRPr kumimoji="0" lang="zh-TW" altLang="en-US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AC6462BE-582B-0245-9E7D-765B8670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8" y="3041271"/>
            <a:ext cx="6048672" cy="382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799952" y="-171946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31800" y="1296194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調整之後後可清楚專注於某地區的資料呈現，以及凸顯陸地區域。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zh-TW" altLang="en-US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12">
            <a:extLst>
              <a:ext uri="{FF2B5EF4-FFF2-40B4-BE49-F238E27FC236}">
                <a16:creationId xmlns="" xmlns:a16="http://schemas.microsoft.com/office/drawing/2014/main" id="{EF60165A-4E15-834B-A96F-364825BF0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57" y="5184626"/>
            <a:ext cx="438799" cy="360040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="" xmlns:a16="http://schemas.microsoft.com/office/drawing/2014/main" id="{4130DFC5-FEEE-7F41-A754-277CAA1AC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42" y="4248522"/>
            <a:ext cx="433814" cy="3417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ADF4697-C6FF-264E-A97E-9E50998E1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42" y="2778703"/>
            <a:ext cx="424620" cy="36269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EDE07C97-8038-7148-A79F-5ECCFA3B6C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200" y="2972000"/>
            <a:ext cx="2683337" cy="355360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22533106-8986-B941-9A4A-56D66E769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089" y="2088281"/>
            <a:ext cx="3005295" cy="4444957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82EE16F2-AA1D-5746-85AA-250E62D339A6}"/>
              </a:ext>
            </a:extLst>
          </p:cNvPr>
          <p:cNvSpPr txBox="1"/>
          <p:nvPr/>
        </p:nvSpPr>
        <p:spPr>
          <a:xfrm>
            <a:off x="863848" y="2667703"/>
            <a:ext cx="3384376" cy="4438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自訂→圖表樣</a:t>
            </a:r>
            <a:endParaRPr kumimoji="0" lang="en-US" altLang="zh-TW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式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，可以進行美化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圖表。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在圖表編輯器中， 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點選自訂→地理。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接著點選地區為亞 洲。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 </a:t>
            </a:r>
          </a:p>
          <a:p>
            <a:pPr>
              <a:lnSpc>
                <a:spcPts val="3760"/>
              </a:lnSpc>
            </a:pP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07586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折線圖 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43471" y="1080170"/>
            <a:ext cx="8640960" cy="36364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將數據的資料點以線段連接起來，以便透過線段的方向變化來呈現出</a:t>
            </a:r>
            <a:r>
              <a:rPr kumimoji="0" lang="zh-TW" altLang="en-US" sz="34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數據的趨勢</a:t>
            </a: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4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4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【</a:t>
            </a: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</a:t>
            </a:r>
            <a:r>
              <a:rPr kumimoji="0" lang="en-US" altLang="zh-TW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】</a:t>
            </a: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將一年的氣溫</a:t>
            </a:r>
            <a:endParaRPr kumimoji="0" lang="en-US" altLang="zh-TW" sz="34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變化簡化成等距間</a:t>
            </a:r>
            <a:endParaRPr kumimoji="0" lang="en-US" altLang="zh-TW" sz="34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隔的</a:t>
            </a:r>
            <a:r>
              <a:rPr kumimoji="0" lang="en-US" altLang="zh-TW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月份的日均溫資料。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0BA1285-6AB9-6D4D-AC51-345552B16F4B}"/>
              </a:ext>
            </a:extLst>
          </p:cNvPr>
          <p:cNvSpPr/>
          <p:nvPr/>
        </p:nvSpPr>
        <p:spPr>
          <a:xfrm>
            <a:off x="5976416" y="5616674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2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不同月份的日均溫變化</a:t>
            </a:r>
            <a:endParaRPr lang="x-none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52984A9-5C6B-564F-A3C1-34A78CD55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280" y="2520330"/>
            <a:ext cx="4990155" cy="30243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F0FC2501-A5B0-DB43-8858-34C739521A78}"/>
              </a:ext>
            </a:extLst>
          </p:cNvPr>
          <p:cNvSpPr txBox="1"/>
          <p:nvPr/>
        </p:nvSpPr>
        <p:spPr>
          <a:xfrm>
            <a:off x="4680272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124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8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1800474" y="5533704"/>
            <a:ext cx="1914233" cy="637849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tIns="0" bIns="144000" anchor="ctr" anchorCtr="1">
            <a:spAutoFit/>
          </a:bodyPr>
          <a:lstStyle/>
          <a:p>
            <a:pPr defTabSz="449263"/>
            <a:r>
              <a:rPr lang="en-US" altLang="zh-TW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試算表－折線圖（日均溫）</a:t>
            </a:r>
          </a:p>
        </p:txBody>
      </p:sp>
      <p:sp>
        <p:nvSpPr>
          <p:cNvPr id="9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863848" y="5588094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318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取得開放資料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719832" y="1642569"/>
            <a:ext cx="878442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l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交通部中央氣象局提供全國各地氣象測站的資訊，</a:t>
            </a: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相關資料可在其觀測資料查詢系統網站。</a:t>
            </a: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l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以臺北市文山測站為例，查詢取得 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2019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月份的月報表，然後使用 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試算表將每天日均溫</a:t>
            </a:r>
            <a:endParaRPr kumimoji="0" lang="en-US" altLang="zh-TW" sz="2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取出整理成一份資料再繪製成折線圖。</a:t>
            </a:r>
          </a:p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4249EC0-3FD0-D241-8ECD-5D00EF4FD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920" y="2759602"/>
            <a:ext cx="6386451" cy="267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3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02C94219-E454-8041-9BB8-A151054DF3AA}"/>
              </a:ext>
            </a:extLst>
          </p:cNvPr>
          <p:cNvSpPr/>
          <p:nvPr/>
        </p:nvSpPr>
        <p:spPr bwMode="auto">
          <a:xfrm>
            <a:off x="7727950" y="1368202"/>
            <a:ext cx="2352675" cy="58626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取得開放資料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9C4A94-9703-DF47-80BB-65B5224F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21" y="3168402"/>
            <a:ext cx="507167" cy="433205"/>
          </a:xfrm>
          <a:prstGeom prst="rect">
            <a:avLst/>
          </a:prstGeom>
        </p:spPr>
      </p:pic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863848" y="1819295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搜尋日均溫資料檔案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173932" y="3115439"/>
            <a:ext cx="257023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月分的測站所在縣市、測站、資料類型、資料格式與時間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5DE0CF4-A4BB-204A-938C-AAB3DC348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874" y="2722113"/>
            <a:ext cx="5303934" cy="4118697"/>
          </a:xfrm>
          <a:prstGeom prst="rect">
            <a:avLst/>
          </a:prstGeom>
        </p:spPr>
      </p:pic>
      <p:sp>
        <p:nvSpPr>
          <p:cNvPr id="9" name="圓角矩形 8">
            <a:extLst>
              <a:ext uri="{FF2B5EF4-FFF2-40B4-BE49-F238E27FC236}">
                <a16:creationId xmlns="" xmlns:a16="http://schemas.microsoft.com/office/drawing/2014/main" id="{B3BD153B-5EE9-444F-A40F-ED324C3B60B1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1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638196" y="-153991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取得開放資料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813892" y="1872258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下載日均溫資料檔案</a:t>
            </a:r>
          </a:p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zh-TW" altLang="en-US" sz="24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656653" y="3043431"/>
            <a:ext cx="2663631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kumimoji="0" lang="en-US" altLang="zh-TW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CSV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下載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，取得 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 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月分的日均溫資料檔案，再依序取得 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 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月分的日均溫資料檔案</a:t>
            </a:r>
            <a:endParaRPr kumimoji="0" lang="zh-TW" altLang="en-US" sz="2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6A92338-03DF-084E-A2B7-A48BF2BF3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76" y="3096394"/>
            <a:ext cx="490833" cy="3867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36CD3BE-F1F5-504C-BF82-24A6FF5EA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667" y="2700351"/>
            <a:ext cx="6241537" cy="3384375"/>
          </a:xfrm>
          <a:prstGeom prst="rect">
            <a:avLst/>
          </a:prstGeom>
        </p:spPr>
      </p:pic>
      <p:sp>
        <p:nvSpPr>
          <p:cNvPr id="10" name="圓角矩形 9">
            <a:extLst>
              <a:ext uri="{FF2B5EF4-FFF2-40B4-BE49-F238E27FC236}">
                <a16:creationId xmlns="" xmlns:a16="http://schemas.microsoft.com/office/drawing/2014/main" id="{668FB0E5-E31C-F94E-9FA3-A31409BAB9FB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74AA44A6-E2E9-FB48-9FA3-834B128EC6A6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125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669480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開啟與整理統計資料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05980" y="1891303"/>
            <a:ext cx="8186860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2019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 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27100" y="3024386"/>
            <a:ext cx="2138188" cy="189733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分別上傳</a:t>
            </a:r>
            <a:r>
              <a:rPr kumimoji="0" lang="en-US" altLang="zh-TW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分的日均溫資料檔案至試算表中。</a:t>
            </a:r>
            <a:endParaRPr kumimoji="0" lang="zh-TW" altLang="en-US" sz="2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B2ED363-048E-3442-9252-BBDCB7DCE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3075585"/>
            <a:ext cx="495300" cy="40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0D6BBED-A285-6F40-8AB1-8E5CB66F7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" y="5209341"/>
            <a:ext cx="482600" cy="406400"/>
          </a:xfrm>
          <a:prstGeom prst="rect">
            <a:avLst/>
          </a:prstGeom>
        </p:spPr>
      </p:pic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815305D1-681E-2D49-8BD7-322FCF7EB70D}"/>
              </a:ext>
            </a:extLst>
          </p:cNvPr>
          <p:cNvSpPr txBox="1">
            <a:spLocks/>
          </p:cNvSpPr>
          <p:nvPr/>
        </p:nvSpPr>
        <p:spPr bwMode="auto">
          <a:xfrm>
            <a:off x="891096" y="5131663"/>
            <a:ext cx="2138188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保留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觀測時間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</a:t>
            </a:r>
            <a:r>
              <a:rPr kumimoji="0" lang="zh-TW" altLang="en-US" sz="26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氣溫</a:t>
            </a:r>
            <a:r>
              <a:rPr kumimoji="0" lang="zh-TW" altLang="en-US" sz="2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欄位。</a:t>
            </a:r>
            <a:endParaRPr kumimoji="0" lang="zh-TW" altLang="en-US" sz="26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DEB68B-D2DD-3843-8321-FCF4B3689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781" y="2592338"/>
            <a:ext cx="6232003" cy="3914002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9D60B12E-B713-434C-85B7-FBE633D56559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8FE572D9-8CBE-9D4F-88D0-D48EC6A545CC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125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77935768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開啟與整理統計資料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55936" y="1872258"/>
            <a:ext cx="8580550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2019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869094" y="3449644"/>
            <a:ext cx="2443026" cy="189733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的氣溫，整合至同一個日均溫資料試算表中。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ABE1607-5235-EA4F-9B49-D740ABE1F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35" y="3501663"/>
            <a:ext cx="469121" cy="3868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C55047E-0FAE-B246-AFDA-8FC7303F5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144" y="2649882"/>
            <a:ext cx="5817477" cy="3686872"/>
          </a:xfrm>
          <a:prstGeom prst="rect">
            <a:avLst/>
          </a:prstGeom>
        </p:spPr>
      </p:pic>
      <p:sp>
        <p:nvSpPr>
          <p:cNvPr id="10" name="圓角矩形 9">
            <a:extLst>
              <a:ext uri="{FF2B5EF4-FFF2-40B4-BE49-F238E27FC236}">
                <a16:creationId xmlns="" xmlns:a16="http://schemas.microsoft.com/office/drawing/2014/main" id="{F7A3D398-13A6-B041-BE33-7AC6C7483E9D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4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9EBA564B-D290-6E4B-ABB8-86E04CD93B53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169492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資料檔的形成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4876" y="1008162"/>
            <a:ext cx="9359932" cy="17281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全班身心特徵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如姓名、學號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…)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資料為例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3600" b="1" kern="0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登錄的每一項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特徵結果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均由一次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單一測量</a:t>
            </a:r>
            <a:endParaRPr lang="en-US" altLang="zh-TW" sz="36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而來，稱為資料值</a:t>
            </a: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value)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83BF65C-6C61-0B46-AE41-DE60E45B5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296"/>
          <a:stretch/>
        </p:blipFill>
        <p:spPr>
          <a:xfrm>
            <a:off x="1583928" y="4342372"/>
            <a:ext cx="5565465" cy="23942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F9CEF24-6013-654B-89DE-BDE45E4B39B3}"/>
              </a:ext>
            </a:extLst>
          </p:cNvPr>
          <p:cNvSpPr/>
          <p:nvPr/>
        </p:nvSpPr>
        <p:spPr>
          <a:xfrm>
            <a:off x="2906657" y="3168402"/>
            <a:ext cx="33041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資料值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(data value)</a:t>
            </a:r>
            <a:endParaRPr lang="x-none" sz="2800" dirty="0">
              <a:solidFill>
                <a:srgbClr val="C0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5C530D55-E98F-814E-9243-1C209745FE38}"/>
              </a:ext>
            </a:extLst>
          </p:cNvPr>
          <p:cNvCxnSpPr>
            <a:stCxn id="5" idx="2"/>
          </p:cNvCxnSpPr>
          <p:nvPr/>
        </p:nvCxnSpPr>
        <p:spPr bwMode="auto">
          <a:xfrm flipH="1">
            <a:off x="2114569" y="3691622"/>
            <a:ext cx="2444143" cy="1261010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932B13DE-17CF-A449-8EC9-AF1F3435369B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 flipH="1">
            <a:off x="2762641" y="3691622"/>
            <a:ext cx="1796071" cy="1644742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B5EF1154-117D-8E4F-BEDB-4062C6883BE7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 flipH="1">
            <a:off x="4490833" y="3691622"/>
            <a:ext cx="67879" cy="2180874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6A788C44-659C-1040-9E8E-F05AE4B5BDC2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>
            <a:off x="4558712" y="3691622"/>
            <a:ext cx="724209" cy="1644742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8D30F263-F635-8748-BB56-8A738CE1B5AD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>
            <a:off x="4558712" y="3691622"/>
            <a:ext cx="1331449" cy="1644742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910FA102-18EE-874B-86C7-5D6803FAEC17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>
            <a:off x="4558712" y="3691622"/>
            <a:ext cx="1979521" cy="1261010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5050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製作折線圖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511920" y="1872258"/>
            <a:ext cx="8546901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2019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00920" y="3143272"/>
            <a:ext cx="2843248" cy="189733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A1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儲存格，接著按滑鼠左鍵不要放開，向下拖曳至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E32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儲存格，選取四個月分的觀測時間與 氣溫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F409E85-E9AE-AC44-B70E-9BC4F12FB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3217151"/>
            <a:ext cx="489144" cy="393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A3C434D-55B5-A645-9300-22BD160A4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176" y="2880098"/>
            <a:ext cx="5862788" cy="3528365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C4649934-BF69-FF41-A3CC-F6806451FB81}"/>
              </a:ext>
            </a:extLst>
          </p:cNvPr>
          <p:cNvSpPr/>
          <p:nvPr/>
        </p:nvSpPr>
        <p:spPr>
          <a:xfrm>
            <a:off x="359792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5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518A65E2-7052-354E-AA98-7D61CC3543E8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126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1415667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折線圖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007864" y="3431304"/>
            <a:ext cx="2352674" cy="189733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點選功能表的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插入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鍵後，接著點選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圖表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F36E25-43E9-B14C-A140-9EDA47C04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98" y="3524367"/>
            <a:ext cx="454718" cy="3731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B1EFA2C-C959-9E4A-B870-DE3D89A7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128" y="2854034"/>
            <a:ext cx="6192688" cy="3626736"/>
          </a:xfrm>
          <a:prstGeom prst="rect">
            <a:avLst/>
          </a:prstGeom>
        </p:spPr>
      </p:pic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10790839-C465-1A40-B9A2-F744019C2C78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製作折線圖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4B47DEFD-0091-3C45-BAE7-B81386B848F8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127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69A85B2C-2B65-4140-8D1B-B80922CE1420}"/>
              </a:ext>
            </a:extLst>
          </p:cNvPr>
          <p:cNvSpPr txBox="1">
            <a:spLocks/>
          </p:cNvSpPr>
          <p:nvPr/>
        </p:nvSpPr>
        <p:spPr bwMode="auto">
          <a:xfrm>
            <a:off x="1511920" y="1872258"/>
            <a:ext cx="8546901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2019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</a:t>
            </a:r>
          </a:p>
        </p:txBody>
      </p:sp>
      <p:sp>
        <p:nvSpPr>
          <p:cNvPr id="17" name="圓角矩形 16">
            <a:extLst>
              <a:ext uri="{FF2B5EF4-FFF2-40B4-BE49-F238E27FC236}">
                <a16:creationId xmlns="" xmlns:a16="http://schemas.microsoft.com/office/drawing/2014/main" id="{DFF483F9-411D-FC40-B19D-6E992D1A519B}"/>
              </a:ext>
            </a:extLst>
          </p:cNvPr>
          <p:cNvSpPr/>
          <p:nvPr/>
        </p:nvSpPr>
        <p:spPr>
          <a:xfrm>
            <a:off x="359792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5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3751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折線圖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872173" y="3143272"/>
            <a:ext cx="2352674" cy="189733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在圖表類型的下拉選單中，點選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1742137-4620-1340-92D5-72179AD13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3257512"/>
            <a:ext cx="466775" cy="364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EA964CE-DC00-FB4C-A0DC-9B371ECB1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035" y="2725043"/>
            <a:ext cx="6205099" cy="3628039"/>
          </a:xfrm>
          <a:prstGeom prst="rect">
            <a:avLst/>
          </a:prstGeom>
        </p:spPr>
      </p:pic>
      <p:sp>
        <p:nvSpPr>
          <p:cNvPr id="12" name="◎ 電腦輔助學習趨勢…">
            <a:extLst>
              <a:ext uri="{FF2B5EF4-FFF2-40B4-BE49-F238E27FC236}">
                <a16:creationId xmlns="" xmlns:a16="http://schemas.microsoft.com/office/drawing/2014/main" id="{A1B620A9-7257-D244-B281-A8FC84F9283A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製作折線圖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3DFA1A74-37E2-0148-81EE-BA54568F9671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127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10" name="◎ 電腦輔助學習趨勢…">
            <a:extLst>
              <a:ext uri="{FF2B5EF4-FFF2-40B4-BE49-F238E27FC236}">
                <a16:creationId xmlns="" xmlns:a16="http://schemas.microsoft.com/office/drawing/2014/main" id="{FA262FDE-1CA1-E648-BF11-E3B2C49F507F}"/>
              </a:ext>
            </a:extLst>
          </p:cNvPr>
          <p:cNvSpPr txBox="1">
            <a:spLocks/>
          </p:cNvSpPr>
          <p:nvPr/>
        </p:nvSpPr>
        <p:spPr bwMode="auto">
          <a:xfrm>
            <a:off x="1511920" y="1872258"/>
            <a:ext cx="8546901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2019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12</a:t>
            </a:r>
            <a:r>
              <a:rPr kumimoji="0" lang="zh-TW" altLang="en-US" sz="31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月分的日均溫資料檔</a:t>
            </a:r>
          </a:p>
        </p:txBody>
      </p:sp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D0869367-21DF-2442-AED5-95F69FF3AD32}"/>
              </a:ext>
            </a:extLst>
          </p:cNvPr>
          <p:cNvSpPr/>
          <p:nvPr/>
        </p:nvSpPr>
        <p:spPr>
          <a:xfrm>
            <a:off x="359792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5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61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製作折線圖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55936" y="1819295"/>
            <a:ext cx="302433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結果輸出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E9100C5-2060-C34B-8050-979AA6594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570" y="2520330"/>
            <a:ext cx="5411267" cy="3264971"/>
          </a:xfrm>
          <a:prstGeom prst="rect">
            <a:avLst/>
          </a:prstGeom>
        </p:spPr>
      </p:pic>
      <p:sp>
        <p:nvSpPr>
          <p:cNvPr id="14" name="◎ 電腦輔助學習趨勢…">
            <a:extLst>
              <a:ext uri="{FF2B5EF4-FFF2-40B4-BE49-F238E27FC236}">
                <a16:creationId xmlns="" xmlns:a16="http://schemas.microsoft.com/office/drawing/2014/main" id="{F68EC7D4-E7F4-214A-8E55-8DB579AFDB64}"/>
              </a:ext>
            </a:extLst>
          </p:cNvPr>
          <p:cNvSpPr txBox="1">
            <a:spLocks/>
          </p:cNvSpPr>
          <p:nvPr/>
        </p:nvSpPr>
        <p:spPr bwMode="auto">
          <a:xfrm>
            <a:off x="407099" y="2520330"/>
            <a:ext cx="3769117" cy="368495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折線圖的優點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963612" lvl="1" indent="-457200">
              <a:spcBef>
                <a:spcPts val="800"/>
              </a:spcBef>
              <a:buClr>
                <a:schemeClr val="tx1"/>
              </a:buClr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折線圖的線段上下變化，可以觀察資料的趨勢。</a:t>
            </a:r>
          </a:p>
          <a:p>
            <a:pPr marL="963612" lvl="1" indent="-457200">
              <a:spcBef>
                <a:spcPts val="800"/>
              </a:spcBef>
              <a:buClr>
                <a:schemeClr val="tx1"/>
              </a:buClr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不同的資料可以用不同顏色的線段畫在同一張折線圖上，方便比較其差異。</a:t>
            </a:r>
          </a:p>
        </p:txBody>
      </p:sp>
      <p:sp>
        <p:nvSpPr>
          <p:cNvPr id="9" name="圓角矩形 8">
            <a:extLst>
              <a:ext uri="{FF2B5EF4-FFF2-40B4-BE49-F238E27FC236}">
                <a16:creationId xmlns="" xmlns:a16="http://schemas.microsoft.com/office/drawing/2014/main" id="{848A47E8-7C46-B84E-A473-41435418A9AF}"/>
              </a:ext>
            </a:extLst>
          </p:cNvPr>
          <p:cNvSpPr/>
          <p:nvPr/>
        </p:nvSpPr>
        <p:spPr>
          <a:xfrm>
            <a:off x="486068" y="1800250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5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F2CB12E0-8EB7-3448-914E-D21B52215D0A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128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37361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折線圖的繪製 </a:t>
            </a:r>
          </a:p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zh-TW" altLang="en-US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5029A634-4020-C04E-BA95-789A062BA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6" y="2012132"/>
            <a:ext cx="9290236" cy="4180606"/>
          </a:xfrm>
          <a:prstGeom prst="rect">
            <a:avLst/>
          </a:prstGeom>
        </p:spPr>
      </p:pic>
      <p:pic>
        <p:nvPicPr>
          <p:cNvPr id="10" name="圖片 5">
            <a:hlinkClick r:id="rId3"/>
            <a:extLst>
              <a:ext uri="{FF2B5EF4-FFF2-40B4-BE49-F238E27FC236}">
                <a16:creationId xmlns="" xmlns:a16="http://schemas.microsoft.com/office/drawing/2014/main" id="{454161BF-5ED7-6B41-A379-12F3820FA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953" b="73730" l="14063" r="86230">
                        <a14:foregroundMark x1="22559" y1="43457" x2="73926" y2="56738"/>
                        <a14:foregroundMark x1="25488" y1="37598" x2="65723" y2="64063"/>
                        <a14:foregroundMark x1="65723" y1="64063" x2="29883" y2="37598"/>
                        <a14:foregroundMark x1="22559" y1="31641" x2="64844" y2="61133"/>
                        <a14:foregroundMark x1="64844" y1="61133" x2="21094" y2="47852"/>
                        <a14:foregroundMark x1="34180" y1="32129" x2="78711" y2="48633"/>
                        <a14:foregroundMark x1="78711" y1="48633" x2="36426" y2="69727"/>
                        <a14:foregroundMark x1="36426" y1="69727" x2="58887" y2="27832"/>
                        <a14:foregroundMark x1="58887" y1="27832" x2="76074" y2="71875"/>
                        <a14:foregroundMark x1="76074" y1="71875" x2="65137" y2="73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207128" y="35719"/>
            <a:ext cx="1730156" cy="104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0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折線圖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折線圖的判讀 </a:t>
            </a:r>
          </a:p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zh-TW" altLang="en-US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0" name="圖片 5">
            <a:hlinkClick r:id="rId2"/>
            <a:extLst>
              <a:ext uri="{FF2B5EF4-FFF2-40B4-BE49-F238E27FC236}">
                <a16:creationId xmlns="" xmlns:a16="http://schemas.microsoft.com/office/drawing/2014/main" id="{454161BF-5ED7-6B41-A379-12F3820FA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953" b="73730" l="14063" r="86230">
                        <a14:foregroundMark x1="22559" y1="43457" x2="73926" y2="56738"/>
                        <a14:foregroundMark x1="25488" y1="37598" x2="65723" y2="64063"/>
                        <a14:foregroundMark x1="65723" y1="64063" x2="29883" y2="37598"/>
                        <a14:foregroundMark x1="22559" y1="31641" x2="64844" y2="61133"/>
                        <a14:foregroundMark x1="64844" y1="61133" x2="21094" y2="47852"/>
                        <a14:foregroundMark x1="34180" y1="32129" x2="78711" y2="48633"/>
                        <a14:foregroundMark x1="78711" y1="48633" x2="36426" y2="69727"/>
                        <a14:foregroundMark x1="36426" y1="69727" x2="58887" y2="27832"/>
                        <a14:foregroundMark x1="58887" y1="27832" x2="76074" y2="71875"/>
                        <a14:foregroundMark x1="76074" y1="71875" x2="65137" y2="73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8207128" y="35719"/>
            <a:ext cx="1730156" cy="104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69785A8-45BE-E44D-AA56-4DC9A234A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54" y="2196294"/>
            <a:ext cx="9056367" cy="39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8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144301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9361040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利用此小節資料檔，使折線圖進行細部調整後更易閱讀，並請同學比較調整前後的折線圖。</a:t>
            </a:r>
            <a:b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分別將四個月份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的資料，加上不 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同形狀的資料點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資料標記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設定縱軸的溫度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範圍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:12∼ 32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 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設定縱軸每一個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格線間距為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度。</a:t>
            </a:r>
          </a:p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zh-TW" altLang="en-US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DB1C5F06-A6A3-D245-A430-347F8958B1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24" y="2800259"/>
            <a:ext cx="5613772" cy="353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1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719585" y="1584226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調整之後：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不同形狀的資料點能輕易以視覺化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判別資料落點和各月分的資料。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縱軸的溫度範圍縮小可使資料趨勢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變化更明顯、同日不同月分的資料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落差也更易判讀。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格線間距縮小則方便對應更精準的</a:t>
            </a: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數字。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233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196688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78736" y="1296194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分別將四個月分加上不同形狀的資料點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="" xmlns:a16="http://schemas.microsoft.com/office/drawing/2014/main" id="{23C2CDA0-AE39-674E-A4F5-3B2490C3CDCC}"/>
              </a:ext>
            </a:extLst>
          </p:cNvPr>
          <p:cNvSpPr/>
          <p:nvPr/>
        </p:nvSpPr>
        <p:spPr>
          <a:xfrm>
            <a:off x="359792" y="122418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1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1D26CC3-0B3F-C74C-B473-BF424E8AA4DF}"/>
              </a:ext>
            </a:extLst>
          </p:cNvPr>
          <p:cNvSpPr txBox="1"/>
          <p:nvPr/>
        </p:nvSpPr>
        <p:spPr>
          <a:xfrm>
            <a:off x="719832" y="2355718"/>
            <a:ext cx="3384376" cy="2489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點選自訂→系列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選擇想修改的月份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調整線段與顏色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調整大小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調整形狀</a:t>
            </a:r>
          </a:p>
        </p:txBody>
      </p:sp>
      <p:pic>
        <p:nvPicPr>
          <p:cNvPr id="7" name="Picture 15">
            <a:extLst>
              <a:ext uri="{FF2B5EF4-FFF2-40B4-BE49-F238E27FC236}">
                <a16:creationId xmlns="" xmlns:a16="http://schemas.microsoft.com/office/drawing/2014/main" id="{646559AF-B02E-C743-9E01-F08DA52EB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99" y="4320530"/>
            <a:ext cx="441241" cy="363830"/>
          </a:xfrm>
          <a:prstGeom prst="rect">
            <a:avLst/>
          </a:prstGeom>
        </p:spPr>
      </p:pic>
      <p:pic>
        <p:nvPicPr>
          <p:cNvPr id="8" name="Picture 12">
            <a:extLst>
              <a:ext uri="{FF2B5EF4-FFF2-40B4-BE49-F238E27FC236}">
                <a16:creationId xmlns="" xmlns:a16="http://schemas.microsoft.com/office/drawing/2014/main" id="{13BD6C2C-A059-FD46-A0CD-6FC8F9BD2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41" y="3420430"/>
            <a:ext cx="438799" cy="360040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="" xmlns:a16="http://schemas.microsoft.com/office/drawing/2014/main" id="{3F17CD04-672B-824E-928B-05E6E8A6B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92" y="3888482"/>
            <a:ext cx="432048" cy="363830"/>
          </a:xfrm>
          <a:prstGeom prst="rect">
            <a:avLst/>
          </a:prstGeom>
        </p:spPr>
      </p:pic>
      <p:pic>
        <p:nvPicPr>
          <p:cNvPr id="10" name="Picture 11">
            <a:extLst>
              <a:ext uri="{FF2B5EF4-FFF2-40B4-BE49-F238E27FC236}">
                <a16:creationId xmlns="" xmlns:a16="http://schemas.microsoft.com/office/drawing/2014/main" id="{BE1FBBBF-B218-944F-8AE4-6DFB02AFAA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026" y="2952378"/>
            <a:ext cx="433814" cy="341793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34EF4987-7D80-2742-B64E-9E633226E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026" y="2454667"/>
            <a:ext cx="424620" cy="36269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C6EEA05-6481-5145-9B03-85A257B0DB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205" y="2046496"/>
            <a:ext cx="6033846" cy="441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943968" y="-143966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78736" y="1296194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設定縱軸的溫度範圍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:12 ∼ 32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="" xmlns:a16="http://schemas.microsoft.com/office/drawing/2014/main" id="{23C2CDA0-AE39-674E-A4F5-3B2490C3CDCC}"/>
              </a:ext>
            </a:extLst>
          </p:cNvPr>
          <p:cNvSpPr/>
          <p:nvPr/>
        </p:nvSpPr>
        <p:spPr>
          <a:xfrm>
            <a:off x="359792" y="122418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1D26CC3-0B3F-C74C-B473-BF424E8AA4DF}"/>
              </a:ext>
            </a:extLst>
          </p:cNvPr>
          <p:cNvSpPr txBox="1"/>
          <p:nvPr/>
        </p:nvSpPr>
        <p:spPr>
          <a:xfrm>
            <a:off x="719832" y="2623154"/>
            <a:ext cx="3384376" cy="2489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在圖表編輯器中，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點選自訂→縱軸。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輸入最小值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:12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輸入最大值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:32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</p:txBody>
      </p:sp>
      <p:pic>
        <p:nvPicPr>
          <p:cNvPr id="13" name="Picture 11">
            <a:extLst>
              <a:ext uri="{FF2B5EF4-FFF2-40B4-BE49-F238E27FC236}">
                <a16:creationId xmlns="" xmlns:a16="http://schemas.microsoft.com/office/drawing/2014/main" id="{5D5605E9-C9A1-B549-A87F-7FC800388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92" y="3672458"/>
            <a:ext cx="454718" cy="373102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="" xmlns:a16="http://schemas.microsoft.com/office/drawing/2014/main" id="{6A5BBC81-250F-D84A-8B83-1F8B89B64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92" y="4172242"/>
            <a:ext cx="466775" cy="364312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="" xmlns:a16="http://schemas.microsoft.com/office/drawing/2014/main" id="{215FCC4A-99BA-0341-AC9E-2D14AE65E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92" y="2702667"/>
            <a:ext cx="489144" cy="39372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BFF5C9BE-7234-E343-A48C-8BBAAA77B8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27" y="1920354"/>
            <a:ext cx="2578100" cy="52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0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83BF65C-6C61-0B46-AE41-DE60E45B5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733" y="3969991"/>
            <a:ext cx="5565465" cy="3121372"/>
          </a:xfrm>
          <a:prstGeom prst="rect">
            <a:avLst/>
          </a:prstGeom>
        </p:spPr>
      </p:pic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資料檔的形成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03808" y="936155"/>
            <a:ext cx="9359932" cy="17281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全班身心特徵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如姓名、學號</a:t>
            </a:r>
            <a:r>
              <a:rPr kumimoji="0" lang="en-US" altLang="zh-TW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…)</a:t>
            </a:r>
            <a:r>
              <a:rPr kumimoji="0" lang="zh-TW" altLang="en-US" sz="36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資料為例</a:t>
            </a:r>
            <a:endParaRPr kumimoji="0" lang="en-US" altLang="zh-TW" sz="3600" b="1" baseline="0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>
              <a:spcBef>
                <a:spcPts val="800"/>
              </a:spcBef>
              <a:buFont typeface="Wingdings" pitchFamily="2" charset="2"/>
              <a:buChar char="l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每一直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)(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column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代表一個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項目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item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variable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，一種身心特徵就是一個變數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F9CEF24-6013-654B-89DE-BDE45E4B39B3}"/>
              </a:ext>
            </a:extLst>
          </p:cNvPr>
          <p:cNvSpPr/>
          <p:nvPr/>
        </p:nvSpPr>
        <p:spPr>
          <a:xfrm>
            <a:off x="3096057" y="2833101"/>
            <a:ext cx="449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項目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(item)/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變數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(variable)</a:t>
            </a:r>
            <a:endParaRPr lang="x-none" sz="2800" dirty="0">
              <a:solidFill>
                <a:srgbClr val="C00000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6A788C44-659C-1040-9E8E-F05AE4B5BDC2}"/>
              </a:ext>
            </a:extLst>
          </p:cNvPr>
          <p:cNvCxnSpPr>
            <a:cxnSpLocks/>
            <a:stCxn id="5" idx="2"/>
            <a:endCxn id="24" idx="0"/>
          </p:cNvCxnSpPr>
          <p:nvPr/>
        </p:nvCxnSpPr>
        <p:spPr bwMode="auto">
          <a:xfrm flipH="1">
            <a:off x="4134769" y="3356321"/>
            <a:ext cx="1208859" cy="499481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BF1CEC49-4977-CB46-A4AC-525EBBBB5F38}"/>
              </a:ext>
            </a:extLst>
          </p:cNvPr>
          <p:cNvSpPr/>
          <p:nvPr/>
        </p:nvSpPr>
        <p:spPr bwMode="auto">
          <a:xfrm>
            <a:off x="3888369" y="3855802"/>
            <a:ext cx="492800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C9F8AC94-8E57-2942-AD94-37A4A89EE281}"/>
              </a:ext>
            </a:extLst>
          </p:cNvPr>
          <p:cNvSpPr/>
          <p:nvPr/>
        </p:nvSpPr>
        <p:spPr bwMode="auto">
          <a:xfrm>
            <a:off x="2930903" y="3844579"/>
            <a:ext cx="805066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8E99ABB9-4DA6-3E42-8693-64A2BD8F91AE}"/>
              </a:ext>
            </a:extLst>
          </p:cNvPr>
          <p:cNvSpPr/>
          <p:nvPr/>
        </p:nvSpPr>
        <p:spPr bwMode="auto">
          <a:xfrm>
            <a:off x="2115998" y="3855802"/>
            <a:ext cx="648072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19951989-3BCE-234C-B75E-DC601EE863AC}"/>
              </a:ext>
            </a:extLst>
          </p:cNvPr>
          <p:cNvSpPr/>
          <p:nvPr/>
        </p:nvSpPr>
        <p:spPr bwMode="auto">
          <a:xfrm>
            <a:off x="4578637" y="3844579"/>
            <a:ext cx="905543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E7F69E7E-A0D6-9849-A33A-1EF91C3DD389}"/>
              </a:ext>
            </a:extLst>
          </p:cNvPr>
          <p:cNvSpPr/>
          <p:nvPr/>
        </p:nvSpPr>
        <p:spPr bwMode="auto">
          <a:xfrm>
            <a:off x="5764381" y="3855802"/>
            <a:ext cx="356051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1D4B58DC-11D9-584A-A9D6-1A4E33A6CC5C}"/>
              </a:ext>
            </a:extLst>
          </p:cNvPr>
          <p:cNvSpPr/>
          <p:nvPr/>
        </p:nvSpPr>
        <p:spPr bwMode="auto">
          <a:xfrm>
            <a:off x="6378767" y="3855802"/>
            <a:ext cx="356051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DB3A3908-886B-794B-B1EB-70C7BF5DF35D}"/>
              </a:ext>
            </a:extLst>
          </p:cNvPr>
          <p:cNvSpPr/>
          <p:nvPr/>
        </p:nvSpPr>
        <p:spPr bwMode="auto">
          <a:xfrm>
            <a:off x="6984982" y="3855802"/>
            <a:ext cx="356051" cy="3121372"/>
          </a:xfrm>
          <a:prstGeom prst="rect">
            <a:avLst/>
          </a:prstGeom>
          <a:noFill/>
          <a:ln>
            <a:solidFill>
              <a:srgbClr val="DE5827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x-none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="" xmlns:a16="http://schemas.microsoft.com/office/drawing/2014/main" id="{CE05F329-8BC2-0248-8666-EAB1CE2C6641}"/>
              </a:ext>
            </a:extLst>
          </p:cNvPr>
          <p:cNvCxnSpPr>
            <a:cxnSpLocks/>
            <a:stCxn id="5" idx="2"/>
            <a:endCxn id="47" idx="0"/>
          </p:cNvCxnSpPr>
          <p:nvPr/>
        </p:nvCxnSpPr>
        <p:spPr bwMode="auto">
          <a:xfrm>
            <a:off x="5343628" y="3356321"/>
            <a:ext cx="1819380" cy="499481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="" xmlns:a16="http://schemas.microsoft.com/office/drawing/2014/main" id="{9798D2AC-7E95-E447-A0CF-6BDD6C2C79B1}"/>
              </a:ext>
            </a:extLst>
          </p:cNvPr>
          <p:cNvCxnSpPr>
            <a:cxnSpLocks/>
            <a:stCxn id="5" idx="2"/>
            <a:endCxn id="46" idx="0"/>
          </p:cNvCxnSpPr>
          <p:nvPr/>
        </p:nvCxnSpPr>
        <p:spPr bwMode="auto">
          <a:xfrm>
            <a:off x="5343628" y="3356321"/>
            <a:ext cx="1213165" cy="499481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="" xmlns:a16="http://schemas.microsoft.com/office/drawing/2014/main" id="{640E539C-5652-F04D-8D61-6D0633C51C15}"/>
              </a:ext>
            </a:extLst>
          </p:cNvPr>
          <p:cNvCxnSpPr>
            <a:cxnSpLocks/>
            <a:stCxn id="5" idx="2"/>
            <a:endCxn id="45" idx="0"/>
          </p:cNvCxnSpPr>
          <p:nvPr/>
        </p:nvCxnSpPr>
        <p:spPr bwMode="auto">
          <a:xfrm>
            <a:off x="5343628" y="3356321"/>
            <a:ext cx="598779" cy="499481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="" xmlns:a16="http://schemas.microsoft.com/office/drawing/2014/main" id="{0B5C687C-0A6B-B34B-A7DB-E52EBDAD00DF}"/>
              </a:ext>
            </a:extLst>
          </p:cNvPr>
          <p:cNvCxnSpPr>
            <a:cxnSpLocks/>
            <a:stCxn id="5" idx="2"/>
            <a:endCxn id="44" idx="0"/>
          </p:cNvCxnSpPr>
          <p:nvPr/>
        </p:nvCxnSpPr>
        <p:spPr bwMode="auto">
          <a:xfrm flipH="1">
            <a:off x="5031409" y="3356321"/>
            <a:ext cx="312219" cy="488258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="" xmlns:a16="http://schemas.microsoft.com/office/drawing/2014/main" id="{A686D430-A674-4041-9B6A-62CF7DF945DD}"/>
              </a:ext>
            </a:extLst>
          </p:cNvPr>
          <p:cNvCxnSpPr>
            <a:cxnSpLocks/>
            <a:stCxn id="5" idx="2"/>
            <a:endCxn id="40" idx="0"/>
          </p:cNvCxnSpPr>
          <p:nvPr/>
        </p:nvCxnSpPr>
        <p:spPr bwMode="auto">
          <a:xfrm flipH="1">
            <a:off x="3333436" y="3356321"/>
            <a:ext cx="2010192" cy="488258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="" xmlns:a16="http://schemas.microsoft.com/office/drawing/2014/main" id="{3FD0B7FA-E0FC-AA4B-9EAA-26DF32E2243C}"/>
              </a:ext>
            </a:extLst>
          </p:cNvPr>
          <p:cNvCxnSpPr>
            <a:cxnSpLocks/>
            <a:stCxn id="5" idx="2"/>
            <a:endCxn id="41" idx="0"/>
          </p:cNvCxnSpPr>
          <p:nvPr/>
        </p:nvCxnSpPr>
        <p:spPr bwMode="auto">
          <a:xfrm flipH="1">
            <a:off x="2440034" y="3356321"/>
            <a:ext cx="2903594" cy="499481"/>
          </a:xfrm>
          <a:prstGeom prst="straightConnector1">
            <a:avLst/>
          </a:prstGeom>
          <a:ln>
            <a:solidFill>
              <a:srgbClr val="DE5827"/>
            </a:solidFill>
            <a:prstDash val="sysDot"/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8438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871960" y="-143966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478736" y="1296194"/>
            <a:ext cx="9361040" cy="31683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設定縱軸每一個格線間距為 </a:t>
            </a:r>
            <a:r>
              <a:rPr kumimoji="0" lang="en-US" altLang="zh-TW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度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en-US" altLang="zh-TW" sz="36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6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="" xmlns:a16="http://schemas.microsoft.com/office/drawing/2014/main" id="{23C2CDA0-AE39-674E-A4F5-3B2490C3CDCC}"/>
              </a:ext>
            </a:extLst>
          </p:cNvPr>
          <p:cNvSpPr/>
          <p:nvPr/>
        </p:nvSpPr>
        <p:spPr>
          <a:xfrm>
            <a:off x="359792" y="1224186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11D26CC3-0B3F-C74C-B473-BF424E8AA4DF}"/>
              </a:ext>
            </a:extLst>
          </p:cNvPr>
          <p:cNvSpPr txBox="1"/>
          <p:nvPr/>
        </p:nvSpPr>
        <p:spPr>
          <a:xfrm>
            <a:off x="719832" y="2623154"/>
            <a:ext cx="3672408" cy="2976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在圖表編輯器中，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點選自訂→格線與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刻度。 </a:t>
            </a: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輸入主要格線間距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  <a:p>
            <a:pPr>
              <a:lnSpc>
                <a:spcPts val="3760"/>
              </a:lnSpc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為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1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。 </a:t>
            </a:r>
          </a:p>
          <a:p>
            <a:pPr>
              <a:lnSpc>
                <a:spcPts val="3760"/>
              </a:lnSpc>
            </a:pPr>
            <a:endParaRPr kumimoji="0" lang="zh-TW" altLang="en-US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2B53BA9-CE75-EE45-B5D3-E04AEE83E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256" y="1922411"/>
            <a:ext cx="2736304" cy="5206431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81C5317D-BCBC-6A48-B737-C95CA1B5B9C1}"/>
              </a:ext>
            </a:extLst>
          </p:cNvPr>
          <p:cNvGrpSpPr/>
          <p:nvPr/>
        </p:nvGrpSpPr>
        <p:grpSpPr>
          <a:xfrm>
            <a:off x="287784" y="2736354"/>
            <a:ext cx="504000" cy="360000"/>
            <a:chOff x="360000" y="3420000"/>
            <a:chExt cx="504000" cy="360000"/>
          </a:xfrm>
        </p:grpSpPr>
        <p:sp>
          <p:nvSpPr>
            <p:cNvPr id="16" name="圓角矩形 15">
              <a:extLst>
                <a:ext uri="{FF2B5EF4-FFF2-40B4-BE49-F238E27FC236}">
                  <a16:creationId xmlns="" xmlns:a16="http://schemas.microsoft.com/office/drawing/2014/main" id="{4C4DE59A-9A49-204F-BE73-E49FDFD55C76}"/>
                </a:ext>
              </a:extLst>
            </p:cNvPr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2400" baseline="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400" baseline="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26">
              <a:extLst>
                <a:ext uri="{FF2B5EF4-FFF2-40B4-BE49-F238E27FC236}">
                  <a16:creationId xmlns="" xmlns:a16="http://schemas.microsoft.com/office/drawing/2014/main" id="{CBDFC1C0-3E79-5643-9F65-0FC07EA97F06}"/>
                </a:ext>
              </a:extLst>
            </p:cNvPr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 baseline="0"/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="" xmlns:a16="http://schemas.microsoft.com/office/drawing/2014/main" id="{FDDB244F-2128-8147-ABB9-FCE81C02920F}"/>
              </a:ext>
            </a:extLst>
          </p:cNvPr>
          <p:cNvGrpSpPr/>
          <p:nvPr/>
        </p:nvGrpSpPr>
        <p:grpSpPr>
          <a:xfrm>
            <a:off x="287840" y="4176554"/>
            <a:ext cx="504000" cy="360000"/>
            <a:chOff x="360000" y="3420000"/>
            <a:chExt cx="504000" cy="360000"/>
          </a:xfrm>
        </p:grpSpPr>
        <p:sp>
          <p:nvSpPr>
            <p:cNvPr id="20" name="圓角矩形 19">
              <a:extLst>
                <a:ext uri="{FF2B5EF4-FFF2-40B4-BE49-F238E27FC236}">
                  <a16:creationId xmlns="" xmlns:a16="http://schemas.microsoft.com/office/drawing/2014/main" id="{CFBF8300-9AD2-7C42-8937-2AAE669D1176}"/>
                </a:ext>
              </a:extLst>
            </p:cNvPr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baseline="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baseline="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17">
              <a:extLst>
                <a:ext uri="{FF2B5EF4-FFF2-40B4-BE49-F238E27FC236}">
                  <a16:creationId xmlns="" xmlns:a16="http://schemas.microsoft.com/office/drawing/2014/main" id="{EB3A818D-8479-CA4A-A560-DDEC125CCB9C}"/>
                </a:ext>
              </a:extLst>
            </p:cNvPr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 baseline="0"/>
            </a:p>
          </p:txBody>
        </p:sp>
      </p:grpSp>
    </p:spTree>
    <p:extLst>
      <p:ext uri="{BB962C8B-B14F-4D97-AF65-F5344CB8AC3E}">
        <p14:creationId xmlns:p14="http://schemas.microsoft.com/office/powerpoint/2010/main" val="21250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雷達圖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11554" y="1580160"/>
            <a:ext cx="4684574" cy="36364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雷達圖適合用來呈現資料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不同向度的數值比較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例如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針對某場棒球比賽，由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7000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位觀眾分別票選兩個球隊的守備位置表現。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把守備位置當作是不同的向度，把相對票數當作是數據，就可以雷達圖來呈現兩球隊各個守備位置的票數差異。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0BA1285-6AB9-6D4D-AC51-345552B16F4B}"/>
              </a:ext>
            </a:extLst>
          </p:cNvPr>
          <p:cNvSpPr/>
          <p:nvPr/>
        </p:nvSpPr>
        <p:spPr>
          <a:xfrm>
            <a:off x="5400352" y="5329803"/>
            <a:ext cx="41344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2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兩球隊各個守備位置表現雷達圖</a:t>
            </a:r>
            <a:endParaRPr lang="x-none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58C1C1E-C47A-5843-BAED-2336D104E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498" y="1728242"/>
            <a:ext cx="4742293" cy="3488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A66731E6-C1C8-C34E-8A24-566A9D626A07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129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27951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雷達圖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輸入統計資料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9C4A94-9703-DF47-80BB-65B5224F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664346"/>
            <a:ext cx="507167" cy="433205"/>
          </a:xfrm>
          <a:prstGeom prst="rect">
            <a:avLst/>
          </a:prstGeom>
        </p:spPr>
      </p:pic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77988" y="1800250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輸入資料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61018" y="2592712"/>
            <a:ext cx="351425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在第 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列輸入標題。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007125-4ED6-7944-B5F3-0301DC8EE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274" y="2383066"/>
            <a:ext cx="5478557" cy="34846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E7464E9-6C12-FA48-AE81-F40AAA963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86" y="3367171"/>
            <a:ext cx="490833" cy="386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33B93E5-AFEC-3D48-A5EA-4E052E2EE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719" y="4789331"/>
            <a:ext cx="495300" cy="406400"/>
          </a:xfrm>
          <a:prstGeom prst="rect">
            <a:avLst/>
          </a:prstGeom>
        </p:spPr>
      </p:pic>
      <p:sp>
        <p:nvSpPr>
          <p:cNvPr id="14" name="◎ 電腦輔助學習趨勢…">
            <a:extLst>
              <a:ext uri="{FF2B5EF4-FFF2-40B4-BE49-F238E27FC236}">
                <a16:creationId xmlns="" xmlns:a16="http://schemas.microsoft.com/office/drawing/2014/main" id="{743A124D-99B5-4F4E-B5F1-9082E66AAEF2}"/>
              </a:ext>
            </a:extLst>
          </p:cNvPr>
          <p:cNvSpPr txBox="1">
            <a:spLocks/>
          </p:cNvSpPr>
          <p:nvPr/>
        </p:nvSpPr>
        <p:spPr bwMode="auto">
          <a:xfrm>
            <a:off x="938967" y="3262749"/>
            <a:ext cx="3218308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輸入各個棒球守備位置名稱與總計。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6E3659B2-6329-604E-A5E8-188A0C238427}"/>
              </a:ext>
            </a:extLst>
          </p:cNvPr>
          <p:cNvSpPr txBox="1">
            <a:spLocks/>
          </p:cNvSpPr>
          <p:nvPr/>
        </p:nvSpPr>
        <p:spPr bwMode="auto">
          <a:xfrm>
            <a:off x="961019" y="4699615"/>
            <a:ext cx="3218308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 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欄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輸入觀眾票選 的數值。</a:t>
            </a:r>
          </a:p>
        </p:txBody>
      </p:sp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5DE6CBAB-D87B-8A41-9DED-AD818FB0EAC2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1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04209872-7868-4E4A-899D-55E4014B45C2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129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19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411900" y="1285082"/>
            <a:ext cx="2076684" cy="637849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tIns="0" bIns="144000" anchor="ctr" anchorCtr="1">
            <a:spAutoFit/>
          </a:bodyPr>
          <a:lstStyle/>
          <a:p>
            <a:pPr defTabSz="449263"/>
            <a:r>
              <a:rPr lang="en-US" altLang="zh-TW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24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試算表－雷達圖（棒球守備）</a:t>
            </a:r>
          </a:p>
        </p:txBody>
      </p:sp>
      <p:sp>
        <p:nvSpPr>
          <p:cNvPr id="20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4475274" y="133947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pitchFamily="18" charset="-12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148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180305"/>
            <a:ext cx="504056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雷達圖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52178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製作雷達圖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05980" y="1819295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選取資料範圍後，插入雷達圖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1245940" y="2821552"/>
            <a:ext cx="3218308" cy="27231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A1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儲存格，接著按滑鼠左鍵不要放開，向右下拖曳至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C10</a:t>
            </a:r>
            <a:r>
              <a:rPr kumimoji="0" lang="en-US" altLang="zh-TW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儲存格，選取兩個隊伍各守備位置的名稱與票數。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23110DA-FF21-2144-814F-A84FDEE52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618" y="2668021"/>
            <a:ext cx="5102588" cy="32043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9E0D971E-E57D-3E4D-B454-E2369D0F8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40" y="2896861"/>
            <a:ext cx="482600" cy="406400"/>
          </a:xfrm>
          <a:prstGeom prst="rect">
            <a:avLst/>
          </a:prstGeom>
        </p:spPr>
      </p:pic>
      <p:sp>
        <p:nvSpPr>
          <p:cNvPr id="10" name="圓角矩形 9">
            <a:extLst>
              <a:ext uri="{FF2B5EF4-FFF2-40B4-BE49-F238E27FC236}">
                <a16:creationId xmlns="" xmlns:a16="http://schemas.microsoft.com/office/drawing/2014/main" id="{91416556-FFCA-094B-9FCC-A395FFACD25D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EE434A3E-502E-9741-A74D-075F78F133F4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129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476987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232000" y="-205005"/>
            <a:ext cx="295232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雷達圖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製作雷達圖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655936" y="1819295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選取資料範圍後，插入雷達圖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61019" y="3109584"/>
            <a:ext cx="3218308" cy="27231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點選功能表的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插入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鍵後，接著點選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圖表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D02A24A-9E71-3A43-ADAF-25EC708D8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98" y="3164180"/>
            <a:ext cx="469121" cy="386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DF9F669-B166-A441-9BA8-A6951D284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089" y="2576016"/>
            <a:ext cx="5422374" cy="3998462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56DF27E2-F829-6F40-A41A-CAA2EC70C9FC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6EDB84CB-29C2-5C4F-BCA9-EF914E847D83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130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3253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233919" y="-180305"/>
            <a:ext cx="27363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雷達圖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61019" y="2893560"/>
            <a:ext cx="1991061" cy="272311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在圖表類型的下拉選單中，點選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雷達圖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AAAE51E-355A-4B44-AE04-A3B814EDA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43" y="2990699"/>
            <a:ext cx="469121" cy="393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DA430E8-9E3C-4D4B-B045-0ADB6C97B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902" y="2635480"/>
            <a:ext cx="6327179" cy="3689463"/>
          </a:xfrm>
          <a:prstGeom prst="rect">
            <a:avLst/>
          </a:prstGeom>
        </p:spPr>
      </p:pic>
      <p:sp>
        <p:nvSpPr>
          <p:cNvPr id="10" name="◎ 電腦輔助學習趨勢…">
            <a:extLst>
              <a:ext uri="{FF2B5EF4-FFF2-40B4-BE49-F238E27FC236}">
                <a16:creationId xmlns="" xmlns:a16="http://schemas.microsoft.com/office/drawing/2014/main" id="{5EE4E023-B9AE-1545-9C83-B2758ABB5343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製作雷達圖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0254060B-DCDD-664D-89DC-F67C4B08F67F}"/>
              </a:ext>
            </a:extLst>
          </p:cNvPr>
          <p:cNvSpPr txBox="1">
            <a:spLocks/>
          </p:cNvSpPr>
          <p:nvPr/>
        </p:nvSpPr>
        <p:spPr bwMode="auto">
          <a:xfrm>
            <a:off x="1655936" y="1819295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選取資料範圍後，插入雷達圖</a:t>
            </a:r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1D157A54-D170-BF40-BD9F-A397ACAE0E4E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2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4EC892E2-F8D0-B847-A579-FDEDBB736ACF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130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38870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159992" y="-170560"/>
            <a:ext cx="28803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雷達圖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製作雷達圖</a:t>
            </a:r>
          </a:p>
        </p:txBody>
      </p:sp>
      <p:sp>
        <p:nvSpPr>
          <p:cNvPr id="8" name="◎ 電腦輔助學習趨勢…">
            <a:extLst>
              <a:ext uri="{FF2B5EF4-FFF2-40B4-BE49-F238E27FC236}">
                <a16:creationId xmlns="" xmlns:a16="http://schemas.microsoft.com/office/drawing/2014/main" id="{CD62512C-49C7-3F4E-9B64-51BC04A6464E}"/>
              </a:ext>
            </a:extLst>
          </p:cNvPr>
          <p:cNvSpPr txBox="1">
            <a:spLocks/>
          </p:cNvSpPr>
          <p:nvPr/>
        </p:nvSpPr>
        <p:spPr bwMode="auto">
          <a:xfrm>
            <a:off x="1583928" y="1801870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調整雷達圖的資料點大小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61019" y="2592712"/>
            <a:ext cx="2279093" cy="125281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在圖表編輯器中，點選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自訂→系列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6F357EB-A9E4-A844-B665-60EC684AF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82" y="2664346"/>
            <a:ext cx="454718" cy="3731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BB455DC-2D93-5242-9A9D-D6C6D539F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97" y="4364634"/>
            <a:ext cx="466775" cy="364312"/>
          </a:xfrm>
          <a:prstGeom prst="rect">
            <a:avLst/>
          </a:prstGeom>
        </p:spPr>
      </p:pic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E1A9C390-7233-0C4C-A148-6B55CBD9AE54}"/>
              </a:ext>
            </a:extLst>
          </p:cNvPr>
          <p:cNvSpPr txBox="1">
            <a:spLocks/>
          </p:cNvSpPr>
          <p:nvPr/>
        </p:nvSpPr>
        <p:spPr bwMode="auto">
          <a:xfrm>
            <a:off x="977291" y="4212309"/>
            <a:ext cx="2262821" cy="248448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分別選擇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阿顯隊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星兒隊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後，接著點選資料點大小為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kumimoji="0" lang="en-US" altLang="zh-TW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7 px</a:t>
            </a:r>
            <a:endParaRPr kumimoji="0" lang="zh-TW" altLang="en-US" sz="28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4427E1F-823B-4946-9A57-0F9645FC4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27" y="2592712"/>
            <a:ext cx="6385416" cy="3720032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="" xmlns:a16="http://schemas.microsoft.com/office/drawing/2014/main" id="{C1878F10-B7E8-654B-B93B-699C762BCECB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04C146C0-BED1-DE46-99F1-8FAE864E993D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131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69735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79801" y="-214689"/>
            <a:ext cx="244243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雷達圖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E0960884-8072-7343-9E28-BCA72D19C673}"/>
              </a:ext>
            </a:extLst>
          </p:cNvPr>
          <p:cNvSpPr txBox="1">
            <a:spLocks/>
          </p:cNvSpPr>
          <p:nvPr/>
        </p:nvSpPr>
        <p:spPr bwMode="auto">
          <a:xfrm>
            <a:off x="961019" y="3024760"/>
            <a:ext cx="2262821" cy="125281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7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在圖表編輯器中，點選</a:t>
            </a:r>
            <a:r>
              <a:rPr kumimoji="0" lang="zh-TW" altLang="en-US" sz="27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自訂</a:t>
            </a:r>
            <a:r>
              <a:rPr kumimoji="0" lang="zh-TW" altLang="en-US" sz="27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→</a:t>
            </a:r>
            <a:r>
              <a:rPr kumimoji="0" lang="zh-TW" altLang="en-US" sz="27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格線與刻度</a:t>
            </a:r>
            <a:r>
              <a:rPr kumimoji="0" lang="zh-TW" altLang="en-US" sz="27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kumimoji="0" lang="zh-TW" altLang="en-US" sz="27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5" name="◎ 電腦輔助學習趨勢…">
            <a:extLst>
              <a:ext uri="{FF2B5EF4-FFF2-40B4-BE49-F238E27FC236}">
                <a16:creationId xmlns="" xmlns:a16="http://schemas.microsoft.com/office/drawing/2014/main" id="{E1A9C390-7233-0C4C-A148-6B55CBD9AE54}"/>
              </a:ext>
            </a:extLst>
          </p:cNvPr>
          <p:cNvSpPr txBox="1">
            <a:spLocks/>
          </p:cNvSpPr>
          <p:nvPr/>
        </p:nvSpPr>
        <p:spPr bwMode="auto">
          <a:xfrm>
            <a:off x="977291" y="4877751"/>
            <a:ext cx="2262821" cy="217908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7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接著點選主要計數為 </a:t>
            </a:r>
            <a:r>
              <a:rPr kumimoji="0" lang="en-US" altLang="zh-TW" sz="27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</a:t>
            </a:r>
            <a:r>
              <a:rPr kumimoji="0" lang="zh-TW" altLang="en-US" sz="27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。</a:t>
            </a:r>
            <a:endParaRPr kumimoji="0" lang="zh-TW" altLang="en-US" sz="2700" b="1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E0BC6FA-334D-6B42-9D4D-16849263B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43" y="3065551"/>
            <a:ext cx="494720" cy="4086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BCF3432-301B-354B-BF19-3857F3EB0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27" y="4991695"/>
            <a:ext cx="509889" cy="4079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F524D61-BB9A-7C4E-A61D-0242737D3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288" y="2570771"/>
            <a:ext cx="6295454" cy="3832879"/>
          </a:xfrm>
          <a:prstGeom prst="rect">
            <a:avLst/>
          </a:prstGeom>
        </p:spPr>
      </p:pic>
      <p:sp>
        <p:nvSpPr>
          <p:cNvPr id="19" name="◎ 電腦輔助學習趨勢…">
            <a:extLst>
              <a:ext uri="{FF2B5EF4-FFF2-40B4-BE49-F238E27FC236}">
                <a16:creationId xmlns="" xmlns:a16="http://schemas.microsoft.com/office/drawing/2014/main" id="{D1DD0E70-7271-4243-8594-5B2C465BFC89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製作雷達圖</a:t>
            </a:r>
          </a:p>
        </p:txBody>
      </p:sp>
      <p:sp>
        <p:nvSpPr>
          <p:cNvPr id="20" name="◎ 電腦輔助學習趨勢…">
            <a:extLst>
              <a:ext uri="{FF2B5EF4-FFF2-40B4-BE49-F238E27FC236}">
                <a16:creationId xmlns="" xmlns:a16="http://schemas.microsoft.com/office/drawing/2014/main" id="{AE751706-B71E-914D-9E04-6F7650AB38AD}"/>
              </a:ext>
            </a:extLst>
          </p:cNvPr>
          <p:cNvSpPr txBox="1">
            <a:spLocks/>
          </p:cNvSpPr>
          <p:nvPr/>
        </p:nvSpPr>
        <p:spPr bwMode="auto">
          <a:xfrm>
            <a:off x="1605980" y="1801870"/>
            <a:ext cx="5594572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調整雷達圖的資料點大小</a:t>
            </a:r>
          </a:p>
        </p:txBody>
      </p:sp>
      <p:sp>
        <p:nvSpPr>
          <p:cNvPr id="21" name="圓角矩形 20">
            <a:extLst>
              <a:ext uri="{FF2B5EF4-FFF2-40B4-BE49-F238E27FC236}">
                <a16:creationId xmlns="" xmlns:a16="http://schemas.microsoft.com/office/drawing/2014/main" id="{22990F16-B8B0-634D-96CB-BB5CAB0C3DE1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3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7A4B6710-0B9C-6C45-91E9-09B1B8242360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131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41180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168069" y="-144301"/>
            <a:ext cx="252028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雷達圖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8784422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製作雷達圖</a:t>
            </a:r>
          </a:p>
        </p:txBody>
      </p:sp>
      <p:sp>
        <p:nvSpPr>
          <p:cNvPr id="14" name="◎ 電腦輔助學習趨勢…">
            <a:extLst>
              <a:ext uri="{FF2B5EF4-FFF2-40B4-BE49-F238E27FC236}">
                <a16:creationId xmlns="" xmlns:a16="http://schemas.microsoft.com/office/drawing/2014/main" id="{F68EC7D4-E7F4-214A-8E55-8DB579AFDB64}"/>
              </a:ext>
            </a:extLst>
          </p:cNvPr>
          <p:cNvSpPr txBox="1">
            <a:spLocks/>
          </p:cNvSpPr>
          <p:nvPr/>
        </p:nvSpPr>
        <p:spPr bwMode="auto">
          <a:xfrm>
            <a:off x="287784" y="2808362"/>
            <a:ext cx="4014024" cy="3684953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雷達圖的優點</a:t>
            </a:r>
            <a:endParaRPr kumimoji="0" lang="en-US" altLang="zh-TW" sz="28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20700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對於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不同向度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的資料做比較，可以使用雷達圖來呈現。</a:t>
            </a:r>
          </a:p>
          <a:p>
            <a:pPr marL="520700" indent="-457200" algn="just">
              <a:spcBef>
                <a:spcPts val="800"/>
              </a:spcBef>
              <a:buClr>
                <a:schemeClr val="tx1"/>
              </a:buClr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透過雷達圖的特性，可以將不同向度的資料</a:t>
            </a:r>
            <a:r>
              <a:rPr kumimoji="0" lang="zh-TW" altLang="en-US" sz="2800" b="1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交叉分析</a:t>
            </a:r>
            <a:r>
              <a:rPr kumimoji="0" lang="zh-TW" altLang="en-US" sz="28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，比較各向度的優劣或強弱。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B1CD2C2-FC0F-394F-9AEF-83F4EADF1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590" y="2768954"/>
            <a:ext cx="5162251" cy="3682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◎ 電腦輔助學習趨勢…">
            <a:extLst>
              <a:ext uri="{FF2B5EF4-FFF2-40B4-BE49-F238E27FC236}">
                <a16:creationId xmlns="" xmlns:a16="http://schemas.microsoft.com/office/drawing/2014/main" id="{B7E53507-653E-C144-92D1-84BE67B5CFEC}"/>
              </a:ext>
            </a:extLst>
          </p:cNvPr>
          <p:cNvSpPr txBox="1">
            <a:spLocks/>
          </p:cNvSpPr>
          <p:nvPr/>
        </p:nvSpPr>
        <p:spPr bwMode="auto">
          <a:xfrm>
            <a:off x="1655936" y="1819295"/>
            <a:ext cx="3024336" cy="55701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結果輸出</a:t>
            </a:r>
          </a:p>
        </p:txBody>
      </p:sp>
      <p:sp>
        <p:nvSpPr>
          <p:cNvPr id="11" name="圓角矩形 10">
            <a:extLst>
              <a:ext uri="{FF2B5EF4-FFF2-40B4-BE49-F238E27FC236}">
                <a16:creationId xmlns="" xmlns:a16="http://schemas.microsoft.com/office/drawing/2014/main" id="{59B5D206-D516-F44F-AAC7-C8AB52683ABA}"/>
              </a:ext>
            </a:extLst>
          </p:cNvPr>
          <p:cNvSpPr/>
          <p:nvPr/>
        </p:nvSpPr>
        <p:spPr>
          <a:xfrm>
            <a:off x="486068" y="1872258"/>
            <a:ext cx="1152128" cy="557019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27000" tIns="27000" rIns="27000" bIns="27000" rtlCol="0" anchor="ctr"/>
          <a:lstStyle/>
          <a:p>
            <a:pPr algn="ctr"/>
            <a:r>
              <a:rPr lang="zh-TW" altLang="en-US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步驟</a:t>
            </a:r>
            <a:r>
              <a:rPr lang="en-US" altLang="zh-TW" sz="24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4</a:t>
            </a:r>
            <a:endParaRPr lang="zh-TW" altLang="en-US" sz="2400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55892299-9EB9-3B43-AF09-ED224431EC38}"/>
              </a:ext>
            </a:extLst>
          </p:cNvPr>
          <p:cNvSpPr txBox="1"/>
          <p:nvPr/>
        </p:nvSpPr>
        <p:spPr>
          <a:xfrm>
            <a:off x="4672815" y="6840810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132</a:t>
            </a:r>
            <a:endParaRPr lang="en-US" altLang="zh-TW" sz="1400" b="1" baseline="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591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2087984" y="-144301"/>
            <a:ext cx="648072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4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課堂練習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287784" y="1116174"/>
            <a:ext cx="9361040" cy="76890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利用此小節資料檔，使雷達圖進行細部調整後更易閱讀，並請同學比較調整前後的雷達圖。</a:t>
            </a:r>
            <a:b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完成條件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分別將阿顯隊和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星兒隊的資料，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加上不同形狀的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資料點。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調整圖例位置至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右側。 </a:t>
            </a:r>
            <a:endParaRPr kumimoji="0" lang="en-US" altLang="zh-TW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設定縱軸的範圍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Clr>
                <a:schemeClr val="tx1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</a:t>
            </a:r>
            <a:r>
              <a:rPr kumimoji="0" lang="en-US" altLang="zh-TW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500∼1000</a:t>
            </a:r>
            <a:r>
              <a:rPr kumimoji="0" lang="zh-TW" altLang="en-US" sz="3200" b="1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kumimoji="0" lang="zh-TW" altLang="en-US" sz="3200" b="1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C0BAC9A0-00D4-DA47-82CC-3B13B3F12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232" y="2753748"/>
            <a:ext cx="5472608" cy="351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9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35166</TotalTime>
  <Words>4638</Words>
  <Application>Microsoft Office PowerPoint</Application>
  <PresentationFormat>自訂</PresentationFormat>
  <Paragraphs>706</Paragraphs>
  <Slides>108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108</vt:i4>
      </vt:variant>
    </vt:vector>
  </HeadingPairs>
  <TitlesOfParts>
    <vt:vector size="124" baseType="lpstr">
      <vt:lpstr>Arial Unicode MS</vt:lpstr>
      <vt:lpstr>DFYuanStd</vt:lpstr>
      <vt:lpstr>HEITI TC MEDIUM</vt:lpstr>
      <vt:lpstr>HEITI TC MEDIUM</vt:lpstr>
      <vt:lpstr>PingFang TC</vt:lpstr>
      <vt:lpstr>PingFang TC Semibold</vt:lpstr>
      <vt:lpstr>微軟正黑體</vt:lpstr>
      <vt:lpstr>微軟正黑體</vt:lpstr>
      <vt:lpstr>新細明體</vt:lpstr>
      <vt:lpstr>標楷體</vt:lpstr>
      <vt:lpstr>Arial</vt:lpstr>
      <vt:lpstr>Calibri</vt:lpstr>
      <vt:lpstr>Microsoft Tai Le</vt:lpstr>
      <vt:lpstr>Times New Roman</vt:lpstr>
      <vt:lpstr>Wingdings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胡羽昕</cp:lastModifiedBy>
  <cp:revision>949</cp:revision>
  <cp:lastPrinted>2021-10-14T16:08:54Z</cp:lastPrinted>
  <dcterms:created xsi:type="dcterms:W3CDTF">2007-12-05T03:43:27Z</dcterms:created>
  <dcterms:modified xsi:type="dcterms:W3CDTF">2021-12-24T03:55:38Z</dcterms:modified>
</cp:coreProperties>
</file>