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60" r:id="rId2"/>
    <p:sldId id="372" r:id="rId3"/>
    <p:sldId id="592" r:id="rId4"/>
    <p:sldId id="593" r:id="rId5"/>
    <p:sldId id="594" r:id="rId6"/>
    <p:sldId id="438" r:id="rId7"/>
    <p:sldId id="577" r:id="rId8"/>
    <p:sldId id="579" r:id="rId9"/>
    <p:sldId id="578" r:id="rId10"/>
    <p:sldId id="580" r:id="rId11"/>
    <p:sldId id="589" r:id="rId12"/>
    <p:sldId id="590" r:id="rId13"/>
    <p:sldId id="596" r:id="rId14"/>
    <p:sldId id="293" r:id="rId15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BB"/>
    <a:srgbClr val="FED683"/>
    <a:srgbClr val="FEEFCD"/>
    <a:srgbClr val="ECF6EE"/>
    <a:srgbClr val="DCF2FC"/>
    <a:srgbClr val="CDEDF5"/>
    <a:srgbClr val="7AD2E5"/>
    <a:srgbClr val="F8378A"/>
    <a:srgbClr val="F655BA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70" autoAdjust="0"/>
    <p:restoredTop sz="95401" autoAdjust="0"/>
  </p:normalViewPr>
  <p:slideViewPr>
    <p:cSldViewPr>
      <p:cViewPr varScale="1">
        <p:scale>
          <a:sx n="107" d="100"/>
          <a:sy n="107" d="100"/>
        </p:scale>
        <p:origin x="648" y="168"/>
      </p:cViewPr>
      <p:guideLst>
        <p:guide orient="horz" pos="4156"/>
        <p:guide pos="211"/>
        <p:guide pos="7468"/>
        <p:guide pos="3840"/>
        <p:guide orient="horz" pos="4065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pos="2160"/>
        <p:guide orient="horz" pos="3127"/>
        <p:guide pos="2141"/>
        <p:guide orient="horz" pos="1972"/>
        <p:guide orient="horz"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2021/6/16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cns11643.gov.tw/" TargetMode="External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qrcode.knsh.com.tw/r.asp?QID=9H2Y4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正整數數位化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文字數位化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4826" y="545662"/>
            <a:ext cx="8424936" cy="912313"/>
          </a:xfrm>
        </p:spPr>
        <p:txBody>
          <a:bodyPr/>
          <a:lstStyle/>
          <a:p>
            <a:r>
              <a:rPr lang="zh-TW" altLang="en-US" sz="5400" dirty="0"/>
              <a:t>資料數位化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1-2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7F39D1A-424C-4663-928E-25839144C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896147" cy="5450380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sz="3200" dirty="0"/>
              <a:t>參考右方</a:t>
            </a:r>
            <a:r>
              <a:rPr lang="en-US" altLang="zh-TW" sz="3200" dirty="0"/>
              <a:t>ASCII</a:t>
            </a:r>
            <a:r>
              <a:rPr lang="zh-TW" altLang="en-US" sz="3200" dirty="0"/>
              <a:t>編碼系統表，想一想，下列</a:t>
            </a:r>
            <a:r>
              <a:rPr lang="en-US" altLang="zh-TW" sz="3200" dirty="0"/>
              <a:t>ASCII</a:t>
            </a:r>
            <a:r>
              <a:rPr lang="zh-TW" altLang="en-US" sz="3200" dirty="0"/>
              <a:t>編碼的翻譯結果為何？</a:t>
            </a:r>
          </a:p>
          <a:p>
            <a:pPr marL="114295" indent="0">
              <a:buNone/>
            </a:pPr>
            <a:r>
              <a:rPr lang="en-US" altLang="zh-TW" sz="3200" dirty="0"/>
              <a:t>(1) 01001000 </a:t>
            </a:r>
            <a:r>
              <a:rPr lang="zh-TW" altLang="en-US" sz="3200" dirty="0"/>
              <a:t>＝ </a:t>
            </a:r>
            <a:r>
              <a:rPr lang="en-US" altLang="zh-TW" sz="3200" dirty="0"/>
              <a:t>________</a:t>
            </a:r>
            <a:br>
              <a:rPr lang="en-US" altLang="zh-TW" sz="3200" dirty="0"/>
            </a:br>
            <a:r>
              <a:rPr lang="en-US" altLang="zh-TW" sz="3200" dirty="0"/>
              <a:t>(2) 01100101 </a:t>
            </a:r>
            <a:r>
              <a:rPr lang="zh-TW" altLang="en-US" sz="3200" dirty="0"/>
              <a:t>＝ </a:t>
            </a:r>
            <a:r>
              <a:rPr lang="en-US" altLang="zh-TW" sz="3200" dirty="0"/>
              <a:t>________</a:t>
            </a:r>
          </a:p>
          <a:p>
            <a:pPr marL="114295" indent="0">
              <a:buNone/>
            </a:pPr>
            <a:r>
              <a:rPr lang="en-US" altLang="zh-TW" sz="3200" dirty="0"/>
              <a:t>(3) 01101100 </a:t>
            </a:r>
            <a:r>
              <a:rPr lang="zh-TW" altLang="en-US" sz="3200" dirty="0"/>
              <a:t>＝ </a:t>
            </a:r>
            <a:r>
              <a:rPr lang="en-US" altLang="zh-TW" sz="3200" dirty="0"/>
              <a:t>________</a:t>
            </a:r>
          </a:p>
          <a:p>
            <a:pPr marL="114295" indent="0">
              <a:buNone/>
            </a:pPr>
            <a:r>
              <a:rPr lang="en-US" altLang="zh-TW" sz="3200" dirty="0"/>
              <a:t>(4) 01101100 </a:t>
            </a:r>
            <a:r>
              <a:rPr lang="zh-TW" altLang="en-US" sz="3200" dirty="0"/>
              <a:t>＝ </a:t>
            </a:r>
            <a:r>
              <a:rPr lang="en-US" altLang="zh-TW" sz="3200" dirty="0"/>
              <a:t>________</a:t>
            </a:r>
          </a:p>
          <a:p>
            <a:pPr marL="114295" indent="0">
              <a:buNone/>
            </a:pPr>
            <a:r>
              <a:rPr lang="en-US" altLang="zh-TW" sz="3200" dirty="0"/>
              <a:t>(5) 01101111 </a:t>
            </a:r>
            <a:r>
              <a:rPr lang="zh-TW" altLang="en-US" sz="3200" dirty="0"/>
              <a:t>＝ </a:t>
            </a:r>
            <a:r>
              <a:rPr lang="en-US" altLang="zh-TW" sz="3200" dirty="0"/>
              <a:t>________</a:t>
            </a:r>
            <a:endParaRPr lang="zh-TW" altLang="en-US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7A27F94-4CAC-441B-B379-356C7222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文字版面配置區 2">
            <a:extLst>
              <a:ext uri="{FF2B5EF4-FFF2-40B4-BE49-F238E27FC236}">
                <a16:creationId xmlns:a16="http://schemas.microsoft.com/office/drawing/2014/main" id="{7D51D042-D6C1-4F81-A95A-B6899E8B26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74926" y="2912568"/>
            <a:ext cx="720000" cy="733250"/>
          </a:xfrm>
        </p:spPr>
        <p:txBody>
          <a:bodyPr/>
          <a:lstStyle/>
          <a:p>
            <a:pPr algn="ctr"/>
            <a:r>
              <a:rPr lang="en-US" altLang="zh-TW" sz="3200" dirty="0"/>
              <a:t>H</a:t>
            </a:r>
            <a:endParaRPr lang="zh-TW" altLang="en-US" sz="3200" dirty="0"/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F3B7AF6E-B849-4B43-BE47-84C76EA20B71}"/>
              </a:ext>
            </a:extLst>
          </p:cNvPr>
          <p:cNvSpPr txBox="1">
            <a:spLocks/>
          </p:cNvSpPr>
          <p:nvPr/>
        </p:nvSpPr>
        <p:spPr>
          <a:xfrm>
            <a:off x="3574926" y="3560640"/>
            <a:ext cx="720000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3200" dirty="0"/>
              <a:t>e</a:t>
            </a:r>
            <a:endParaRPr lang="zh-TW" altLang="en-US" sz="3200" dirty="0"/>
          </a:p>
        </p:txBody>
      </p:sp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663A15E1-CDFA-410D-8843-F1A3E15EEF71}"/>
              </a:ext>
            </a:extLst>
          </p:cNvPr>
          <p:cNvSpPr txBox="1">
            <a:spLocks/>
          </p:cNvSpPr>
          <p:nvPr/>
        </p:nvSpPr>
        <p:spPr>
          <a:xfrm>
            <a:off x="3574926" y="4352728"/>
            <a:ext cx="720000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3200" dirty="0"/>
              <a:t>l</a:t>
            </a:r>
            <a:endParaRPr lang="zh-TW" altLang="en-US" sz="3200" dirty="0"/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52DDB0FC-4CA6-4E01-8F58-E0C3A29323B2}"/>
              </a:ext>
            </a:extLst>
          </p:cNvPr>
          <p:cNvSpPr txBox="1">
            <a:spLocks/>
          </p:cNvSpPr>
          <p:nvPr/>
        </p:nvSpPr>
        <p:spPr>
          <a:xfrm>
            <a:off x="3574926" y="5072808"/>
            <a:ext cx="720000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3200" dirty="0"/>
              <a:t>l</a:t>
            </a:r>
            <a:endParaRPr lang="zh-TW" altLang="en-US" sz="3200" dirty="0"/>
          </a:p>
        </p:txBody>
      </p:sp>
      <p:sp>
        <p:nvSpPr>
          <p:cNvPr id="9" name="文字版面配置區 2">
            <a:extLst>
              <a:ext uri="{FF2B5EF4-FFF2-40B4-BE49-F238E27FC236}">
                <a16:creationId xmlns:a16="http://schemas.microsoft.com/office/drawing/2014/main" id="{57E2446A-4C59-4FD5-A5B8-E418417DEBB6}"/>
              </a:ext>
            </a:extLst>
          </p:cNvPr>
          <p:cNvSpPr txBox="1">
            <a:spLocks/>
          </p:cNvSpPr>
          <p:nvPr/>
        </p:nvSpPr>
        <p:spPr>
          <a:xfrm>
            <a:off x="3574926" y="5792888"/>
            <a:ext cx="720000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3200" dirty="0"/>
              <a:t>o</a:t>
            </a:r>
            <a:endParaRPr lang="zh-TW" altLang="en-US" sz="3200" dirty="0"/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F7AFA733-CE11-8E48-8310-DC9FE24FC4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558659"/>
              </p:ext>
            </p:extLst>
          </p:nvPr>
        </p:nvGraphicFramePr>
        <p:xfrm>
          <a:off x="5100678" y="1014137"/>
          <a:ext cx="6754773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5180">
                  <a:extLst>
                    <a:ext uri="{9D8B030D-6E8A-4147-A177-3AD203B41FA5}">
                      <a16:colId xmlns:a16="http://schemas.microsoft.com/office/drawing/2014/main" val="3784881651"/>
                    </a:ext>
                  </a:extLst>
                </a:gridCol>
                <a:gridCol w="776411">
                  <a:extLst>
                    <a:ext uri="{9D8B030D-6E8A-4147-A177-3AD203B41FA5}">
                      <a16:colId xmlns:a16="http://schemas.microsoft.com/office/drawing/2014/main" val="3429614326"/>
                    </a:ext>
                  </a:extLst>
                </a:gridCol>
                <a:gridCol w="1475180">
                  <a:extLst>
                    <a:ext uri="{9D8B030D-6E8A-4147-A177-3AD203B41FA5}">
                      <a16:colId xmlns:a16="http://schemas.microsoft.com/office/drawing/2014/main" val="1506789970"/>
                    </a:ext>
                  </a:extLst>
                </a:gridCol>
                <a:gridCol w="776411">
                  <a:extLst>
                    <a:ext uri="{9D8B030D-6E8A-4147-A177-3AD203B41FA5}">
                      <a16:colId xmlns:a16="http://schemas.microsoft.com/office/drawing/2014/main" val="1791316080"/>
                    </a:ext>
                  </a:extLst>
                </a:gridCol>
                <a:gridCol w="1475180">
                  <a:extLst>
                    <a:ext uri="{9D8B030D-6E8A-4147-A177-3AD203B41FA5}">
                      <a16:colId xmlns:a16="http://schemas.microsoft.com/office/drawing/2014/main" val="2000539488"/>
                    </a:ext>
                  </a:extLst>
                </a:gridCol>
                <a:gridCol w="776411">
                  <a:extLst>
                    <a:ext uri="{9D8B030D-6E8A-4147-A177-3AD203B41FA5}">
                      <a16:colId xmlns:a16="http://schemas.microsoft.com/office/drawing/2014/main" val="3391675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二進位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字元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二進位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字元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二進位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字元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733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01000001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01100001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01101110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512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01000010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01100010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01101111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846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01000011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01100011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01110000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140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01000100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01100100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01110001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879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01000101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01100101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01110010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716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01000110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01100110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01110011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650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01000111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01100111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01110100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621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01001000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01101000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01110101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4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01001001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01101001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01110110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7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01001010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01101010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01110111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741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01001011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01101011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01111000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877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01001100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01101100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01111001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599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01001101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01101101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01111010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z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318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79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EEA2C3-4181-449A-8F5E-A0087CE7D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Big-5 code</a:t>
            </a:r>
            <a:r>
              <a:rPr lang="zh-TW" altLang="en-US" dirty="0"/>
              <a:t>（大五碼）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E7EA0-6B28-448E-9E3A-1C334AA32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臺灣財團法人資訊工業策進會（資策會）制定。</a:t>
            </a:r>
            <a:endParaRPr lang="en-US" altLang="zh-TW" dirty="0"/>
          </a:p>
          <a:p>
            <a:r>
              <a:rPr lang="en-US" altLang="zh-TW" dirty="0"/>
              <a:t>16</a:t>
            </a:r>
            <a:r>
              <a:rPr lang="zh-TW" altLang="en-US" dirty="0"/>
              <a:t>位元編碼，以</a:t>
            </a:r>
            <a:r>
              <a:rPr lang="en-US" altLang="zh-TW" dirty="0"/>
              <a:t>2</a:t>
            </a:r>
            <a:r>
              <a:rPr lang="zh-TW" altLang="en-US" dirty="0"/>
              <a:t>個位元組表示</a:t>
            </a:r>
            <a:r>
              <a:rPr lang="en-US" altLang="zh-TW" dirty="0"/>
              <a:t>1</a:t>
            </a:r>
            <a:r>
              <a:rPr lang="zh-TW" altLang="en-US" dirty="0"/>
              <a:t>個中文字。</a:t>
            </a:r>
            <a:endParaRPr lang="en-US" altLang="zh-TW" dirty="0"/>
          </a:p>
          <a:p>
            <a:r>
              <a:rPr lang="zh-TW" altLang="en-US" dirty="0"/>
              <a:t>共收錄了</a:t>
            </a:r>
            <a:r>
              <a:rPr lang="en-US" altLang="zh-TW" dirty="0"/>
              <a:t>13060</a:t>
            </a:r>
            <a:r>
              <a:rPr lang="zh-TW" altLang="en-US" dirty="0"/>
              <a:t>個繁體中文字。</a:t>
            </a:r>
            <a:endParaRPr lang="en-US" altLang="zh-TW" dirty="0"/>
          </a:p>
          <a:p>
            <a:r>
              <a:rPr lang="zh-TW" altLang="en-US" dirty="0"/>
              <a:t>普及於臺灣、香港與澳門。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D600DBF-F60C-4625-91C1-AE4C7EF84F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7149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5EC9F4-2C91-425E-83BD-7F05C8EDD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Unicode</a:t>
            </a:r>
            <a:r>
              <a:rPr lang="zh-TW" altLang="en-US" dirty="0"/>
              <a:t>（萬國碼）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6D7C27-CD49-45AC-A683-2D3C0E595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適用於世界上大部分的語言和符號。</a:t>
            </a:r>
            <a:endParaRPr lang="en-US" altLang="zh-TW" dirty="0"/>
          </a:p>
          <a:p>
            <a:r>
              <a:rPr lang="zh-TW" altLang="en-US" dirty="0"/>
              <a:t>每一個字都有獨一無二的「編碼」。</a:t>
            </a:r>
            <a:endParaRPr lang="en-US" altLang="zh-TW" dirty="0"/>
          </a:p>
          <a:p>
            <a:r>
              <a:rPr lang="zh-TW" altLang="en-US" dirty="0"/>
              <a:t>常以</a:t>
            </a:r>
            <a:r>
              <a:rPr lang="en-US" altLang="zh-TW" dirty="0"/>
              <a:t>16</a:t>
            </a:r>
            <a:r>
              <a:rPr lang="zh-TW" altLang="en-US" dirty="0"/>
              <a:t>位元來表示</a:t>
            </a:r>
            <a:r>
              <a:rPr lang="en-US" altLang="zh-TW" dirty="0"/>
              <a:t>1</a:t>
            </a:r>
            <a:r>
              <a:rPr lang="zh-TW" altLang="en-US" dirty="0"/>
              <a:t>個字元。</a:t>
            </a:r>
            <a:endParaRPr lang="en-US" altLang="zh-TW" dirty="0"/>
          </a:p>
          <a:p>
            <a:r>
              <a:rPr lang="zh-TW" altLang="en-US" dirty="0"/>
              <a:t>現今的作業系統都是採用</a:t>
            </a:r>
            <a:r>
              <a:rPr lang="en-US" altLang="zh-TW" dirty="0"/>
              <a:t>Unicode</a:t>
            </a:r>
            <a:r>
              <a:rPr lang="zh-TW" altLang="en-US" dirty="0"/>
              <a:t>編碼。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932983B-2FF3-4C79-AFC5-CA79BB0CE9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3779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7F39D1A-424C-4663-928E-25839144C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450380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試試看，利用「全字庫中文標準交換碼」網站，</a:t>
            </a:r>
            <a:br>
              <a:rPr lang="en-US" altLang="zh-TW" dirty="0"/>
            </a:br>
            <a:r>
              <a:rPr lang="zh-TW" altLang="en-US" dirty="0"/>
              <a:t>查詢自己姓名的</a:t>
            </a:r>
            <a:r>
              <a:rPr lang="en-US" altLang="zh-TW" dirty="0"/>
              <a:t>Big-5 code</a:t>
            </a:r>
            <a:r>
              <a:rPr lang="zh-TW" altLang="en-US" dirty="0"/>
              <a:t>、</a:t>
            </a:r>
            <a:r>
              <a:rPr lang="en-US" altLang="zh-TW" dirty="0"/>
              <a:t>Unicode </a:t>
            </a:r>
            <a:r>
              <a:rPr lang="zh-TW" altLang="en-US" dirty="0"/>
              <a:t>並記錄下來：</a:t>
            </a:r>
          </a:p>
          <a:p>
            <a:pPr marL="114295" indent="0">
              <a:buNone/>
            </a:pPr>
            <a:r>
              <a:rPr lang="zh-TW" altLang="en-US" sz="2800" dirty="0"/>
              <a:t>（網址：</a:t>
            </a:r>
            <a:r>
              <a:rPr lang="en-US" altLang="zh-TW" sz="2800" dirty="0">
                <a:hlinkClick r:id="rId2"/>
              </a:rPr>
              <a:t>https://www.cns11643.gov.tw/</a:t>
            </a:r>
            <a:r>
              <a:rPr lang="zh-TW" altLang="en-US" sz="2800" dirty="0"/>
              <a:t>）</a:t>
            </a:r>
            <a:endParaRPr lang="en-US" altLang="zh-TW" sz="2800" dirty="0"/>
          </a:p>
          <a:p>
            <a:pPr marL="114295" indent="0">
              <a:buNone/>
            </a:pPr>
            <a:endParaRPr lang="zh-TW" altLang="en-US" sz="2400" dirty="0"/>
          </a:p>
          <a:p>
            <a:pPr marL="114295" indent="0">
              <a:buNone/>
            </a:pPr>
            <a:r>
              <a:rPr lang="zh-TW" altLang="en-US" dirty="0"/>
              <a:t>● 姓名為</a:t>
            </a:r>
            <a:r>
              <a:rPr lang="en-US" altLang="zh-TW" dirty="0"/>
              <a:t>______________________________</a:t>
            </a:r>
          </a:p>
          <a:p>
            <a:pPr marL="114295" indent="0">
              <a:buNone/>
            </a:pPr>
            <a:r>
              <a:rPr lang="zh-TW" altLang="en-US" dirty="0"/>
              <a:t>● </a:t>
            </a:r>
            <a:r>
              <a:rPr lang="en-US" altLang="zh-TW" dirty="0"/>
              <a:t>Big-5 code </a:t>
            </a:r>
            <a:r>
              <a:rPr lang="zh-TW" altLang="en-US" dirty="0"/>
              <a:t>為</a:t>
            </a:r>
            <a:r>
              <a:rPr lang="en-US" altLang="zh-TW" dirty="0"/>
              <a:t>_________________________</a:t>
            </a:r>
          </a:p>
          <a:p>
            <a:pPr marL="114295" indent="0">
              <a:buNone/>
            </a:pPr>
            <a:r>
              <a:rPr lang="zh-TW" altLang="en-US" dirty="0"/>
              <a:t>● </a:t>
            </a:r>
            <a:r>
              <a:rPr lang="en-US" altLang="zh-TW" dirty="0"/>
              <a:t>Unicode </a:t>
            </a:r>
            <a:r>
              <a:rPr lang="zh-TW" altLang="en-US" dirty="0"/>
              <a:t>為</a:t>
            </a:r>
            <a:r>
              <a:rPr lang="en-US" altLang="zh-TW" dirty="0"/>
              <a:t>___________________________</a:t>
            </a:r>
            <a:r>
              <a:rPr lang="zh-TW" altLang="en-US" dirty="0"/>
              <a:t>　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7A27F94-4CAC-441B-B379-356C7222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5" name="文字版面配置區 2">
            <a:extLst>
              <a:ext uri="{FF2B5EF4-FFF2-40B4-BE49-F238E27FC236}">
                <a16:creationId xmlns:a16="http://schemas.microsoft.com/office/drawing/2014/main" id="{7D51D042-D6C1-4F81-A95A-B6899E8B26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50790" y="3717826"/>
            <a:ext cx="6768752" cy="733250"/>
          </a:xfrm>
        </p:spPr>
        <p:txBody>
          <a:bodyPr/>
          <a:lstStyle/>
          <a:p>
            <a:pPr algn="ctr"/>
            <a:r>
              <a:rPr lang="zh-TW" altLang="en-US" dirty="0"/>
              <a:t>王大明</a:t>
            </a:r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F3B7AF6E-B849-4B43-BE47-84C76EA20B71}"/>
              </a:ext>
            </a:extLst>
          </p:cNvPr>
          <p:cNvSpPr txBox="1">
            <a:spLocks/>
          </p:cNvSpPr>
          <p:nvPr/>
        </p:nvSpPr>
        <p:spPr>
          <a:xfrm>
            <a:off x="3502918" y="4527143"/>
            <a:ext cx="5616624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dirty="0"/>
              <a:t>A4FD A46A A9FA</a:t>
            </a:r>
            <a:endParaRPr lang="zh-TW" altLang="en-US" dirty="0"/>
          </a:p>
        </p:txBody>
      </p:sp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663A15E1-CDFA-410D-8843-F1A3E15EEF71}"/>
              </a:ext>
            </a:extLst>
          </p:cNvPr>
          <p:cNvSpPr txBox="1">
            <a:spLocks/>
          </p:cNvSpPr>
          <p:nvPr/>
        </p:nvSpPr>
        <p:spPr>
          <a:xfrm>
            <a:off x="3070870" y="5332401"/>
            <a:ext cx="6048672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dirty="0"/>
              <a:t>738B 5927 660E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65503154-FCD9-4B31-9E3A-762F95FFB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8333" l="909" r="96364">
                        <a14:foregroundMark x1="74545" y1="47778" x2="62727" y2="60000"/>
                        <a14:foregroundMark x1="75455" y1="41667" x2="71818" y2="47222"/>
                        <a14:foregroundMark x1="24545" y1="92778" x2="29091" y2="88333"/>
                        <a14:foregroundMark x1="49091" y1="89444" x2="54545" y2="95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3202" y="3255379"/>
            <a:ext cx="2122051" cy="347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5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2 </a:t>
            </a:r>
            <a:r>
              <a:rPr lang="zh-TW" altLang="en-US" dirty="0"/>
              <a:t>資料數位化</a:t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正整數數位化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98956B15-5973-45B8-9C82-A31997A60E95}"/>
              </a:ext>
            </a:extLst>
          </p:cNvPr>
          <p:cNvSpPr/>
          <p:nvPr/>
        </p:nvSpPr>
        <p:spPr>
          <a:xfrm>
            <a:off x="1075430" y="3290894"/>
            <a:ext cx="7612064" cy="2160240"/>
          </a:xfrm>
          <a:prstGeom prst="rect">
            <a:avLst/>
          </a:prstGeom>
          <a:solidFill>
            <a:srgbClr val="FEEFCD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C700AD9-E112-4590-819B-6DD0A70CB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正整數數位化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D2A642-BB11-4BD8-A7F7-94C8DE0EB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379865"/>
          </a:xfrm>
        </p:spPr>
        <p:txBody>
          <a:bodyPr/>
          <a:lstStyle/>
          <a:p>
            <a:r>
              <a:rPr lang="zh-TW" altLang="en-US" dirty="0"/>
              <a:t>若以</a:t>
            </a:r>
            <a:r>
              <a:rPr lang="en-US" altLang="zh-TW" dirty="0"/>
              <a:t>8</a:t>
            </a:r>
            <a:r>
              <a:rPr lang="zh-TW" altLang="en-US" dirty="0"/>
              <a:t>位元（</a:t>
            </a:r>
            <a:r>
              <a:rPr lang="en-US" altLang="zh-TW" dirty="0"/>
              <a:t>1</a:t>
            </a:r>
            <a:r>
              <a:rPr lang="zh-TW" altLang="en-US" dirty="0"/>
              <a:t>個位元組）的容量來儲存正整數，</a:t>
            </a:r>
            <a:br>
              <a:rPr lang="en-US" altLang="zh-TW" dirty="0"/>
            </a:br>
            <a:r>
              <a:rPr lang="zh-TW" altLang="en-US" dirty="0"/>
              <a:t>每個正整數會固定占用</a:t>
            </a:r>
            <a:r>
              <a:rPr lang="en-US" altLang="zh-TW" dirty="0"/>
              <a:t>8</a:t>
            </a:r>
            <a:r>
              <a:rPr lang="zh-TW" altLang="en-US" dirty="0"/>
              <a:t>位元的容量。</a:t>
            </a:r>
            <a:endParaRPr lang="en-US" altLang="zh-TW" dirty="0"/>
          </a:p>
          <a:p>
            <a:r>
              <a:rPr lang="zh-TW" altLang="en-US" dirty="0"/>
              <a:t>以十進位的數字「</a:t>
            </a:r>
            <a:r>
              <a:rPr lang="en-US" altLang="zh-TW" dirty="0"/>
              <a:t>23</a:t>
            </a:r>
            <a:r>
              <a:rPr lang="zh-TW" altLang="en-US" dirty="0"/>
              <a:t>」為例</a:t>
            </a:r>
            <a:r>
              <a:rPr lang="zh-TW" altLang="en-US" sz="2800" spc="-300" dirty="0">
                <a:solidFill>
                  <a:srgbClr val="0071BB"/>
                </a:solidFill>
              </a:rPr>
              <a:t>（</a:t>
            </a:r>
            <a:r>
              <a:rPr lang="en-US" altLang="zh-TW" sz="2800" spc="-300" dirty="0">
                <a:solidFill>
                  <a:srgbClr val="0071BB"/>
                </a:solidFill>
              </a:rPr>
              <a:t> </a:t>
            </a:r>
            <a:r>
              <a:rPr lang="zh-TW" altLang="en-US" sz="2800" b="1" dirty="0">
                <a:solidFill>
                  <a:srgbClr val="0071BB"/>
                </a:solidFill>
              </a:rPr>
              <a:t>未使用的位元要補</a:t>
            </a:r>
            <a:r>
              <a:rPr lang="en-US" altLang="zh-TW" sz="2800" b="1" dirty="0">
                <a:solidFill>
                  <a:srgbClr val="0071BB"/>
                </a:solidFill>
              </a:rPr>
              <a:t>0</a:t>
            </a:r>
            <a:r>
              <a:rPr lang="zh-TW" altLang="en-US" sz="2800" spc="-300" dirty="0">
                <a:solidFill>
                  <a:srgbClr val="0071BB"/>
                </a:solidFill>
              </a:rPr>
              <a:t>）</a:t>
            </a:r>
            <a:r>
              <a:rPr lang="zh-TW" altLang="en-US" spc="-300" dirty="0"/>
              <a:t> ：</a:t>
            </a:r>
            <a:endParaRPr lang="zh-TW" altLang="en-US" spc="-300" dirty="0">
              <a:solidFill>
                <a:srgbClr val="0071BB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600B1B7-C1EE-48D3-AFEB-8A96EE6A8A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aphicFrame>
        <p:nvGraphicFramePr>
          <p:cNvPr id="9" name="表格 6">
            <a:extLst>
              <a:ext uri="{FF2B5EF4-FFF2-40B4-BE49-F238E27FC236}">
                <a16:creationId xmlns:a16="http://schemas.microsoft.com/office/drawing/2014/main" id="{29274ABC-1949-497C-A1A0-B7578F782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433741"/>
              </p:ext>
            </p:extLst>
          </p:nvPr>
        </p:nvGraphicFramePr>
        <p:xfrm>
          <a:off x="1521758" y="3481090"/>
          <a:ext cx="7612064" cy="1974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3961">
                  <a:extLst>
                    <a:ext uri="{9D8B030D-6E8A-4147-A177-3AD203B41FA5}">
                      <a16:colId xmlns:a16="http://schemas.microsoft.com/office/drawing/2014/main" val="668598292"/>
                    </a:ext>
                  </a:extLst>
                </a:gridCol>
                <a:gridCol w="1975551">
                  <a:extLst>
                    <a:ext uri="{9D8B030D-6E8A-4147-A177-3AD203B41FA5}">
                      <a16:colId xmlns:a16="http://schemas.microsoft.com/office/drawing/2014/main" val="3601801437"/>
                    </a:ext>
                  </a:extLst>
                </a:gridCol>
                <a:gridCol w="2462552">
                  <a:extLst>
                    <a:ext uri="{9D8B030D-6E8A-4147-A177-3AD203B41FA5}">
                      <a16:colId xmlns:a16="http://schemas.microsoft.com/office/drawing/2014/main" val="2463228641"/>
                    </a:ext>
                  </a:extLst>
                </a:gridCol>
              </a:tblGrid>
              <a:tr h="658028">
                <a:tc>
                  <a:txBody>
                    <a:bodyPr/>
                    <a:lstStyle/>
                    <a:p>
                      <a:pPr algn="dist"/>
                      <a:r>
                        <a:rPr lang="en-US" altLang="zh-TW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以二進位表示：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10111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b="0" i="0" u="none" strike="noStrik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393002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dist"/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位元儲存：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800" dirty="0">
                          <a:solidFill>
                            <a:srgbClr val="0071BB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000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10111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b="0" i="0" u="none" strike="noStrik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298788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r"/>
                      <a:endParaRPr lang="zh-TW" altLang="en-US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0" i="0" u="none" strike="noStrik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</a:t>
                      </a:r>
                      <a:r>
                        <a:rPr lang="en-US" altLang="zh-TW" sz="2800" b="0" i="0" u="none" strike="noStrik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2800" b="0" i="0" u="none" strike="noStrik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  <a:endParaRPr lang="en-US" altLang="zh-TW" sz="2800" b="0" i="0" u="none" strike="noStrik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0596448"/>
                  </a:ext>
                </a:extLst>
              </a:tr>
            </a:tbl>
          </a:graphicData>
        </a:graphic>
      </p:graphicFrame>
      <p:grpSp>
        <p:nvGrpSpPr>
          <p:cNvPr id="5" name="群組 4">
            <a:extLst>
              <a:ext uri="{FF2B5EF4-FFF2-40B4-BE49-F238E27FC236}">
                <a16:creationId xmlns:a16="http://schemas.microsoft.com/office/drawing/2014/main" id="{DBE96596-0688-3345-B724-39ADE3991608}"/>
              </a:ext>
            </a:extLst>
          </p:cNvPr>
          <p:cNvGrpSpPr/>
          <p:nvPr/>
        </p:nvGrpSpPr>
        <p:grpSpPr>
          <a:xfrm>
            <a:off x="4655046" y="4731054"/>
            <a:ext cx="1944216" cy="360040"/>
            <a:chOff x="4655046" y="4731054"/>
            <a:chExt cx="1944216" cy="360040"/>
          </a:xfrm>
        </p:grpSpPr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2D34D02E-2BC3-46A7-A48C-D6AA729A65CE}"/>
                </a:ext>
              </a:extLst>
            </p:cNvPr>
            <p:cNvCxnSpPr/>
            <p:nvPr/>
          </p:nvCxnSpPr>
          <p:spPr>
            <a:xfrm>
              <a:off x="4655046" y="4731054"/>
              <a:ext cx="1944216" cy="0"/>
            </a:xfrm>
            <a:prstGeom prst="line">
              <a:avLst/>
            </a:prstGeom>
            <a:ln w="28575" cap="rnd">
              <a:solidFill>
                <a:srgbClr val="0071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10C7BEE1-D53E-4F71-8D07-C5965B9E8954}"/>
                </a:ext>
              </a:extLst>
            </p:cNvPr>
            <p:cNvCxnSpPr/>
            <p:nvPr/>
          </p:nvCxnSpPr>
          <p:spPr>
            <a:xfrm>
              <a:off x="5663158" y="4731054"/>
              <a:ext cx="0" cy="360040"/>
            </a:xfrm>
            <a:prstGeom prst="line">
              <a:avLst/>
            </a:prstGeom>
            <a:ln w="28575" cap="rnd">
              <a:solidFill>
                <a:srgbClr val="0071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單箭頭接點 15">
              <a:extLst>
                <a:ext uri="{FF2B5EF4-FFF2-40B4-BE49-F238E27FC236}">
                  <a16:creationId xmlns:a16="http://schemas.microsoft.com/office/drawing/2014/main" id="{C53C5C40-8673-4729-8C4C-1C1A1BC9D7C7}"/>
                </a:ext>
              </a:extLst>
            </p:cNvPr>
            <p:cNvCxnSpPr/>
            <p:nvPr/>
          </p:nvCxnSpPr>
          <p:spPr>
            <a:xfrm>
              <a:off x="5663158" y="5091094"/>
              <a:ext cx="936104" cy="0"/>
            </a:xfrm>
            <a:prstGeom prst="straightConnector1">
              <a:avLst/>
            </a:prstGeom>
            <a:ln w="28575" cap="rnd">
              <a:solidFill>
                <a:srgbClr val="0071B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099E45FC-CD41-4DFC-97B2-D24B3ADD6C7D}"/>
              </a:ext>
            </a:extLst>
          </p:cNvPr>
          <p:cNvSpPr/>
          <p:nvPr/>
        </p:nvSpPr>
        <p:spPr>
          <a:xfrm>
            <a:off x="838622" y="3290894"/>
            <a:ext cx="504056" cy="2160240"/>
          </a:xfrm>
          <a:prstGeom prst="rect">
            <a:avLst/>
          </a:prstGeom>
          <a:solidFill>
            <a:srgbClr val="FED683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1CF6D9DF-FBA0-7944-A68B-2F99591B2ACC}"/>
              </a:ext>
            </a:extLst>
          </p:cNvPr>
          <p:cNvGrpSpPr/>
          <p:nvPr/>
        </p:nvGrpSpPr>
        <p:grpSpPr>
          <a:xfrm>
            <a:off x="4655046" y="4005858"/>
            <a:ext cx="1908072" cy="144016"/>
            <a:chOff x="4655046" y="4731054"/>
            <a:chExt cx="1908072" cy="144016"/>
          </a:xfrm>
        </p:grpSpPr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6F4A92AD-0A03-7345-9E9A-3178E54A1430}"/>
                </a:ext>
              </a:extLst>
            </p:cNvPr>
            <p:cNvCxnSpPr/>
            <p:nvPr/>
          </p:nvCxnSpPr>
          <p:spPr>
            <a:xfrm>
              <a:off x="4655046" y="4731054"/>
              <a:ext cx="1260000" cy="0"/>
            </a:xfrm>
            <a:prstGeom prst="line">
              <a:avLst/>
            </a:prstGeom>
            <a:ln w="28575" cap="rnd">
              <a:solidFill>
                <a:srgbClr val="0071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4C5DC274-7C60-1E4B-84E9-033E2BD0DAA2}"/>
                </a:ext>
              </a:extLst>
            </p:cNvPr>
            <p:cNvCxnSpPr/>
            <p:nvPr/>
          </p:nvCxnSpPr>
          <p:spPr>
            <a:xfrm>
              <a:off x="5303118" y="4731054"/>
              <a:ext cx="0" cy="144000"/>
            </a:xfrm>
            <a:prstGeom prst="line">
              <a:avLst/>
            </a:prstGeom>
            <a:ln w="28575" cap="rnd">
              <a:solidFill>
                <a:srgbClr val="0071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單箭頭接點 15">
              <a:extLst>
                <a:ext uri="{FF2B5EF4-FFF2-40B4-BE49-F238E27FC236}">
                  <a16:creationId xmlns:a16="http://schemas.microsoft.com/office/drawing/2014/main" id="{B293AC2E-ADAB-3C41-A5C9-D9418CBB5FE4}"/>
                </a:ext>
              </a:extLst>
            </p:cNvPr>
            <p:cNvCxnSpPr/>
            <p:nvPr/>
          </p:nvCxnSpPr>
          <p:spPr>
            <a:xfrm>
              <a:off x="5303118" y="4875070"/>
              <a:ext cx="1260000" cy="0"/>
            </a:xfrm>
            <a:prstGeom prst="straightConnector1">
              <a:avLst/>
            </a:prstGeom>
            <a:ln w="28575" cap="rnd">
              <a:solidFill>
                <a:srgbClr val="0071B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BE88172D-41B7-BF47-BBD8-21B5C6A12F73}"/>
              </a:ext>
            </a:extLst>
          </p:cNvPr>
          <p:cNvSpPr txBox="1"/>
          <p:nvPr/>
        </p:nvSpPr>
        <p:spPr>
          <a:xfrm>
            <a:off x="6616829" y="3956967"/>
            <a:ext cx="1872210" cy="50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個位元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kumimoji="1"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2653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684DA079-8E0E-4F0A-8599-EE63CF314693}"/>
              </a:ext>
            </a:extLst>
          </p:cNvPr>
          <p:cNvSpPr/>
          <p:nvPr/>
        </p:nvSpPr>
        <p:spPr>
          <a:xfrm>
            <a:off x="1321894" y="3285778"/>
            <a:ext cx="9741864" cy="2880000"/>
          </a:xfrm>
          <a:prstGeom prst="rect">
            <a:avLst/>
          </a:prstGeom>
          <a:solidFill>
            <a:srgbClr val="FEEFC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9A3A4C9-ECBE-4335-92E2-FE8FC514F792}"/>
              </a:ext>
            </a:extLst>
          </p:cNvPr>
          <p:cNvSpPr/>
          <p:nvPr/>
        </p:nvSpPr>
        <p:spPr>
          <a:xfrm>
            <a:off x="817838" y="3285778"/>
            <a:ext cx="504056" cy="2880000"/>
          </a:xfrm>
          <a:prstGeom prst="rect">
            <a:avLst/>
          </a:prstGeom>
          <a:solidFill>
            <a:srgbClr val="FED683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9" name="表格 6">
            <a:extLst>
              <a:ext uri="{FF2B5EF4-FFF2-40B4-BE49-F238E27FC236}">
                <a16:creationId xmlns:a16="http://schemas.microsoft.com/office/drawing/2014/main" id="{29274ABC-1949-497C-A1A0-B7578F782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372447"/>
              </p:ext>
            </p:extLst>
          </p:nvPr>
        </p:nvGraphicFramePr>
        <p:xfrm>
          <a:off x="1357416" y="3547982"/>
          <a:ext cx="10183149" cy="2632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4960">
                  <a:extLst>
                    <a:ext uri="{9D8B030D-6E8A-4147-A177-3AD203B41FA5}">
                      <a16:colId xmlns:a16="http://schemas.microsoft.com/office/drawing/2014/main" val="668598292"/>
                    </a:ext>
                  </a:extLst>
                </a:gridCol>
                <a:gridCol w="3642863">
                  <a:extLst>
                    <a:ext uri="{9D8B030D-6E8A-4147-A177-3AD203B41FA5}">
                      <a16:colId xmlns:a16="http://schemas.microsoft.com/office/drawing/2014/main" val="3601801437"/>
                    </a:ext>
                  </a:extLst>
                </a:gridCol>
                <a:gridCol w="3005326">
                  <a:extLst>
                    <a:ext uri="{9D8B030D-6E8A-4147-A177-3AD203B41FA5}">
                      <a16:colId xmlns:a16="http://schemas.microsoft.com/office/drawing/2014/main" val="2463228641"/>
                    </a:ext>
                  </a:extLst>
                </a:gridCol>
              </a:tblGrid>
              <a:tr h="658028">
                <a:tc>
                  <a:txBody>
                    <a:bodyPr/>
                    <a:lstStyle/>
                    <a:p>
                      <a:pPr algn="dist"/>
                      <a:r>
                        <a:rPr lang="en-US" altLang="zh-TW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147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以二進位表示：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10010011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b="0" i="0" u="none" strike="noStrik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393002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marL="0" marR="0" lvl="0" indent="0" algn="dist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147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位元儲存：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10010011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b="0" i="0" u="none" strike="noStrik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6129770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dist"/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147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位元儲存：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800" dirty="0">
                          <a:solidFill>
                            <a:srgbClr val="0071BB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00000000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10010011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b="0" i="0" u="none" strike="noStrik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298788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r"/>
                      <a:endParaRPr lang="zh-TW" altLang="en-US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0" i="0" u="none" strike="noStrik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</a:t>
                      </a:r>
                      <a:r>
                        <a:rPr lang="en-US" altLang="zh-TW" sz="2800" b="0" i="0" u="none" strike="noStrik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zh-TW" altLang="en-US" sz="2800" b="0" i="0" u="none" strike="noStrik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  <a:endParaRPr lang="en-US" altLang="zh-TW" sz="2800" b="0" i="0" u="none" strike="noStrik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0596448"/>
                  </a:ext>
                </a:extLst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id="{BC700AD9-E112-4590-819B-6DD0A70CB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正整數數位化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D2A642-BB11-4BD8-A7F7-94C8DE0EB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379865"/>
          </a:xfrm>
        </p:spPr>
        <p:txBody>
          <a:bodyPr/>
          <a:lstStyle/>
          <a:p>
            <a:r>
              <a:rPr lang="zh-TW" altLang="en-US" dirty="0"/>
              <a:t>若以</a:t>
            </a:r>
            <a:r>
              <a:rPr lang="en-US" altLang="zh-TW" dirty="0"/>
              <a:t>16</a:t>
            </a:r>
            <a:r>
              <a:rPr lang="zh-TW" altLang="en-US" dirty="0"/>
              <a:t>位元（</a:t>
            </a:r>
            <a:r>
              <a:rPr lang="en-US" altLang="zh-TW" dirty="0"/>
              <a:t>2</a:t>
            </a:r>
            <a:r>
              <a:rPr lang="zh-TW" altLang="en-US" dirty="0"/>
              <a:t>個位元組）的容量來儲存正整數，</a:t>
            </a:r>
            <a:br>
              <a:rPr lang="en-US" altLang="zh-TW" dirty="0"/>
            </a:br>
            <a:r>
              <a:rPr lang="zh-TW" altLang="en-US" dirty="0"/>
              <a:t>共可表示</a:t>
            </a:r>
            <a:r>
              <a:rPr lang="en-US" altLang="zh-TW" dirty="0"/>
              <a:t>2</a:t>
            </a:r>
            <a:r>
              <a:rPr lang="en-US" altLang="zh-TW" baseline="30000" dirty="0"/>
              <a:t>16</a:t>
            </a:r>
            <a:r>
              <a:rPr lang="en-US" altLang="zh-TW" dirty="0"/>
              <a:t> </a:t>
            </a:r>
            <a:r>
              <a:rPr lang="zh-TW" altLang="en-US" dirty="0"/>
              <a:t>＝ </a:t>
            </a:r>
            <a:r>
              <a:rPr lang="en-US" altLang="zh-TW" dirty="0"/>
              <a:t>65536</a:t>
            </a:r>
            <a:r>
              <a:rPr lang="zh-TW" altLang="en-US" dirty="0"/>
              <a:t>個正整數。</a:t>
            </a:r>
            <a:endParaRPr lang="en-US" altLang="zh-TW" dirty="0"/>
          </a:p>
          <a:p>
            <a:r>
              <a:rPr lang="zh-TW" altLang="en-US" dirty="0"/>
              <a:t>以十進位的數字「</a:t>
            </a:r>
            <a:r>
              <a:rPr lang="en-US" altLang="zh-TW" dirty="0"/>
              <a:t>147</a:t>
            </a:r>
            <a:r>
              <a:rPr lang="zh-TW" altLang="en-US" dirty="0"/>
              <a:t>」為例 </a:t>
            </a:r>
            <a:r>
              <a:rPr lang="zh-TW" altLang="en-US" sz="2800" spc="-300" dirty="0">
                <a:solidFill>
                  <a:srgbClr val="0071BB"/>
                </a:solidFill>
              </a:rPr>
              <a:t>（</a:t>
            </a:r>
            <a:r>
              <a:rPr lang="en-US" altLang="zh-TW" sz="2800" spc="-300" dirty="0">
                <a:solidFill>
                  <a:srgbClr val="0071BB"/>
                </a:solidFill>
              </a:rPr>
              <a:t> </a:t>
            </a:r>
            <a:r>
              <a:rPr lang="zh-TW" altLang="en-US" sz="2800" b="1" dirty="0">
                <a:solidFill>
                  <a:srgbClr val="0071BB"/>
                </a:solidFill>
              </a:rPr>
              <a:t>未使用的位元要補</a:t>
            </a:r>
            <a:r>
              <a:rPr lang="en-US" altLang="zh-TW" sz="2800" b="1" dirty="0">
                <a:solidFill>
                  <a:srgbClr val="0071BB"/>
                </a:solidFill>
              </a:rPr>
              <a:t>0</a:t>
            </a:r>
            <a:r>
              <a:rPr lang="zh-TW" altLang="en-US" sz="2800" spc="-300" dirty="0">
                <a:solidFill>
                  <a:srgbClr val="0071BB"/>
                </a:solidFill>
              </a:rPr>
              <a:t>）</a:t>
            </a:r>
            <a:r>
              <a:rPr lang="zh-TW" altLang="en-US" spc="-300" dirty="0">
                <a:solidFill>
                  <a:prstClr val="black"/>
                </a:solidFill>
              </a:rPr>
              <a:t> </a:t>
            </a:r>
            <a:r>
              <a:rPr lang="zh-TW" altLang="en-US" spc="-300" dirty="0"/>
              <a:t>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600B1B7-C1EE-48D3-AFEB-8A96EE6A8A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2D34D02E-2BC3-46A7-A48C-D6AA729A65CE}"/>
              </a:ext>
            </a:extLst>
          </p:cNvPr>
          <p:cNvCxnSpPr>
            <a:cxnSpLocks/>
          </p:cNvCxnSpPr>
          <p:nvPr/>
        </p:nvCxnSpPr>
        <p:spPr>
          <a:xfrm>
            <a:off x="4879416" y="5446018"/>
            <a:ext cx="3520046" cy="0"/>
          </a:xfrm>
          <a:prstGeom prst="line">
            <a:avLst/>
          </a:prstGeom>
          <a:ln w="28575" cap="rnd">
            <a:solidFill>
              <a:srgbClr val="0071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10C7BEE1-D53E-4F71-8D07-C5965B9E8954}"/>
              </a:ext>
            </a:extLst>
          </p:cNvPr>
          <p:cNvCxnSpPr/>
          <p:nvPr/>
        </p:nvCxnSpPr>
        <p:spPr>
          <a:xfrm>
            <a:off x="6743278" y="5446018"/>
            <a:ext cx="0" cy="360040"/>
          </a:xfrm>
          <a:prstGeom prst="line">
            <a:avLst/>
          </a:prstGeom>
          <a:ln w="28575" cap="rnd">
            <a:solidFill>
              <a:srgbClr val="0071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C53C5C40-8673-4729-8C4C-1C1A1BC9D7C7}"/>
              </a:ext>
            </a:extLst>
          </p:cNvPr>
          <p:cNvCxnSpPr>
            <a:cxnSpLocks/>
          </p:cNvCxnSpPr>
          <p:nvPr/>
        </p:nvCxnSpPr>
        <p:spPr>
          <a:xfrm>
            <a:off x="6743278" y="5806058"/>
            <a:ext cx="1728192" cy="0"/>
          </a:xfrm>
          <a:prstGeom prst="straightConnector1">
            <a:avLst/>
          </a:prstGeom>
          <a:ln w="28575" cap="rnd">
            <a:solidFill>
              <a:srgbClr val="0071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47D17A5-8DCC-3748-9E1E-B3387A4A04F9}"/>
              </a:ext>
            </a:extLst>
          </p:cNvPr>
          <p:cNvSpPr txBox="1"/>
          <p:nvPr/>
        </p:nvSpPr>
        <p:spPr>
          <a:xfrm>
            <a:off x="7463358" y="4005858"/>
            <a:ext cx="18722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個位元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kumimoji="1"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303877EA-2791-2947-A007-94D70DD85490}"/>
              </a:ext>
            </a:extLst>
          </p:cNvPr>
          <p:cNvGrpSpPr/>
          <p:nvPr/>
        </p:nvGrpSpPr>
        <p:grpSpPr>
          <a:xfrm>
            <a:off x="6815286" y="3776892"/>
            <a:ext cx="692831" cy="949046"/>
            <a:chOff x="6815286" y="3776892"/>
            <a:chExt cx="692831" cy="949046"/>
          </a:xfrm>
        </p:grpSpPr>
        <p:sp>
          <p:nvSpPr>
            <p:cNvPr id="7" name="右中括弧 6">
              <a:extLst>
                <a:ext uri="{FF2B5EF4-FFF2-40B4-BE49-F238E27FC236}">
                  <a16:creationId xmlns:a16="http://schemas.microsoft.com/office/drawing/2014/main" id="{13175FA2-CD6F-8249-9615-52FA784BBEFF}"/>
                </a:ext>
              </a:extLst>
            </p:cNvPr>
            <p:cNvSpPr/>
            <p:nvPr/>
          </p:nvSpPr>
          <p:spPr>
            <a:xfrm>
              <a:off x="6815286" y="3776892"/>
              <a:ext cx="216024" cy="949046"/>
            </a:xfrm>
            <a:prstGeom prst="rightBracket">
              <a:avLst/>
            </a:prstGeom>
            <a:ln w="28575" cap="rnd">
              <a:solidFill>
                <a:srgbClr val="0071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cxnSp>
          <p:nvCxnSpPr>
            <p:cNvPr id="10" name="直線箭頭接點 9">
              <a:extLst>
                <a:ext uri="{FF2B5EF4-FFF2-40B4-BE49-F238E27FC236}">
                  <a16:creationId xmlns:a16="http://schemas.microsoft.com/office/drawing/2014/main" id="{88B411E3-EA3B-134F-9921-DD704E27CAA8}"/>
                </a:ext>
              </a:extLst>
            </p:cNvPr>
            <p:cNvCxnSpPr>
              <a:cxnSpLocks/>
            </p:cNvCxnSpPr>
            <p:nvPr/>
          </p:nvCxnSpPr>
          <p:spPr>
            <a:xfrm>
              <a:off x="7031310" y="4251415"/>
              <a:ext cx="476807" cy="0"/>
            </a:xfrm>
            <a:prstGeom prst="straightConnector1">
              <a:avLst/>
            </a:prstGeom>
            <a:ln w="28575" cap="rnd">
              <a:solidFill>
                <a:srgbClr val="0071B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0788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DA9FD80-9C72-4020-B4C5-1205F33B1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想一想，十進位的正整數「</a:t>
            </a:r>
            <a:r>
              <a:rPr lang="en-US" altLang="zh-TW" dirty="0"/>
              <a:t>1988</a:t>
            </a:r>
            <a:r>
              <a:rPr lang="zh-TW" altLang="en-US" dirty="0"/>
              <a:t>」，</a:t>
            </a:r>
            <a:br>
              <a:rPr lang="en-US" altLang="zh-TW" dirty="0"/>
            </a:br>
            <a:r>
              <a:rPr lang="zh-TW" altLang="en-US" dirty="0"/>
              <a:t>若使用</a:t>
            </a:r>
            <a:r>
              <a:rPr lang="en-US" altLang="zh-TW" dirty="0"/>
              <a:t>16</a:t>
            </a:r>
            <a:r>
              <a:rPr lang="zh-TW" altLang="en-US" dirty="0"/>
              <a:t>位元儲存的結果為何？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B4E346F-7F7E-443D-8D2A-F635C9C90A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6613" y="2883148"/>
            <a:ext cx="10872937" cy="2562869"/>
          </a:xfrm>
        </p:spPr>
        <p:txBody>
          <a:bodyPr/>
          <a:lstStyle/>
          <a:p>
            <a:r>
              <a:rPr lang="en-US" altLang="zh-TW" dirty="0"/>
              <a:t>(1)</a:t>
            </a:r>
            <a:r>
              <a:rPr lang="zh-TW" altLang="en-US" dirty="0"/>
              <a:t>（</a:t>
            </a:r>
            <a:r>
              <a:rPr lang="en-US" altLang="zh-TW" dirty="0"/>
              <a:t>1988</a:t>
            </a:r>
            <a:r>
              <a:rPr lang="zh-TW" altLang="en-US" dirty="0"/>
              <a:t>）</a:t>
            </a:r>
            <a:r>
              <a:rPr lang="en-US" altLang="zh-TW" baseline="-25000" dirty="0"/>
              <a:t>2</a:t>
            </a:r>
            <a:r>
              <a:rPr lang="zh-TW" altLang="en-US" dirty="0"/>
              <a:t>＝</a:t>
            </a:r>
            <a:r>
              <a:rPr lang="en-US" altLang="zh-TW" dirty="0"/>
              <a:t>11111000100</a:t>
            </a:r>
            <a:r>
              <a:rPr lang="zh-TW" altLang="en-US" dirty="0"/>
              <a:t>，共</a:t>
            </a:r>
            <a:r>
              <a:rPr lang="en-US" altLang="zh-TW" dirty="0"/>
              <a:t>11</a:t>
            </a:r>
            <a:r>
              <a:rPr lang="zh-TW" altLang="en-US" dirty="0"/>
              <a:t>位元</a:t>
            </a:r>
            <a:endParaRPr lang="en-US" altLang="zh-TW" dirty="0"/>
          </a:p>
          <a:p>
            <a:pPr marL="711200" indent="-593725"/>
            <a:r>
              <a:rPr lang="en-US" altLang="zh-TW" dirty="0"/>
              <a:t>(2)</a:t>
            </a:r>
            <a:r>
              <a:rPr lang="zh-TW" altLang="en-US" dirty="0"/>
              <a:t>以</a:t>
            </a:r>
            <a:r>
              <a:rPr lang="en-US" altLang="zh-TW" dirty="0"/>
              <a:t>16</a:t>
            </a:r>
            <a:r>
              <a:rPr lang="zh-TW" altLang="en-US" dirty="0"/>
              <a:t>位元儲存，前方補</a:t>
            </a:r>
            <a:r>
              <a:rPr lang="en-US" altLang="zh-TW" dirty="0"/>
              <a:t>5</a:t>
            </a:r>
            <a:r>
              <a:rPr lang="zh-TW" altLang="en-US" dirty="0"/>
              <a:t>個</a:t>
            </a:r>
            <a:r>
              <a:rPr lang="en-US" altLang="zh-TW" dirty="0"/>
              <a:t>0</a:t>
            </a:r>
            <a:r>
              <a:rPr lang="zh-TW" altLang="en-US" dirty="0"/>
              <a:t>。  </a:t>
            </a:r>
            <a:r>
              <a:rPr lang="en-US" altLang="zh-TW" dirty="0"/>
              <a:t>→0000011111000100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A6EFAEF-F81C-41F2-A7EC-1223365B2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2115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文字數位化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4681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5237B1-A4ED-457C-B3D7-A4013E216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編碼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53CBE7-0EAA-404D-BE39-7EF806338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將文字資料轉換成電腦可以理解的內容之過程。</a:t>
            </a:r>
            <a:endParaRPr lang="en-US" altLang="zh-TW" dirty="0"/>
          </a:p>
          <a:p>
            <a:pPr marL="114295" indent="0">
              <a:buNone/>
            </a:pPr>
            <a:endParaRPr lang="en-US" altLang="zh-TW" dirty="0"/>
          </a:p>
          <a:p>
            <a:pPr marL="114295" indent="0">
              <a:buNone/>
            </a:pPr>
            <a:r>
              <a:rPr lang="en-US" altLang="zh-TW" b="1" dirty="0"/>
              <a:t>ASCII </a:t>
            </a:r>
            <a:r>
              <a:rPr lang="zh-TW" altLang="en-US" b="1" dirty="0"/>
              <a:t>編碼系統       </a:t>
            </a:r>
            <a:r>
              <a:rPr lang="en-US" altLang="zh-TW" baseline="-25000" dirty="0"/>
              <a:t>1</a:t>
            </a:r>
            <a:r>
              <a:rPr lang="zh-TW" altLang="en-US" dirty="0"/>
              <a:t>：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美國國家標準協會（</a:t>
            </a:r>
            <a:r>
              <a:rPr lang="en-US" altLang="zh-TW" dirty="0"/>
              <a:t>ANSI</a:t>
            </a:r>
            <a:r>
              <a:rPr lang="zh-TW" altLang="en-US" dirty="0"/>
              <a:t>）制定了相同的編碼規則，</a:t>
            </a:r>
            <a:br>
              <a:rPr lang="en-US" altLang="zh-TW" dirty="0"/>
            </a:br>
            <a:r>
              <a:rPr lang="zh-TW" altLang="en-US" dirty="0"/>
              <a:t>讓不同電腦內的資料可以交互使用。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DDED73C-BA4B-40B8-904B-543938B83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5" name="圖片 4">
            <a:hlinkClick r:id="rId2" action="ppaction://hlinksldjump"/>
            <a:extLst>
              <a:ext uri="{FF2B5EF4-FFF2-40B4-BE49-F238E27FC236}">
                <a16:creationId xmlns:a16="http://schemas.microsoft.com/office/drawing/2014/main" id="{436BC33B-C964-4781-96D6-811674A18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6934" y="2565698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21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80F961-2F54-4ACD-AB44-6EC79C1CF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ASCII </a:t>
            </a:r>
            <a:r>
              <a:rPr lang="zh-TW" altLang="en-US" dirty="0"/>
              <a:t>編碼系統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FBA92A-68C5-488E-BF31-90D753851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初期：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以</a:t>
            </a:r>
            <a:r>
              <a:rPr lang="en-US" altLang="zh-TW" dirty="0"/>
              <a:t>7</a:t>
            </a:r>
            <a:r>
              <a:rPr lang="zh-TW" altLang="en-US" dirty="0"/>
              <a:t>個位元來表示</a:t>
            </a:r>
            <a:r>
              <a:rPr lang="en-US" altLang="zh-TW" dirty="0"/>
              <a:t>1</a:t>
            </a:r>
            <a:r>
              <a:rPr lang="zh-TW" altLang="en-US" dirty="0"/>
              <a:t>個字元，共可表示</a:t>
            </a:r>
            <a:r>
              <a:rPr lang="en-US" altLang="zh-TW" dirty="0"/>
              <a:t>2</a:t>
            </a:r>
            <a:r>
              <a:rPr lang="en-US" altLang="zh-TW" baseline="30000" dirty="0"/>
              <a:t>7</a:t>
            </a:r>
            <a:r>
              <a:rPr lang="en-US" altLang="zh-TW" dirty="0"/>
              <a:t> </a:t>
            </a:r>
            <a:r>
              <a:rPr lang="zh-TW" altLang="en-US" dirty="0"/>
              <a:t>＝ </a:t>
            </a:r>
            <a:r>
              <a:rPr lang="en-US" altLang="zh-TW" dirty="0"/>
              <a:t>128</a:t>
            </a:r>
            <a:r>
              <a:rPr lang="zh-TW" altLang="en-US" dirty="0"/>
              <a:t>個字元，包含英文大小寫、數字、標點符號等       </a:t>
            </a:r>
            <a:r>
              <a:rPr lang="en-US" altLang="zh-TW" baseline="-25000" dirty="0"/>
              <a:t>2</a:t>
            </a:r>
            <a:r>
              <a:rPr lang="zh-TW" altLang="en-US" dirty="0"/>
              <a:t>。</a:t>
            </a:r>
            <a:endParaRPr lang="en-US" altLang="zh-TW" dirty="0"/>
          </a:p>
          <a:p>
            <a:pPr marL="114295" indent="0">
              <a:buNone/>
            </a:pP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後期：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擴充為</a:t>
            </a:r>
            <a:r>
              <a:rPr lang="en-US" altLang="zh-TW" dirty="0"/>
              <a:t>8</a:t>
            </a:r>
            <a:r>
              <a:rPr lang="zh-TW" altLang="en-US" dirty="0"/>
              <a:t>個位元，共可表示</a:t>
            </a:r>
            <a:r>
              <a:rPr lang="en-US" altLang="zh-TW" dirty="0"/>
              <a:t>256</a:t>
            </a:r>
            <a:r>
              <a:rPr lang="zh-TW" altLang="en-US" dirty="0"/>
              <a:t>個字元，</a:t>
            </a:r>
            <a:br>
              <a:rPr lang="en-US" altLang="zh-TW" dirty="0"/>
            </a:br>
            <a:r>
              <a:rPr lang="zh-TW" altLang="en-US" dirty="0"/>
              <a:t>適用於所有拉丁文字字母。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B1E19D4-FF1E-45BA-A031-F0AC7A12C8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pic>
        <p:nvPicPr>
          <p:cNvPr id="5" name="圖片 4">
            <a:hlinkClick r:id="rId2" action="ppaction://hlinksldjump"/>
            <a:extLst>
              <a:ext uri="{FF2B5EF4-FFF2-40B4-BE49-F238E27FC236}">
                <a16:creationId xmlns:a16="http://schemas.microsoft.com/office/drawing/2014/main" id="{7C5DCCB8-4E22-499C-B62B-805FCF7F8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95406" y="2493690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71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E16BB83-BB59-466E-AB67-259E3078F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3360770-B0ED-4CEA-9653-0F3D022AD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45" indent="-742950">
              <a:buFont typeface="+mj-lt"/>
              <a:buAutoNum type="arabicPeriod"/>
            </a:pPr>
            <a:r>
              <a:rPr lang="zh-TW" altLang="en-US" dirty="0"/>
              <a:t>美國資訊交換標準碼 </a:t>
            </a:r>
            <a:r>
              <a:rPr lang="en-US" altLang="zh-TW" dirty="0"/>
              <a:t>(American Standard Code for Information</a:t>
            </a:r>
            <a:r>
              <a:rPr lang="zh-TW" altLang="en-US" dirty="0"/>
              <a:t> </a:t>
            </a:r>
            <a:r>
              <a:rPr lang="en-US" altLang="zh-TW" dirty="0"/>
              <a:t>Interchange</a:t>
            </a:r>
            <a:r>
              <a:rPr lang="zh-TW" altLang="en-US" dirty="0"/>
              <a:t>，</a:t>
            </a:r>
            <a:r>
              <a:rPr lang="en-US" altLang="zh-TW" dirty="0"/>
              <a:t>ASCII)</a:t>
            </a:r>
            <a:r>
              <a:rPr lang="zh-TW" altLang="en-US" dirty="0"/>
              <a:t>。</a:t>
            </a:r>
          </a:p>
          <a:p>
            <a:pPr marL="857245" indent="-742950">
              <a:buFont typeface="+mj-lt"/>
              <a:buAutoNum type="arabicPeriod"/>
            </a:pPr>
            <a:r>
              <a:rPr lang="en-US" altLang="zh-TW" dirty="0"/>
              <a:t>ASCII </a:t>
            </a:r>
            <a:r>
              <a:rPr lang="zh-TW" altLang="en-US" dirty="0"/>
              <a:t>編碼系統中還包含一些控制字元，例如：</a:t>
            </a:r>
            <a:br>
              <a:rPr lang="en-US" altLang="zh-TW" dirty="0"/>
            </a:br>
            <a:r>
              <a:rPr lang="en-US" altLang="zh-TW" dirty="0"/>
              <a:t>BS </a:t>
            </a:r>
            <a:r>
              <a:rPr lang="zh-TW" altLang="en-US" dirty="0"/>
              <a:t>退格 </a:t>
            </a:r>
            <a:r>
              <a:rPr lang="en-US" altLang="zh-TW" dirty="0"/>
              <a:t>(backspace)</a:t>
            </a:r>
            <a:r>
              <a:rPr lang="zh-TW" altLang="en-US" dirty="0"/>
              <a:t>、</a:t>
            </a:r>
            <a:r>
              <a:rPr lang="en-US" altLang="zh-TW" dirty="0"/>
              <a:t>CR </a:t>
            </a:r>
            <a:r>
              <a:rPr lang="zh-TW" altLang="en-US" dirty="0"/>
              <a:t>確認 </a:t>
            </a:r>
            <a:r>
              <a:rPr lang="en-US" altLang="zh-TW" dirty="0"/>
              <a:t>(carriage return</a:t>
            </a:r>
            <a:r>
              <a:rPr lang="zh-TW" altLang="en-US" dirty="0"/>
              <a:t>，同 </a:t>
            </a:r>
            <a:r>
              <a:rPr lang="en-US" altLang="zh-TW" dirty="0"/>
              <a:t>enter)</a:t>
            </a:r>
            <a:r>
              <a:rPr lang="zh-TW" altLang="en-US" dirty="0"/>
              <a:t>、</a:t>
            </a:r>
            <a:r>
              <a:rPr lang="en-US" altLang="zh-TW" dirty="0"/>
              <a:t>CAN </a:t>
            </a:r>
            <a:r>
              <a:rPr lang="zh-TW" altLang="en-US" dirty="0"/>
              <a:t>取消 </a:t>
            </a:r>
            <a:r>
              <a:rPr lang="en-US" altLang="zh-TW" dirty="0"/>
              <a:t>(cancel)</a:t>
            </a:r>
            <a:r>
              <a:rPr lang="zh-TW" altLang="en-US" dirty="0"/>
              <a:t>、</a:t>
            </a:r>
            <a:r>
              <a:rPr lang="en-US" altLang="zh-TW" dirty="0"/>
              <a:t>DEL </a:t>
            </a:r>
            <a:r>
              <a:rPr lang="zh-TW" altLang="en-US" dirty="0"/>
              <a:t>刪除 </a:t>
            </a:r>
            <a:r>
              <a:rPr lang="en-US" altLang="zh-TW" dirty="0"/>
              <a:t>(delete)</a:t>
            </a:r>
            <a:r>
              <a:rPr lang="zh-TW" altLang="en-US" dirty="0"/>
              <a:t>。</a:t>
            </a:r>
            <a:endParaRPr lang="en-US" altLang="zh-TW" dirty="0"/>
          </a:p>
          <a:p>
            <a:pPr marL="857245" indent="-742950">
              <a:buFont typeface="+mj-lt"/>
              <a:buAutoNum type="arabicPeriod"/>
            </a:pPr>
            <a:r>
              <a:rPr lang="en-US" altLang="zh-TW" dirty="0"/>
              <a:t>ASCII</a:t>
            </a:r>
            <a:r>
              <a:rPr lang="zh-TW" altLang="en-US" dirty="0"/>
              <a:t>編碼系統表：</a:t>
            </a:r>
            <a:r>
              <a:rPr kumimoji="1" lang="en-US" altLang="zh-TW" sz="2800" dirty="0">
                <a:latin typeface="微軟正黑體" panose="020B0604030504040204" pitchFamily="34" charset="-120"/>
                <a:hlinkClick r:id="rId2"/>
              </a:rPr>
              <a:t>http://</a:t>
            </a:r>
            <a:r>
              <a:rPr kumimoji="1" lang="en-US" altLang="zh-TW" sz="2800" dirty="0" err="1">
                <a:latin typeface="微軟正黑體" panose="020B0604030504040204" pitchFamily="34" charset="-120"/>
                <a:hlinkClick r:id="rId2"/>
              </a:rPr>
              <a:t>qrcode.knsh.com.tw</a:t>
            </a:r>
            <a:r>
              <a:rPr kumimoji="1" lang="en-US" altLang="zh-TW" sz="2800" dirty="0">
                <a:latin typeface="微軟正黑體" panose="020B0604030504040204" pitchFamily="34" charset="-120"/>
                <a:hlinkClick r:id="rId2"/>
              </a:rPr>
              <a:t>/</a:t>
            </a:r>
            <a:r>
              <a:rPr kumimoji="1" lang="en-US" altLang="zh-TW" sz="2800" dirty="0" err="1">
                <a:latin typeface="微軟正黑體" panose="020B0604030504040204" pitchFamily="34" charset="-120"/>
                <a:hlinkClick r:id="rId2"/>
              </a:rPr>
              <a:t>r.asp?QID</a:t>
            </a:r>
            <a:r>
              <a:rPr kumimoji="1" lang="en-US" altLang="zh-TW" sz="2800" dirty="0">
                <a:latin typeface="微軟正黑體" panose="020B0604030504040204" pitchFamily="34" charset="-120"/>
                <a:hlinkClick r:id="rId2"/>
              </a:rPr>
              <a:t>=9H2Y4</a:t>
            </a:r>
            <a:endParaRPr kumimoji="1" lang="en-US" altLang="zh-TW" dirty="0">
              <a:latin typeface="微軟正黑體" panose="020B0604030504040204" pitchFamily="34" charset="-120"/>
            </a:endParaRPr>
          </a:p>
          <a:p>
            <a:endParaRPr kumimoji="1" lang="zh-TW" altLang="en-US" dirty="0">
              <a:latin typeface="微軟正黑體" panose="020B0604030504040204" pitchFamily="34" charset="-120"/>
            </a:endParaRPr>
          </a:p>
          <a:p>
            <a:pPr marL="857245" indent="-742950">
              <a:buFont typeface="+mj-lt"/>
              <a:buAutoNum type="arabicPeriod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9502456"/>
      </p:ext>
    </p:extLst>
  </p:cSld>
  <p:clrMapOvr>
    <a:masterClrMapping/>
  </p:clrMapOvr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7956</TotalTime>
  <Words>722</Words>
  <Application>Microsoft Macintosh PowerPoint</Application>
  <PresentationFormat>自訂</PresentationFormat>
  <Paragraphs>170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1" baseType="lpstr">
      <vt:lpstr>微軟正黑體</vt:lpstr>
      <vt:lpstr>新細明體</vt:lpstr>
      <vt:lpstr>標楷體</vt:lpstr>
      <vt:lpstr>Arial</vt:lpstr>
      <vt:lpstr>Calibri</vt:lpstr>
      <vt:lpstr>Wingdings</vt:lpstr>
      <vt:lpstr>生活科技_課文</vt:lpstr>
      <vt:lpstr>資料數位化</vt:lpstr>
      <vt:lpstr>1. 正整數數位化</vt:lpstr>
      <vt:lpstr>正整數數位化</vt:lpstr>
      <vt:lpstr>正整數數位化</vt:lpstr>
      <vt:lpstr>PowerPoint 簡報</vt:lpstr>
      <vt:lpstr>2. 文字數位化</vt:lpstr>
      <vt:lpstr>編碼</vt:lpstr>
      <vt:lpstr>ASCII 編碼系統</vt:lpstr>
      <vt:lpstr>PowerPoint 簡報</vt:lpstr>
      <vt:lpstr>PowerPoint 簡報</vt:lpstr>
      <vt:lpstr>Big-5 code（大五碼）</vt:lpstr>
      <vt:lpstr>Unicode（萬國碼）</vt:lpstr>
      <vt:lpstr>PowerPoint 簡報</vt:lpstr>
      <vt:lpstr>1．2 資料數位化 結束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Microsoft Office User</cp:lastModifiedBy>
  <cp:revision>717</cp:revision>
  <cp:lastPrinted>2020-11-06T02:27:12Z</cp:lastPrinted>
  <dcterms:created xsi:type="dcterms:W3CDTF">2019-04-23T05:53:25Z</dcterms:created>
  <dcterms:modified xsi:type="dcterms:W3CDTF">2021-06-16T08:46:18Z</dcterms:modified>
</cp:coreProperties>
</file>