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6" r:id="rId2"/>
    <p:sldId id="277" r:id="rId3"/>
    <p:sldId id="451" r:id="rId4"/>
    <p:sldId id="518" r:id="rId5"/>
    <p:sldId id="519" r:id="rId6"/>
    <p:sldId id="520" r:id="rId7"/>
    <p:sldId id="524" r:id="rId8"/>
    <p:sldId id="521" r:id="rId9"/>
    <p:sldId id="526" r:id="rId10"/>
    <p:sldId id="527" r:id="rId11"/>
    <p:sldId id="528" r:id="rId12"/>
    <p:sldId id="529" r:id="rId13"/>
    <p:sldId id="530" r:id="rId14"/>
    <p:sldId id="531" r:id="rId15"/>
    <p:sldId id="532" r:id="rId16"/>
    <p:sldId id="533" r:id="rId17"/>
    <p:sldId id="534" r:id="rId18"/>
    <p:sldId id="535" r:id="rId19"/>
    <p:sldId id="536" r:id="rId20"/>
    <p:sldId id="369" r:id="rId21"/>
  </p:sldIdLst>
  <p:sldSz cx="10080625" cy="72009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000" kern="1200" baseline="-250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DE"/>
    <a:srgbClr val="BBE0E3"/>
    <a:srgbClr val="D8E7D5"/>
    <a:srgbClr val="000000"/>
    <a:srgbClr val="E36082"/>
    <a:srgbClr val="DE5827"/>
    <a:srgbClr val="C3502A"/>
    <a:srgbClr val="B7508F"/>
    <a:srgbClr val="3A7CBA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53" autoAdjust="0"/>
    <p:restoredTop sz="92215" autoAdjust="0"/>
  </p:normalViewPr>
  <p:slideViewPr>
    <p:cSldViewPr>
      <p:cViewPr varScale="1">
        <p:scale>
          <a:sx n="86" d="100"/>
          <a:sy n="86" d="100"/>
        </p:scale>
        <p:origin x="1168" y="208"/>
      </p:cViewPr>
      <p:guideLst>
        <p:guide orient="horz" pos="2268"/>
        <p:guide pos="3175"/>
      </p:guideLst>
    </p:cSldViewPr>
  </p:slideViewPr>
  <p:outlineViewPr>
    <p:cViewPr>
      <p:scale>
        <a:sx n="33" d="100"/>
        <a:sy n="33" d="100"/>
      </p:scale>
      <p:origin x="0" y="-1237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>
            <a:extLst>
              <a:ext uri="{FF2B5EF4-FFF2-40B4-BE49-F238E27FC236}">
                <a16:creationId xmlns:a16="http://schemas.microsoft.com/office/drawing/2014/main" id="{DA2BD76C-B549-E347-A457-DA391B2F8BF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67" name="Rectangle 3">
            <a:extLst>
              <a:ext uri="{FF2B5EF4-FFF2-40B4-BE49-F238E27FC236}">
                <a16:creationId xmlns:a16="http://schemas.microsoft.com/office/drawing/2014/main" id="{5251F058-9AD8-FA47-90AD-BA4A8AF266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311525EB-E880-6449-85F6-AB61B7005CB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3600" y="768350"/>
            <a:ext cx="5372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>
            <a:extLst>
              <a:ext uri="{FF2B5EF4-FFF2-40B4-BE49-F238E27FC236}">
                <a16:creationId xmlns:a16="http://schemas.microsoft.com/office/drawing/2014/main" id="{83760CE9-4465-4548-AFC8-435A6DE61E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2798D06E-44D8-5C43-B2CB-EE2FFD2FE76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8071" name="Rectangle 7">
            <a:extLst>
              <a:ext uri="{FF2B5EF4-FFF2-40B4-BE49-F238E27FC236}">
                <a16:creationId xmlns:a16="http://schemas.microsoft.com/office/drawing/2014/main" id="{C806492E-26F4-644C-B756-A876D3082A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 baseline="0"/>
            </a:lvl1pPr>
          </a:lstStyle>
          <a:p>
            <a:pPr>
              <a:defRPr/>
            </a:pPr>
            <a:fld id="{120F3185-A2E3-104D-AB43-FF4C91FFDE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影像版面配置區 1">
            <a:extLst>
              <a:ext uri="{FF2B5EF4-FFF2-40B4-BE49-F238E27FC236}">
                <a16:creationId xmlns:a16="http://schemas.microsoft.com/office/drawing/2014/main" id="{B682CB67-661D-D44D-8090-FAF7EDB3A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備忘稿版面配置區 2">
            <a:extLst>
              <a:ext uri="{FF2B5EF4-FFF2-40B4-BE49-F238E27FC236}">
                <a16:creationId xmlns:a16="http://schemas.microsoft.com/office/drawing/2014/main" id="{7D303AB8-8FB3-3543-B3BD-C6A6E1D3D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16387" name="投影片編號版面配置區 3">
            <a:extLst>
              <a:ext uri="{FF2B5EF4-FFF2-40B4-BE49-F238E27FC236}">
                <a16:creationId xmlns:a16="http://schemas.microsoft.com/office/drawing/2014/main" id="{BB52A778-BF84-4547-A245-56A66212EC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90600"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 sz="2000" baseline="-25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F6EB913-4129-8E44-B07E-50CB6CBEE1B7}" type="slidenum">
              <a:rPr lang="en-US" altLang="zh-TW" sz="1300" baseline="0" smtClean="0"/>
              <a:pPr/>
              <a:t>2</a:t>
            </a:fld>
            <a:endParaRPr lang="en-US" altLang="zh-TW" sz="1300" baseline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68278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81017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74428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44005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0F3185-A2E3-104D-AB43-FF4C91FFDE93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78013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650" y="2236788"/>
            <a:ext cx="8569325" cy="15430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12888" y="4079875"/>
            <a:ext cx="7056437" cy="1841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55D5E4-20D9-C64F-B01A-C41F72C3D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042F3B-B387-D545-83B6-9E1BD52DA8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D15E35-9F95-D14D-B4DA-469DD7CCF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BCCE8-B13F-0E47-85E3-B4E506F148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97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10438" y="287338"/>
            <a:ext cx="2266950" cy="614521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4825" y="287338"/>
            <a:ext cx="6653213" cy="614521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B6FBCC-C200-D546-BB3F-9B29602A78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C6355F-5C64-EA47-A021-A7A8D924F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19CDF8-402C-484A-99A0-94E3B06083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94583E-0940-964E-9F29-F0F994C781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2196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8C7520-85B1-274A-A871-0CFBE5EB05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A54527-0F76-9F4A-ABF1-4AEF6096F2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87D3BCA-0739-5846-AC39-6249CB3218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623E6-2A19-664E-8822-CC8B9AD4AB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466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6925" y="4627563"/>
            <a:ext cx="8567738" cy="14303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96925" y="3052763"/>
            <a:ext cx="8567738" cy="1574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0979A9-D4D0-8B47-B0B7-825813E7D8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50F6B4-ACB9-774E-9E20-630315F3CE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9921F1-7FDE-6041-A941-2FE6FFAD2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5CEBA-F2B5-734D-B37E-944A311BA1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0795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04825" y="1679575"/>
            <a:ext cx="44592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16513" y="1679575"/>
            <a:ext cx="44608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3D7229-D44E-2242-92B8-875E49587B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D1FE0C-CC7A-E746-B6C3-54406D8C8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DA347D-E6E6-7A42-AB5C-372EDDE626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03266-E5AE-9F4B-B967-5542C0329C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501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8925"/>
            <a:ext cx="9072563" cy="12001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04825" y="1611313"/>
            <a:ext cx="4452938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4825" y="2284413"/>
            <a:ext cx="4452938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121275" y="1611313"/>
            <a:ext cx="4456113" cy="673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121275" y="2284413"/>
            <a:ext cx="4456113" cy="41481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9B9F994-E396-1240-A352-2FA2A41EC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AFBCD39-2BA3-7D4F-AABA-E0A522E929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3DB1AC0-EC55-5D47-B997-A012E02750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320D0-C399-0247-9BC3-FECB34839E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984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15EFF0E2-C650-E34A-BF52-3E43866BE05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2519363" y="6840538"/>
            <a:ext cx="2352675" cy="50165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3FFB77C-4C85-004D-AC5A-67668C5A18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pic>
        <p:nvPicPr>
          <p:cNvPr id="4" name="圖片 1">
            <a:extLst>
              <a:ext uri="{FF2B5EF4-FFF2-40B4-BE49-F238E27FC236}">
                <a16:creationId xmlns:a16="http://schemas.microsoft.com/office/drawing/2014/main" id="{9B9FBA43-B5EB-1B40-82C1-E83A88A0BF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806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933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4825" y="287338"/>
            <a:ext cx="3316288" cy="1219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41763" y="287338"/>
            <a:ext cx="5635625" cy="6145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04825" y="1506538"/>
            <a:ext cx="3316288" cy="4926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5A123E-2550-0841-A51C-EF76F3C347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E9721A-91E0-3143-B8D5-A26B62270E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F31A8D-BB5D-6844-BBEE-EDFE653793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5D552-AA16-5C48-ACB5-120610EDEB1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8748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6438" y="5040313"/>
            <a:ext cx="6048375" cy="5953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76438" y="642938"/>
            <a:ext cx="6048375" cy="4321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76438" y="5635625"/>
            <a:ext cx="6048375" cy="844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5FFCAF-07E7-1F42-9FE7-34212A9877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5487D2-4E8F-454A-AE62-D1CBA1C313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4EACBF-3FDE-EA44-8AB2-95EFA995B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451C3-8186-8243-B6E0-1C52DBA68A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0761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5768F0B-14E7-9849-BEB7-F2D1CA847A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5DB11B-10EA-D64E-ABAC-4289156460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5787B5-6DC3-5141-88A0-01517F9BD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6F01E-01EF-0847-9B8E-37F74DC386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2014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5516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CFCD4EC-424E-8947-B752-6F01E273C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4825" y="287338"/>
            <a:ext cx="907256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8D2A1E1-7AD4-D643-8B76-C1155BCDC4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4825" y="1679575"/>
            <a:ext cx="90725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8AEACF8-345F-8443-99E1-264AC0DB692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4825" y="6556375"/>
            <a:ext cx="23510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defTabSz="1011238" eaLnBrk="1" hangingPunct="1">
              <a:defRPr sz="15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B76ABD0-EA55-5140-84B2-3DC60721342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4875" y="6556375"/>
            <a:ext cx="3190875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ctr" defTabSz="1011238" eaLnBrk="1" hangingPunct="1">
              <a:defRPr sz="1500" baseline="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DAC4B60-BA6E-1042-B333-477D58150B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4713" y="6556375"/>
            <a:ext cx="2352675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1133" tIns="50566" rIns="101133" bIns="50566" numCol="1" anchor="t" anchorCtr="0" compatLnSpc="1">
            <a:prstTxWarp prst="textNoShape">
              <a:avLst/>
            </a:prstTxWarp>
          </a:bodyPr>
          <a:lstStyle>
            <a:lvl1pPr algn="r" defTabSz="1011238" eaLnBrk="1" hangingPunct="1">
              <a:defRPr sz="1500" baseline="0"/>
            </a:lvl1pPr>
          </a:lstStyle>
          <a:p>
            <a:pPr>
              <a:defRPr/>
            </a:pPr>
            <a:fld id="{405B58DA-1AD2-3F4C-B167-629153D4EDE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6" r:id="rId6"/>
    <p:sldLayoutId id="2147483792" r:id="rId7"/>
    <p:sldLayoutId id="2147483793" r:id="rId8"/>
    <p:sldLayoutId id="2147483794" r:id="rId9"/>
    <p:sldLayoutId id="2147483795" r:id="rId10"/>
  </p:sldLayoutIdLst>
  <p:hf hdr="0" ftr="0" dt="0"/>
  <p:txStyles>
    <p:titleStyle>
      <a:lvl1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2pPr>
      <a:lvl3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3pPr>
      <a:lvl4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4pPr>
      <a:lvl5pPr algn="ctr" defTabSz="1011238" rtl="0" eaLnBrk="0" fontAlgn="base" hangingPunct="0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5pPr>
      <a:lvl6pPr marL="4572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6pPr>
      <a:lvl7pPr marL="9144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defTabSz="1011238" rtl="0" fontAlgn="base">
        <a:spcBef>
          <a:spcPct val="0"/>
        </a:spcBef>
        <a:spcAft>
          <a:spcPct val="0"/>
        </a:spcAft>
        <a:defRPr kumimoji="1" sz="49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79413" indent="-379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35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3159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3100">
          <a:solidFill>
            <a:schemeClr val="tx1"/>
          </a:solidFill>
          <a:latin typeface="+mn-lt"/>
          <a:ea typeface="+mn-ea"/>
        </a:defRPr>
      </a:lvl2pPr>
      <a:lvl3pPr marL="1263650" indent="-252413" algn="l" defTabSz="1011238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770063" indent="-252413" algn="l" defTabSz="1011238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4pPr>
      <a:lvl5pPr marL="2274888" indent="-252413" algn="l" defTabSz="1011238" rtl="0" eaLnBrk="0" fontAlgn="base" hangingPunct="0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5pPr>
      <a:lvl6pPr marL="27320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6pPr>
      <a:lvl7pPr marL="31892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7pPr>
      <a:lvl8pPr marL="36464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8pPr>
      <a:lvl9pPr marL="4103688" indent="-252413" algn="l" defTabSz="1011238" rtl="0" fontAlgn="base">
        <a:spcBef>
          <a:spcPct val="20000"/>
        </a:spcBef>
        <a:spcAft>
          <a:spcPct val="0"/>
        </a:spcAft>
        <a:buChar char="»"/>
        <a:defRPr kumimoji="1"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1">
            <a:extLst>
              <a:ext uri="{FF2B5EF4-FFF2-40B4-BE49-F238E27FC236}">
                <a16:creationId xmlns:a16="http://schemas.microsoft.com/office/drawing/2014/main" id="{EB2F5457-7E8A-B541-93CF-5C73D9319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647824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的下載與安裝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83606" y="1260190"/>
            <a:ext cx="7945138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下載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</a:p>
          <a:p>
            <a:pPr marL="0" indent="0" algn="just">
              <a:spcBef>
                <a:spcPts val="20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在下載的檔案上點選滑鼠右鍵</a:t>
            </a:r>
          </a:p>
          <a:p>
            <a:pPr marL="0" indent="0" algn="just">
              <a:spcBef>
                <a:spcPts val="20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在彈出選單中點選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開啟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，啟動安裝介面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3AEA5-A85F-EC46-B9B2-BD045A7B4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51" y="1296194"/>
            <a:ext cx="596900" cy="584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F53888-9ABA-B54B-9934-C17DDBFE8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952" y="3744466"/>
            <a:ext cx="5616624" cy="30589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858B96-3FBC-6F40-8A4F-6760C45D1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743" y="2129302"/>
            <a:ext cx="469121" cy="3868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5ABABA-791B-4E4E-B3C1-27E654BA2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23" y="2846683"/>
            <a:ext cx="469121" cy="39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05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863848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的下載與安裝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83606" y="1260190"/>
            <a:ext cx="8881242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安裝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執行安裝程式，勾選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Add Python 3.9 to PATH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點選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Install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Now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，啟動安裝介面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A7331D-7319-3F4F-B631-EEE4F3006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43" y="1294549"/>
            <a:ext cx="596900" cy="584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9EEC1C-D064-EF44-B946-12E6EDD20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936" y="3344078"/>
            <a:ext cx="5585635" cy="34561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A7B246-B848-8F41-9120-9734708E8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88" y="1989108"/>
            <a:ext cx="454718" cy="3731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DC77FC-1460-C349-8A89-F1BFE08CD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48" y="1999268"/>
            <a:ext cx="454718" cy="3731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083864-E1FB-6946-9186-FDAA56AC38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240" y="2588066"/>
            <a:ext cx="466775" cy="36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34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791840" y="-188350"/>
            <a:ext cx="5627711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版本說明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36F87D79-79FA-0842-880D-25D2F0623F0E}"/>
              </a:ext>
            </a:extLst>
          </p:cNvPr>
          <p:cNvGrpSpPr>
            <a:grpSpLocks/>
          </p:cNvGrpSpPr>
          <p:nvPr/>
        </p:nvGrpSpPr>
        <p:grpSpPr bwMode="auto">
          <a:xfrm>
            <a:off x="734259" y="1940294"/>
            <a:ext cx="8217134" cy="3870176"/>
            <a:chOff x="3131840" y="3240000"/>
            <a:chExt cx="7884000" cy="5256000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3E6AC46D-1B7B-D047-A088-62CDE5D76C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40" y="3240000"/>
              <a:ext cx="7884000" cy="5256000"/>
              <a:chOff x="3131840" y="2880000"/>
              <a:chExt cx="7884000" cy="5256000"/>
            </a:xfrm>
          </p:grpSpPr>
          <p:sp>
            <p:nvSpPr>
              <p:cNvPr id="8" name="圓角矩形 7">
                <a:extLst>
                  <a:ext uri="{FF2B5EF4-FFF2-40B4-BE49-F238E27FC236}">
                    <a16:creationId xmlns:a16="http://schemas.microsoft.com/office/drawing/2014/main" id="{25AB485E-B858-4644-AADF-11D1FC6992F2}"/>
                  </a:ext>
                </a:extLst>
              </p:cNvPr>
              <p:cNvSpPr/>
              <p:nvPr/>
            </p:nvSpPr>
            <p:spPr>
              <a:xfrm>
                <a:off x="3131840" y="3095891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9" name="圓角矩形 8">
                <a:extLst>
                  <a:ext uri="{FF2B5EF4-FFF2-40B4-BE49-F238E27FC236}">
                    <a16:creationId xmlns:a16="http://schemas.microsoft.com/office/drawing/2014/main" id="{517B8955-7012-284E-AE0B-FA2A6CA016D1}"/>
                  </a:ext>
                </a:extLst>
              </p:cNvPr>
              <p:cNvSpPr/>
              <p:nvPr/>
            </p:nvSpPr>
            <p:spPr>
              <a:xfrm>
                <a:off x="3131840" y="2880000"/>
                <a:ext cx="1295894" cy="431783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eiti SC Medium" pitchFamily="2" charset="-128"/>
                    <a:ea typeface="Heiti SC Medium" pitchFamily="2" charset="-128"/>
                    <a:cs typeface="+mn-cs"/>
                  </a:rPr>
                  <a:t>小知識</a:t>
                </a:r>
                <a:endParaRPr kumimoji="1" lang="zh-TW" altLang="en-US" sz="32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eiti SC Medium" pitchFamily="2" charset="-128"/>
                  <a:ea typeface="Heiti SC Medium" pitchFamily="2" charset="-128"/>
                  <a:cs typeface="+mn-cs"/>
                </a:endParaRPr>
              </a:p>
            </p:txBody>
          </p:sp>
        </p:grp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500B0B7-4878-F74B-89EB-C15D402E5760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1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</p:grp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75816" y="2602750"/>
            <a:ext cx="9001000" cy="344597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在官網上會持續推出新的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版本，因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的套件很多，這些套件容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易與最新版的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不相容，因此使用哪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一種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版本應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根據選用的套件是否支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援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決定。</a:t>
            </a:r>
          </a:p>
        </p:txBody>
      </p:sp>
    </p:spTree>
    <p:extLst>
      <p:ext uri="{BB962C8B-B14F-4D97-AF65-F5344CB8AC3E}">
        <p14:creationId xmlns:p14="http://schemas.microsoft.com/office/powerpoint/2010/main" val="3270839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863848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第一個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791716" y="1800250"/>
            <a:ext cx="4536628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使用內建的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IDLE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編輯器，練習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程式的使用方式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點選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開始功能表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點擊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3.9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資料夾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開啟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IDLE(Python 3.9 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64-bit)</a:t>
            </a:r>
            <a:endParaRPr lang="zh-TW" altLang="en-US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B6A661-05DB-3B49-B01D-A7CDCDE29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68" y="1800250"/>
            <a:ext cx="647948" cy="628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D9C528-36F1-2D4D-B70D-87A40E246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49" y="3456434"/>
            <a:ext cx="507167" cy="4332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FE739C-689B-C448-B75A-49C5D4EC6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3726" y="1817774"/>
            <a:ext cx="4128715" cy="40721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63A985-C388-4947-83D1-DD46306FC5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912" y="4072756"/>
            <a:ext cx="490833" cy="3867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4806D7-3856-684C-BF52-F3A2B4B6A7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445" y="4680570"/>
            <a:ext cx="4953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59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第一個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83605" y="1656234"/>
            <a:ext cx="8598429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建立第一個程式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點選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File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列表中的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New File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，開啟新的檔案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3AEA5-A85F-EC46-B9B2-BD045A7B4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51" y="1692238"/>
            <a:ext cx="596900" cy="584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53FD45-6621-DE47-9E32-F072B9F1D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90" y="2339628"/>
            <a:ext cx="482600" cy="40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26F987-18E0-EA4F-8069-98F8EA0FD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88" y="3024050"/>
            <a:ext cx="7878215" cy="338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44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079872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第一個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307642" y="1512218"/>
            <a:ext cx="7128792" cy="45365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建立第一個程式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在編輯器中，輸入程式碼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solidFill>
                  <a:srgbClr val="7030A0"/>
                </a:solidFill>
                <a:latin typeface="Courier" pitchFamily="2" charset="0"/>
                <a:ea typeface="Heiti SC Medium" pitchFamily="2" charset="-128"/>
                <a:cs typeface="Times New Roman" panose="02020603050405020304" pitchFamily="18" charset="0"/>
                <a:sym typeface="Arial Unicode MS"/>
              </a:rPr>
              <a:t>print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Times New Roman" panose="02020603050405020304" pitchFamily="18" charset="0"/>
                <a:sym typeface="Arial Unicode MS"/>
              </a:rPr>
              <a:t>(</a:t>
            </a:r>
            <a:r>
              <a:rPr lang="en-US" altLang="zh-TW" sz="3200" kern="0" baseline="0" dirty="0">
                <a:solidFill>
                  <a:srgbClr val="4590A9"/>
                </a:solidFill>
                <a:latin typeface="Courier" pitchFamily="2" charset="0"/>
                <a:ea typeface="Heiti SC Medium" pitchFamily="2" charset="-128"/>
                <a:cs typeface="Times New Roman" panose="02020603050405020304" pitchFamily="18" charset="0"/>
                <a:sym typeface="Arial Unicode MS"/>
              </a:rPr>
              <a:t>‘hello’</a:t>
            </a:r>
            <a:r>
              <a:rPr lang="en-US" altLang="zh-TW" sz="3200" kern="0" baseline="0" dirty="0">
                <a:latin typeface="Courier" pitchFamily="2" charset="0"/>
                <a:ea typeface="Heiti SC Medium" pitchFamily="2" charset="-128"/>
                <a:cs typeface="Times New Roman" panose="02020603050405020304" pitchFamily="18" charset="0"/>
                <a:sym typeface="Arial Unicode MS"/>
              </a:rPr>
              <a:t>)</a:t>
            </a:r>
            <a:endParaRPr lang="zh-TW" altLang="en-US" sz="3200" kern="0" baseline="0" dirty="0">
              <a:latin typeface="Courier" pitchFamily="2" charset="0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3AEA5-A85F-EC46-B9B2-BD045A7B4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70" y="1606531"/>
            <a:ext cx="578534" cy="566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6EF88C-7B80-B640-9683-7D2E5E9220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304" y="2217421"/>
            <a:ext cx="454687" cy="3749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E7B5EF-EABE-604B-B2F0-C1A81919C4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708" y="3579108"/>
            <a:ext cx="791066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62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第一個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307642" y="1584226"/>
            <a:ext cx="7128792" cy="45365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建立第一個程式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在執行前，先點選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Save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儲存檔案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3AEA5-A85F-EC46-B9B2-BD045A7B4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32" y="1668390"/>
            <a:ext cx="578534" cy="566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97B95-9045-0E4A-B1A1-102AF0E41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848" y="2342627"/>
            <a:ext cx="469121" cy="393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D3D19C-4216-5A42-B685-96199B73CF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959" y="3068013"/>
            <a:ext cx="7074545" cy="279306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3BF38F1-CDD6-574D-A8B6-1665C337AA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011" y="4368626"/>
            <a:ext cx="1933069" cy="225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76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第一個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223888" y="1512218"/>
            <a:ext cx="8496944" cy="45365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建立第一個程式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點選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Run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列表中的</a:t>
            </a:r>
            <a:r>
              <a:rPr lang="zh-TW" altLang="en-US" sz="3200" kern="0" baseline="0" dirty="0">
                <a:solidFill>
                  <a:srgbClr val="FF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Run Module</a:t>
            </a:r>
            <a:r>
              <a:rPr lang="en-US" altLang="zh-TW" sz="3200" kern="0" baseline="0" dirty="0">
                <a:solidFill>
                  <a:srgbClr val="FF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執行程式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3AEA5-A85F-EC46-B9B2-BD045A7B4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33" y="1594065"/>
            <a:ext cx="578534" cy="566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C42872-BF48-8A41-8602-38C1B1AAB3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871" y="3024386"/>
            <a:ext cx="7650969" cy="30243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DE0095-74DB-7449-9974-D591723C2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649" y="2291244"/>
            <a:ext cx="454718" cy="37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656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第一個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1223888" y="1728242"/>
            <a:ext cx="7128792" cy="453650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建立第一個程式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執行結果呈現在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交談式介面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裡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3AEA5-A85F-EC46-B9B2-BD045A7B4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33" y="1728242"/>
            <a:ext cx="578534" cy="5662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C7C04C-5E6D-C542-92B8-5D1D07607F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13" y="2444050"/>
            <a:ext cx="466775" cy="3643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654CAC-136A-B74D-A94C-8C971C70B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080" y="3045006"/>
            <a:ext cx="7293600" cy="321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67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第一個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</a:t>
            </a: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9DC3FFE8-5A48-004C-BE83-22833DDC1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284737"/>
              </p:ext>
            </p:extLst>
          </p:nvPr>
        </p:nvGraphicFramePr>
        <p:xfrm>
          <a:off x="575816" y="2200542"/>
          <a:ext cx="8568952" cy="4208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23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51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8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800" b="0" kern="1200" dirty="0">
                          <a:solidFill>
                            <a:schemeClr val="tx1"/>
                          </a:solidFill>
                          <a:latin typeface="Heiti SC Medium" pitchFamily="2" charset="-128"/>
                          <a:ea typeface="Heiti SC Medium" pitchFamily="2" charset="-128"/>
                          <a:cs typeface="+mn-cs"/>
                        </a:rPr>
                        <a:t>英文 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en-US" sz="2800" b="0" kern="1200" dirty="0">
                          <a:solidFill>
                            <a:schemeClr val="tx1"/>
                          </a:solidFill>
                          <a:latin typeface="Heiti SC Medium" pitchFamily="2" charset="-128"/>
                          <a:ea typeface="Heiti SC Medium" pitchFamily="2" charset="-128"/>
                          <a:cs typeface="+mn-cs"/>
                        </a:rPr>
                        <a:t>中文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8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TW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IDLE(Integrated Development and Learning Environment) </a:t>
                      </a:r>
                      <a:r>
                        <a:rPr lang="zh-TW" altLang="en-US" sz="2800" kern="1200" dirty="0">
                          <a:solidFill>
                            <a:schemeClr val="tx1"/>
                          </a:solidFill>
                          <a:effectLst/>
                          <a:latin typeface="Heiti SC Medium" pitchFamily="2" charset="-128"/>
                          <a:ea typeface="Heiti SC Medium" pitchFamily="2" charset="-128"/>
                          <a:cs typeface="+mn-cs"/>
                        </a:rPr>
                        <a:t> </a:t>
                      </a:r>
                      <a:endParaRPr lang="zh-TW" altLang="en-US" sz="2800" dirty="0">
                        <a:effectLst/>
                        <a:latin typeface="Heiti SC Medium" pitchFamily="2" charset="-128"/>
                        <a:ea typeface="Heiti SC Medium" pitchFamily="2" charset="-12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>
                          <a:solidFill>
                            <a:schemeClr val="tx1"/>
                          </a:solidFill>
                          <a:effectLst/>
                          <a:latin typeface="Heiti SC Medium" pitchFamily="2" charset="-128"/>
                          <a:ea typeface="Heiti SC Medium" pitchFamily="2" charset="-128"/>
                          <a:cs typeface="+mn-cs"/>
                        </a:rPr>
                        <a:t>整合開發與學習環境 </a:t>
                      </a:r>
                      <a:endParaRPr lang="zh-TW" altLang="en-US" sz="2800" dirty="0">
                        <a:effectLst/>
                        <a:latin typeface="Heiti SC Medium" pitchFamily="2" charset="-128"/>
                        <a:ea typeface="Heiti SC Medium" pitchFamily="2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8451">
                <a:tc>
                  <a:txBody>
                    <a:bodyPr/>
                    <a:lstStyle/>
                    <a:p>
                      <a:pPr algn="ctr"/>
                      <a:r>
                        <a:rPr lang="en" altLang="zh-TW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File </a:t>
                      </a:r>
                      <a:endParaRPr lang="en" altLang="zh-TW" sz="2800" dirty="0">
                        <a:effectLst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>
                          <a:solidFill>
                            <a:schemeClr val="tx1"/>
                          </a:solidFill>
                          <a:effectLst/>
                          <a:latin typeface="Heiti SC Medium" pitchFamily="2" charset="-128"/>
                          <a:ea typeface="Heiti SC Medium" pitchFamily="2" charset="-128"/>
                          <a:cs typeface="+mn-cs"/>
                        </a:rPr>
                        <a:t>開新檔案 </a:t>
                      </a:r>
                      <a:endParaRPr lang="zh-TW" altLang="en-US" sz="2800" dirty="0">
                        <a:effectLst/>
                        <a:latin typeface="Heiti SC Medium" pitchFamily="2" charset="-128"/>
                        <a:ea typeface="Heiti SC Medium" pitchFamily="2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8164553"/>
                  </a:ext>
                </a:extLst>
              </a:tr>
              <a:tr h="858451">
                <a:tc>
                  <a:txBody>
                    <a:bodyPr/>
                    <a:lstStyle/>
                    <a:p>
                      <a:pPr algn="ctr"/>
                      <a:r>
                        <a:rPr lang="en" altLang="zh-TW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Save </a:t>
                      </a:r>
                      <a:endParaRPr lang="en" altLang="zh-TW" sz="2800" dirty="0">
                        <a:effectLst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>
                          <a:solidFill>
                            <a:schemeClr val="tx1"/>
                          </a:solidFill>
                          <a:effectLst/>
                          <a:latin typeface="Heiti SC Medium" pitchFamily="2" charset="-128"/>
                          <a:ea typeface="Heiti SC Medium" pitchFamily="2" charset="-128"/>
                          <a:cs typeface="+mn-cs"/>
                        </a:rPr>
                        <a:t>儲存檔案 </a:t>
                      </a:r>
                      <a:endParaRPr lang="zh-TW" altLang="en-US" sz="2800" dirty="0">
                        <a:effectLst/>
                        <a:latin typeface="Heiti SC Medium" pitchFamily="2" charset="-128"/>
                        <a:ea typeface="Heiti SC Medium" pitchFamily="2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0435119"/>
                  </a:ext>
                </a:extLst>
              </a:tr>
              <a:tr h="5598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TW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Run Module </a:t>
                      </a:r>
                      <a:r>
                        <a:rPr lang="zh-TW" altLang="en-US" sz="2800" kern="1200" dirty="0">
                          <a:solidFill>
                            <a:schemeClr val="tx1"/>
                          </a:solidFill>
                          <a:effectLst/>
                          <a:latin typeface="Heiti SC Medium" pitchFamily="2" charset="-128"/>
                          <a:ea typeface="Heiti SC Medium" pitchFamily="2" charset="-128"/>
                          <a:cs typeface="+mn-cs"/>
                        </a:rPr>
                        <a:t> </a:t>
                      </a:r>
                      <a:endParaRPr lang="zh-TW" altLang="en-US" sz="2800" dirty="0">
                        <a:effectLst/>
                        <a:latin typeface="Heiti SC Medium" pitchFamily="2" charset="-128"/>
                        <a:ea typeface="Heiti SC Medium" pitchFamily="2" charset="-128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dirty="0">
                          <a:solidFill>
                            <a:schemeClr val="tx1"/>
                          </a:solidFill>
                          <a:effectLst/>
                          <a:latin typeface="Heiti SC Medium" pitchFamily="2" charset="-128"/>
                          <a:ea typeface="Heiti SC Medium" pitchFamily="2" charset="-128"/>
                          <a:cs typeface="+mn-cs"/>
                        </a:rPr>
                        <a:t>執行模組 </a:t>
                      </a:r>
                      <a:endParaRPr lang="zh-TW" altLang="en-US" sz="2800" dirty="0">
                        <a:effectLst/>
                        <a:latin typeface="Heiti SC Medium" pitchFamily="2" charset="-128"/>
                        <a:ea typeface="Heiti SC Medium" pitchFamily="2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77446CA5-D00F-354E-AFC0-8043B6F1FF04}"/>
              </a:ext>
            </a:extLst>
          </p:cNvPr>
          <p:cNvSpPr/>
          <p:nvPr/>
        </p:nvSpPr>
        <p:spPr>
          <a:xfrm>
            <a:off x="1420612" y="1313091"/>
            <a:ext cx="690285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第一個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程式的中、英文對照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</a:p>
          <a:p>
            <a:r>
              <a:rPr lang="zh-TW" altLang="en-US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9739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投影片編號版面配置區 2">
            <a:extLst>
              <a:ext uri="{FF2B5EF4-FFF2-40B4-BE49-F238E27FC236}">
                <a16:creationId xmlns:a16="http://schemas.microsoft.com/office/drawing/2014/main" id="{81B18901-FBBD-4342-A53D-4362BE27FE0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BA5549F-9E3D-0945-94D7-0A2C03512FBC}" type="slidenum">
              <a:rPr lang="en-US" altLang="zh-TW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zh-TW" sz="1400"/>
          </a:p>
        </p:txBody>
      </p:sp>
      <p:grpSp>
        <p:nvGrpSpPr>
          <p:cNvPr id="15364" name="群組 6">
            <a:extLst>
              <a:ext uri="{FF2B5EF4-FFF2-40B4-BE49-F238E27FC236}">
                <a16:creationId xmlns:a16="http://schemas.microsoft.com/office/drawing/2014/main" id="{559FB115-1AA7-454A-A54E-B7C577EC7E99}"/>
              </a:ext>
            </a:extLst>
          </p:cNvPr>
          <p:cNvGrpSpPr>
            <a:grpSpLocks/>
          </p:cNvGrpSpPr>
          <p:nvPr/>
        </p:nvGrpSpPr>
        <p:grpSpPr bwMode="auto">
          <a:xfrm>
            <a:off x="1140910" y="2635753"/>
            <a:ext cx="2290763" cy="2212473"/>
            <a:chOff x="1588435" y="2813022"/>
            <a:chExt cx="1703388" cy="1687513"/>
          </a:xfrm>
        </p:grpSpPr>
        <p:sp>
          <p:nvSpPr>
            <p:cNvPr id="21" name="Oval 10">
              <a:extLst>
                <a:ext uri="{FF2B5EF4-FFF2-40B4-BE49-F238E27FC236}">
                  <a16:creationId xmlns:a16="http://schemas.microsoft.com/office/drawing/2014/main" id="{9AA34100-4DEE-FA4F-961D-56143411AFA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6D9DB5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2" name="Oval 11">
              <a:extLst>
                <a:ext uri="{FF2B5EF4-FFF2-40B4-BE49-F238E27FC236}">
                  <a16:creationId xmlns:a16="http://schemas.microsoft.com/office/drawing/2014/main" id="{E3F99597-211C-3544-8577-8A9A195105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8435" y="2813022"/>
              <a:ext cx="1703388" cy="1687513"/>
            </a:xfrm>
            <a:prstGeom prst="ellipse">
              <a:avLst/>
            </a:prstGeom>
            <a:gradFill rotWithShape="1">
              <a:gsLst>
                <a:gs pos="0">
                  <a:srgbClr val="6D9DB5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3" name="Oval 12">
              <a:extLst>
                <a:ext uri="{FF2B5EF4-FFF2-40B4-BE49-F238E27FC236}">
                  <a16:creationId xmlns:a16="http://schemas.microsoft.com/office/drawing/2014/main" id="{B2230E1B-D15F-2445-9E3B-A3104765643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699045" y="2922895"/>
              <a:ext cx="1482168" cy="1466571"/>
            </a:xfrm>
            <a:prstGeom prst="ellipse">
              <a:avLst/>
            </a:prstGeom>
            <a:gradFill rotWithShape="1">
              <a:gsLst>
                <a:gs pos="0">
                  <a:srgbClr val="3B5562"/>
                </a:gs>
                <a:gs pos="50000">
                  <a:srgbClr val="6D9DB5"/>
                </a:gs>
                <a:gs pos="100000">
                  <a:srgbClr val="3B5562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4" name="Oval 13">
              <a:extLst>
                <a:ext uri="{FF2B5EF4-FFF2-40B4-BE49-F238E27FC236}">
                  <a16:creationId xmlns:a16="http://schemas.microsoft.com/office/drawing/2014/main" id="{FC5D7664-6B38-FC44-ACBF-08BF240FEAB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01374" y="2925284"/>
              <a:ext cx="1481004" cy="1467766"/>
            </a:xfrm>
            <a:prstGeom prst="ellipse">
              <a:avLst/>
            </a:prstGeom>
            <a:gradFill rotWithShape="1">
              <a:gsLst>
                <a:gs pos="0">
                  <a:srgbClr val="456473"/>
                </a:gs>
                <a:gs pos="100000">
                  <a:srgbClr val="6D9DB5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25" name="Oval 14">
              <a:extLst>
                <a:ext uri="{FF2B5EF4-FFF2-40B4-BE49-F238E27FC236}">
                  <a16:creationId xmlns:a16="http://schemas.microsoft.com/office/drawing/2014/main" id="{183D2116-A459-474C-BD96-19D2BE3500F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774725" y="2996941"/>
              <a:ext cx="1333137" cy="132087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5385" name="Group 15">
              <a:extLst>
                <a:ext uri="{FF2B5EF4-FFF2-40B4-BE49-F238E27FC236}">
                  <a16:creationId xmlns:a16="http://schemas.microsoft.com/office/drawing/2014/main" id="{A3927035-01FC-C44F-B9B5-2A286443A9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94810" y="3016222"/>
              <a:ext cx="1290638" cy="1277938"/>
              <a:chOff x="4166" y="1706"/>
              <a:chExt cx="1252" cy="1252"/>
            </a:xfrm>
          </p:grpSpPr>
          <p:sp>
            <p:nvSpPr>
              <p:cNvPr id="15388" name="Oval 16">
                <a:extLst>
                  <a:ext uri="{FF2B5EF4-FFF2-40B4-BE49-F238E27FC236}">
                    <a16:creationId xmlns:a16="http://schemas.microsoft.com/office/drawing/2014/main" id="{2BEC3B25-B052-094E-A2BB-7C05B29EE69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89" name="Oval 17">
                <a:extLst>
                  <a:ext uri="{FF2B5EF4-FFF2-40B4-BE49-F238E27FC236}">
                    <a16:creationId xmlns:a16="http://schemas.microsoft.com/office/drawing/2014/main" id="{ED5B7F22-6C95-AD42-8F2E-C05FF80969B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0" name="Oval 18">
                <a:extLst>
                  <a:ext uri="{FF2B5EF4-FFF2-40B4-BE49-F238E27FC236}">
                    <a16:creationId xmlns:a16="http://schemas.microsoft.com/office/drawing/2014/main" id="{A1C70B81-6606-4441-94D1-F3A5DCB417D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91" name="Oval 19">
                <a:extLst>
                  <a:ext uri="{FF2B5EF4-FFF2-40B4-BE49-F238E27FC236}">
                    <a16:creationId xmlns:a16="http://schemas.microsoft.com/office/drawing/2014/main" id="{68F27858-39A4-FA45-B2DD-0031F9312B7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7" name="Text Box 35">
              <a:extLst>
                <a:ext uri="{FF2B5EF4-FFF2-40B4-BE49-F238E27FC236}">
                  <a16:creationId xmlns:a16="http://schemas.microsoft.com/office/drawing/2014/main" id="{6AEC7CA9-BC7C-8640-93CB-56C83C3DE5B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352223" y="3492566"/>
              <a:ext cx="183961" cy="400082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lang="zh-TW" altLang="en-US">
                <a:solidFill>
                  <a:srgbClr val="000000"/>
                </a:solidFill>
              </a:endParaRPr>
            </a:p>
          </p:txBody>
        </p:sp>
        <p:sp>
          <p:nvSpPr>
            <p:cNvPr id="28" name="Rectangle 42">
              <a:extLst>
                <a:ext uri="{FF2B5EF4-FFF2-40B4-BE49-F238E27FC236}">
                  <a16:creationId xmlns:a16="http://schemas.microsoft.com/office/drawing/2014/main" id="{77E3927B-2C70-0345-9514-2B59EC169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1189" y="3017629"/>
              <a:ext cx="1357878" cy="100942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zh-TW" altLang="en-US" sz="40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  <a:t>認識</a:t>
              </a:r>
              <a:r>
                <a:rPr lang="en-US" altLang="zh-TW" sz="40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  <a:t>Python</a:t>
              </a:r>
              <a:br>
                <a:rPr lang="en-US" altLang="zh-TW" sz="40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</a:br>
              <a:r>
                <a:rPr lang="zh-TW" altLang="en-US" sz="4000" dirty="0">
                  <a:solidFill>
                    <a:srgbClr val="C00000"/>
                  </a:solidFill>
                  <a:latin typeface="Heiti SC Medium" pitchFamily="2" charset="-128"/>
                  <a:ea typeface="Heiti SC Medium" pitchFamily="2" charset="-128"/>
                </a:rPr>
                <a:t>程式語言</a:t>
              </a:r>
            </a:p>
          </p:txBody>
        </p:sp>
      </p:grpSp>
      <p:grpSp>
        <p:nvGrpSpPr>
          <p:cNvPr id="15365" name="群組 7">
            <a:extLst>
              <a:ext uri="{FF2B5EF4-FFF2-40B4-BE49-F238E27FC236}">
                <a16:creationId xmlns:a16="http://schemas.microsoft.com/office/drawing/2014/main" id="{17E931CE-09CD-8B4E-BA0B-C9BBA309707B}"/>
              </a:ext>
            </a:extLst>
          </p:cNvPr>
          <p:cNvGrpSpPr>
            <a:grpSpLocks/>
          </p:cNvGrpSpPr>
          <p:nvPr/>
        </p:nvGrpSpPr>
        <p:grpSpPr bwMode="auto">
          <a:xfrm>
            <a:off x="3907922" y="2635753"/>
            <a:ext cx="2264779" cy="2195614"/>
            <a:chOff x="4276073" y="2817785"/>
            <a:chExt cx="1703387" cy="1687512"/>
          </a:xfrm>
        </p:grpSpPr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27262C18-6794-8446-A261-E3A63EC75EF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9B9D53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none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77182DF4-0472-8A44-8DC1-A5E703131A1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276073" y="2817785"/>
              <a:ext cx="1703387" cy="1687512"/>
            </a:xfrm>
            <a:prstGeom prst="ellipse">
              <a:avLst/>
            </a:prstGeom>
            <a:gradFill rotWithShape="1">
              <a:gsLst>
                <a:gs pos="0">
                  <a:srgbClr val="9B9D53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3" name="Oval 7">
              <a:extLst>
                <a:ext uri="{FF2B5EF4-FFF2-40B4-BE49-F238E27FC236}">
                  <a16:creationId xmlns:a16="http://schemas.microsoft.com/office/drawing/2014/main" id="{F73CB941-CFCD-F142-9EA2-D4A41750381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387374" y="2929050"/>
              <a:ext cx="1480785" cy="1466219"/>
            </a:xfrm>
            <a:prstGeom prst="ellipse">
              <a:avLst/>
            </a:prstGeom>
            <a:gradFill rotWithShape="1">
              <a:gsLst>
                <a:gs pos="0">
                  <a:srgbClr val="54552D"/>
                </a:gs>
                <a:gs pos="50000">
                  <a:srgbClr val="9B9D53"/>
                </a:gs>
                <a:gs pos="100000">
                  <a:srgbClr val="54552D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4" name="Oval 8">
              <a:extLst>
                <a:ext uri="{FF2B5EF4-FFF2-40B4-BE49-F238E27FC236}">
                  <a16:creationId xmlns:a16="http://schemas.microsoft.com/office/drawing/2014/main" id="{CA0D021D-A846-B147-8A48-B071AC760F0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12779" y="2936467"/>
              <a:ext cx="1480785" cy="1467456"/>
            </a:xfrm>
            <a:prstGeom prst="ellipse">
              <a:avLst/>
            </a:prstGeom>
            <a:gradFill rotWithShape="1">
              <a:gsLst>
                <a:gs pos="0">
                  <a:srgbClr val="626435"/>
                </a:gs>
                <a:gs pos="100000">
                  <a:srgbClr val="9B9D53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 dirty="0">
                <a:solidFill>
                  <a:srgbClr val="000000"/>
                </a:solidFill>
              </a:endParaRPr>
            </a:p>
          </p:txBody>
        </p:sp>
        <p:sp>
          <p:nvSpPr>
            <p:cNvPr id="15" name="Oval 9">
              <a:extLst>
                <a:ext uri="{FF2B5EF4-FFF2-40B4-BE49-F238E27FC236}">
                  <a16:creationId xmlns:a16="http://schemas.microsoft.com/office/drawing/2014/main" id="{790E8BC6-BEB8-6447-B2E6-3D24D462662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466010" y="3000753"/>
              <a:ext cx="1335610" cy="1320339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15375" name="Group 30">
              <a:extLst>
                <a:ext uri="{FF2B5EF4-FFF2-40B4-BE49-F238E27FC236}">
                  <a16:creationId xmlns:a16="http://schemas.microsoft.com/office/drawing/2014/main" id="{D6322F19-D466-EE48-B0B4-71D1157A70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0385" y="3016222"/>
              <a:ext cx="1292225" cy="1277938"/>
              <a:chOff x="4166" y="1706"/>
              <a:chExt cx="1252" cy="1252"/>
            </a:xfrm>
          </p:grpSpPr>
          <p:sp>
            <p:nvSpPr>
              <p:cNvPr id="15376" name="Oval 31">
                <a:extLst>
                  <a:ext uri="{FF2B5EF4-FFF2-40B4-BE49-F238E27FC236}">
                    <a16:creationId xmlns:a16="http://schemas.microsoft.com/office/drawing/2014/main" id="{596FC99F-7D83-4643-BD56-BEEA78BB9FD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7" name="Oval 32">
                <a:extLst>
                  <a:ext uri="{FF2B5EF4-FFF2-40B4-BE49-F238E27FC236}">
                    <a16:creationId xmlns:a16="http://schemas.microsoft.com/office/drawing/2014/main" id="{DDCB12E3-5F5D-5448-AA99-7FB88B3DF59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1" y="1714"/>
                <a:ext cx="1223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8" name="Oval 33">
                <a:extLst>
                  <a:ext uri="{FF2B5EF4-FFF2-40B4-BE49-F238E27FC236}">
                    <a16:creationId xmlns:a16="http://schemas.microsoft.com/office/drawing/2014/main" id="{E87CDD04-ED77-034C-90FD-63E17F2F112F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1" cy="1142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79" name="Oval 34">
                <a:extLst>
                  <a:ext uri="{FF2B5EF4-FFF2-40B4-BE49-F238E27FC236}">
                    <a16:creationId xmlns:a16="http://schemas.microsoft.com/office/drawing/2014/main" id="{FCFD1007-309A-F845-AD83-A00B032CAC0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4" cy="925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000" baseline="-25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/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B573E43-F8A7-7D49-A43A-688C044AFB55}"/>
              </a:ext>
            </a:extLst>
          </p:cNvPr>
          <p:cNvGrpSpPr/>
          <p:nvPr/>
        </p:nvGrpSpPr>
        <p:grpSpPr>
          <a:xfrm>
            <a:off x="6619373" y="2635753"/>
            <a:ext cx="2264779" cy="2205010"/>
            <a:chOff x="6630988" y="3302000"/>
            <a:chExt cx="2225675" cy="2166938"/>
          </a:xfrm>
        </p:grpSpPr>
        <p:grpSp>
          <p:nvGrpSpPr>
            <p:cNvPr id="15363" name="群組 5">
              <a:extLst>
                <a:ext uri="{FF2B5EF4-FFF2-40B4-BE49-F238E27FC236}">
                  <a16:creationId xmlns:a16="http://schemas.microsoft.com/office/drawing/2014/main" id="{182C7D9F-B275-1A47-AC37-F2F885B9BC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0988" y="3302000"/>
              <a:ext cx="2225675" cy="2166938"/>
              <a:chOff x="6862110" y="2824135"/>
              <a:chExt cx="1703388" cy="1687512"/>
            </a:xfrm>
          </p:grpSpPr>
          <p:sp>
            <p:nvSpPr>
              <p:cNvPr id="33" name="Oval 20">
                <a:extLst>
                  <a:ext uri="{FF2B5EF4-FFF2-40B4-BE49-F238E27FC236}">
                    <a16:creationId xmlns:a16="http://schemas.microsoft.com/office/drawing/2014/main" id="{CDC25169-AB31-274F-A8DE-90CB586BC42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D3A553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Oval 21">
                <a:extLst>
                  <a:ext uri="{FF2B5EF4-FFF2-40B4-BE49-F238E27FC236}">
                    <a16:creationId xmlns:a16="http://schemas.microsoft.com/office/drawing/2014/main" id="{DA662E20-BDCB-2B42-980C-849077F1844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862110" y="2824135"/>
                <a:ext cx="1703388" cy="1687512"/>
              </a:xfrm>
              <a:prstGeom prst="ellipse">
                <a:avLst/>
              </a:prstGeom>
              <a:gradFill rotWithShape="1">
                <a:gsLst>
                  <a:gs pos="0">
                    <a:srgbClr val="D3A553">
                      <a:alpha val="32001"/>
                    </a:srgbClr>
                  </a:gs>
                  <a:gs pos="100000">
                    <a:srgbClr val="624C26"/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Oval 22">
                <a:extLst>
                  <a:ext uri="{FF2B5EF4-FFF2-40B4-BE49-F238E27FC236}">
                    <a16:creationId xmlns:a16="http://schemas.microsoft.com/office/drawing/2014/main" id="{AB66BBF0-2DAB-3D46-B009-8290ADC98E9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2672" y="2935400"/>
                <a:ext cx="1482263" cy="1466219"/>
              </a:xfrm>
              <a:prstGeom prst="ellipse">
                <a:avLst/>
              </a:prstGeom>
              <a:gradFill rotWithShape="1">
                <a:gsLst>
                  <a:gs pos="0">
                    <a:srgbClr val="72592D"/>
                  </a:gs>
                  <a:gs pos="50000">
                    <a:srgbClr val="D3A553"/>
                  </a:gs>
                  <a:gs pos="100000">
                    <a:srgbClr val="72592D"/>
                  </a:gs>
                </a:gsLst>
                <a:lin ang="189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Oval 23">
                <a:extLst>
                  <a:ext uri="{FF2B5EF4-FFF2-40B4-BE49-F238E27FC236}">
                    <a16:creationId xmlns:a16="http://schemas.microsoft.com/office/drawing/2014/main" id="{77913EF5-C08F-2E40-9B26-4D7DF44A67E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6975102" y="2936636"/>
                <a:ext cx="1481049" cy="1467455"/>
              </a:xfrm>
              <a:prstGeom prst="ellipse">
                <a:avLst/>
              </a:prstGeom>
              <a:gradFill rotWithShape="1">
                <a:gsLst>
                  <a:gs pos="0">
                    <a:srgbClr val="866935"/>
                  </a:gs>
                  <a:gs pos="100000">
                    <a:srgbClr val="D3A553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Oval 24">
                <a:extLst>
                  <a:ext uri="{FF2B5EF4-FFF2-40B4-BE49-F238E27FC236}">
                    <a16:creationId xmlns:a16="http://schemas.microsoft.com/office/drawing/2014/main" id="{706BCAC2-C172-7C4B-B46B-35E9F704DB8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7046785" y="3007103"/>
                <a:ext cx="1332822" cy="1320339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anchor="ctr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endParaRPr kumimoji="0" lang="zh-TW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5397" name="Group 25">
                <a:extLst>
                  <a:ext uri="{FF2B5EF4-FFF2-40B4-BE49-F238E27FC236}">
                    <a16:creationId xmlns:a16="http://schemas.microsoft.com/office/drawing/2014/main" id="{F33083E9-F6BE-A244-909D-2BEEE93D9A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068485" y="3022572"/>
                <a:ext cx="1290638" cy="1277938"/>
                <a:chOff x="4166" y="1706"/>
                <a:chExt cx="1252" cy="1252"/>
              </a:xfrm>
            </p:grpSpPr>
            <p:sp>
              <p:nvSpPr>
                <p:cNvPr id="15399" name="Oval 26">
                  <a:extLst>
                    <a:ext uri="{FF2B5EF4-FFF2-40B4-BE49-F238E27FC236}">
                      <a16:creationId xmlns:a16="http://schemas.microsoft.com/office/drawing/2014/main" id="{7BC46AB7-2B32-C541-B4F7-328C49AECF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0" name="Oval 27">
                  <a:extLst>
                    <a:ext uri="{FF2B5EF4-FFF2-40B4-BE49-F238E27FC236}">
                      <a16:creationId xmlns:a16="http://schemas.microsoft.com/office/drawing/2014/main" id="{C2C32FD6-8B2D-9A4A-A180-E966BE9043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1" y="1714"/>
                  <a:ext cx="1223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1" name="Oval 28">
                  <a:extLst>
                    <a:ext uri="{FF2B5EF4-FFF2-40B4-BE49-F238E27FC236}">
                      <a16:creationId xmlns:a16="http://schemas.microsoft.com/office/drawing/2014/main" id="{9E455262-7E87-D64F-BB9C-E7BEE148BA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1" cy="114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402" name="Oval 29">
                  <a:extLst>
                    <a:ext uri="{FF2B5EF4-FFF2-40B4-BE49-F238E27FC236}">
                      <a16:creationId xmlns:a16="http://schemas.microsoft.com/office/drawing/2014/main" id="{DBC5C209-86A4-274D-B35C-C72037B445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>
                  <a:lvl1pPr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000" baseline="-25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 eaLnBrk="1" hangingPunct="1"/>
                  <a:endParaRPr kumimoji="0" lang="zh-TW" altLang="en-US" sz="1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9" name="Text Box 36">
                <a:extLst>
                  <a:ext uri="{FF2B5EF4-FFF2-40B4-BE49-F238E27FC236}">
                    <a16:creationId xmlns:a16="http://schemas.microsoft.com/office/drawing/2014/main" id="{EC77007D-FA99-4640-B4E3-794DF8070FE6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7593522" y="3495431"/>
                <a:ext cx="256358" cy="4005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ajor"/>
            </p:style>
            <p:txBody>
              <a:bodyPr wrap="none">
                <a:spAutoFit/>
              </a:bodyPr>
              <a:lstStyle>
                <a:lvl1pPr>
                  <a:defRPr>
                    <a:latin typeface="+mj-lt"/>
                    <a:ea typeface="+mj-ea"/>
                    <a:cs typeface="+mj-cs"/>
                  </a:defRPr>
                </a:lvl1pPr>
                <a:lvl2pPr>
                  <a:defRPr>
                    <a:latin typeface="+mj-lt"/>
                    <a:ea typeface="+mj-ea"/>
                    <a:cs typeface="+mj-cs"/>
                  </a:defRPr>
                </a:lvl2pPr>
                <a:lvl3pPr>
                  <a:defRPr>
                    <a:latin typeface="+mj-lt"/>
                    <a:ea typeface="+mj-ea"/>
                    <a:cs typeface="+mj-cs"/>
                  </a:defRPr>
                </a:lvl3pPr>
                <a:lvl4pPr>
                  <a:defRPr>
                    <a:latin typeface="+mj-lt"/>
                    <a:ea typeface="+mj-ea"/>
                    <a:cs typeface="+mj-cs"/>
                  </a:defRPr>
                </a:lvl4pPr>
                <a:lvl5pPr>
                  <a:defRPr>
                    <a:latin typeface="+mj-lt"/>
                    <a:ea typeface="+mj-ea"/>
                    <a:cs typeface="+mj-cs"/>
                  </a:defRPr>
                </a:lvl5pPr>
                <a:lvl6pPr>
                  <a:defRPr>
                    <a:latin typeface="+mj-lt"/>
                    <a:ea typeface="+mj-ea"/>
                    <a:cs typeface="+mj-cs"/>
                  </a:defRPr>
                </a:lvl6pPr>
                <a:lvl7pPr>
                  <a:defRPr>
                    <a:latin typeface="+mj-lt"/>
                    <a:ea typeface="+mj-ea"/>
                    <a:cs typeface="+mj-cs"/>
                  </a:defRPr>
                </a:lvl7pPr>
                <a:lvl8pPr>
                  <a:defRPr>
                    <a:latin typeface="+mj-lt"/>
                    <a:ea typeface="+mj-ea"/>
                    <a:cs typeface="+mj-cs"/>
                  </a:defRPr>
                </a:lvl8pPr>
                <a:lvl9pPr>
                  <a:defRPr>
                    <a:latin typeface="+mj-lt"/>
                    <a:ea typeface="+mj-ea"/>
                    <a:cs typeface="+mj-cs"/>
                  </a:defRPr>
                </a:lvl9pPr>
              </a:lstStyle>
              <a:p>
                <a:pPr eaLnBrk="1" hangingPunct="1">
                  <a:defRPr/>
                </a:pPr>
                <a:r>
                  <a:rPr lang="zh-TW" altLang="en-US">
                    <a:solidFill>
                      <a:srgbClr val="000000"/>
                    </a:solidFill>
                  </a:rPr>
                  <a:t> </a:t>
                </a:r>
              </a:p>
            </p:txBody>
          </p:sp>
        </p:grpSp>
        <p:sp>
          <p:nvSpPr>
            <p:cNvPr id="9" name="Rectangle 42">
              <a:extLst>
                <a:ext uri="{FF2B5EF4-FFF2-40B4-BE49-F238E27FC236}">
                  <a16:creationId xmlns:a16="http://schemas.microsoft.com/office/drawing/2014/main" id="{BCA5A491-5EC6-3D41-9581-6DA520DF6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00641" y="3848684"/>
              <a:ext cx="1721072" cy="117960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  <a:lvl2pPr>
                <a:defRPr>
                  <a:latin typeface="+mj-lt"/>
                  <a:ea typeface="+mj-ea"/>
                  <a:cs typeface="+mj-cs"/>
                </a:defRPr>
              </a:lvl2pPr>
              <a:lvl3pPr>
                <a:defRPr>
                  <a:latin typeface="+mj-lt"/>
                  <a:ea typeface="+mj-ea"/>
                  <a:cs typeface="+mj-cs"/>
                </a:defRPr>
              </a:lvl3pPr>
              <a:lvl4pPr>
                <a:defRPr>
                  <a:latin typeface="+mj-lt"/>
                  <a:ea typeface="+mj-ea"/>
                  <a:cs typeface="+mj-cs"/>
                </a:defRPr>
              </a:lvl4pPr>
              <a:lvl5pPr>
                <a:defRPr>
                  <a:latin typeface="+mj-lt"/>
                  <a:ea typeface="+mj-ea"/>
                  <a:cs typeface="+mj-cs"/>
                </a:defRPr>
              </a:lvl5pPr>
              <a:lvl6pPr>
                <a:defRPr>
                  <a:latin typeface="+mj-lt"/>
                  <a:ea typeface="+mj-ea"/>
                  <a:cs typeface="+mj-cs"/>
                </a:defRPr>
              </a:lvl6pPr>
              <a:lvl7pPr>
                <a:defRPr>
                  <a:latin typeface="+mj-lt"/>
                  <a:ea typeface="+mj-ea"/>
                  <a:cs typeface="+mj-cs"/>
                </a:defRPr>
              </a:lvl7pPr>
              <a:lvl8pPr>
                <a:defRPr>
                  <a:latin typeface="+mj-lt"/>
                  <a:ea typeface="+mj-ea"/>
                  <a:cs typeface="+mj-cs"/>
                </a:defRPr>
              </a:lvl8pPr>
              <a:lvl9pPr>
                <a:defRPr>
                  <a:latin typeface="+mj-lt"/>
                  <a:ea typeface="+mj-ea"/>
                  <a:cs typeface="+mj-cs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zh-TW" sz="3600" dirty="0">
                  <a:latin typeface="Heiti SC Medium" pitchFamily="2" charset="-128"/>
                  <a:ea typeface="Heiti SC Medium" pitchFamily="2" charset="-128"/>
                </a:rPr>
                <a:t>Python</a:t>
              </a:r>
            </a:p>
            <a:p>
              <a:pPr algn="ctr" eaLnBrk="1" hangingPunct="1">
                <a:defRPr/>
              </a:pPr>
              <a:r>
                <a:rPr lang="zh-TW" altLang="en-US" sz="3600" dirty="0">
                  <a:latin typeface="Heiti SC Medium" pitchFamily="2" charset="-128"/>
                  <a:ea typeface="Heiti SC Medium" pitchFamily="2" charset="-128"/>
                </a:rPr>
                <a:t>程式設計</a:t>
              </a:r>
              <a:br>
                <a:rPr lang="en-US" altLang="zh-TW" sz="3600" dirty="0">
                  <a:latin typeface="Heiti SC Medium" pitchFamily="2" charset="-128"/>
                  <a:ea typeface="Heiti SC Medium" pitchFamily="2" charset="-128"/>
                </a:rPr>
              </a:br>
              <a:r>
                <a:rPr lang="zh-TW" altLang="en-US" sz="3600" dirty="0">
                  <a:latin typeface="Heiti SC Medium" pitchFamily="2" charset="-128"/>
                  <a:ea typeface="Heiti SC Medium" pitchFamily="2" charset="-128"/>
                </a:rPr>
                <a:t>專題</a:t>
              </a:r>
            </a:p>
          </p:txBody>
        </p:sp>
      </p:grpSp>
      <p:sp>
        <p:nvSpPr>
          <p:cNvPr id="10" name="Rectangle 42">
            <a:extLst>
              <a:ext uri="{FF2B5EF4-FFF2-40B4-BE49-F238E27FC236}">
                <a16:creationId xmlns:a16="http://schemas.microsoft.com/office/drawing/2014/main" id="{7F483C61-54D3-1442-B0D9-90F82EE7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6785" y="3120034"/>
            <a:ext cx="1668463" cy="120032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 eaLnBrk="1" hangingPunct="1">
              <a:defRPr/>
            </a:pPr>
            <a:r>
              <a:rPr lang="en-US" altLang="zh-TW" sz="3600" dirty="0">
                <a:latin typeface="Heiti SC Medium" pitchFamily="2" charset="-128"/>
                <a:ea typeface="Heiti SC Medium" pitchFamily="2" charset="-128"/>
              </a:rPr>
              <a:t>Python</a:t>
            </a:r>
          </a:p>
          <a:p>
            <a:pPr algn="ctr" eaLnBrk="1" hangingPunct="1">
              <a:defRPr/>
            </a:pPr>
            <a:r>
              <a:rPr lang="zh-TW" altLang="en-US" sz="3600" dirty="0">
                <a:latin typeface="Heiti SC Medium" pitchFamily="2" charset="-128"/>
                <a:ea typeface="Heiti SC Medium" pitchFamily="2" charset="-128"/>
              </a:rPr>
              <a:t>程式設計</a:t>
            </a:r>
            <a:br>
              <a:rPr lang="en-US" altLang="zh-TW" sz="3600" dirty="0">
                <a:latin typeface="Heiti SC Medium" pitchFamily="2" charset="-128"/>
                <a:ea typeface="Heiti SC Medium" pitchFamily="2" charset="-128"/>
              </a:rPr>
            </a:br>
            <a:r>
              <a:rPr lang="zh-TW" altLang="en-US" sz="3600" dirty="0">
                <a:latin typeface="Heiti SC Medium" pitchFamily="2" charset="-128"/>
                <a:ea typeface="Heiti SC Medium" pitchFamily="2" charset="-128"/>
              </a:rPr>
              <a:t>計算篇</a:t>
            </a:r>
          </a:p>
        </p:txBody>
      </p:sp>
      <p:sp>
        <p:nvSpPr>
          <p:cNvPr id="120" name="Text Box 36">
            <a:extLst>
              <a:ext uri="{FF2B5EF4-FFF2-40B4-BE49-F238E27FC236}">
                <a16:creationId xmlns:a16="http://schemas.microsoft.com/office/drawing/2014/main" id="{CF5F6EA7-C0AF-2249-BBE2-A54268AAA39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616564" y="4733247"/>
            <a:ext cx="340847" cy="523387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>
              <a:defRPr/>
            </a:pPr>
            <a:r>
              <a:rPr lang="zh-TW" altLang="en-US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4" name="報 告 大 綱">
            <a:extLst>
              <a:ext uri="{FF2B5EF4-FFF2-40B4-BE49-F238E27FC236}">
                <a16:creationId xmlns:a16="http://schemas.microsoft.com/office/drawing/2014/main" id="{D508E870-9445-BC42-AA63-0C990BBE6154}"/>
              </a:ext>
            </a:extLst>
          </p:cNvPr>
          <p:cNvSpPr txBox="1">
            <a:spLocks/>
          </p:cNvSpPr>
          <p:nvPr/>
        </p:nvSpPr>
        <p:spPr bwMode="auto">
          <a:xfrm>
            <a:off x="719832" y="-215974"/>
            <a:ext cx="5832649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從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Scratch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到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endParaRPr lang="zh-TW" altLang="en-US" sz="4000" kern="0" baseline="0" dirty="0">
              <a:latin typeface="Heiti SC Medium" pitchFamily="2" charset="-128"/>
              <a:ea typeface="Heiti SC Medium" pitchFamily="2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投影片編號版面配置區 1">
            <a:extLst>
              <a:ext uri="{FF2B5EF4-FFF2-40B4-BE49-F238E27FC236}">
                <a16:creationId xmlns:a16="http://schemas.microsoft.com/office/drawing/2014/main" id="{19BA4884-5FFB-7440-9729-DCB0962F347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1238">
              <a:spcBef>
                <a:spcPct val="20000"/>
              </a:spcBef>
              <a:buChar char="•"/>
              <a:defRPr kumimoji="1" sz="35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011238">
              <a:spcBef>
                <a:spcPct val="20000"/>
              </a:spcBef>
              <a:buChar char="–"/>
              <a:defRPr kumimoji="1" sz="31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011238">
              <a:spcBef>
                <a:spcPct val="20000"/>
              </a:spcBef>
              <a:buChar char="•"/>
              <a:defRPr kumimoji="1" sz="27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011238">
              <a:spcBef>
                <a:spcPct val="20000"/>
              </a:spcBef>
              <a:buChar char="–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011238">
              <a:spcBef>
                <a:spcPct val="20000"/>
              </a:spcBef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011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C4BFBD-DA0D-7C4D-B99E-E44F499DE44D}" type="slidenum">
              <a:rPr lang="en-US" altLang="zh-TW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zh-TW" sz="1400"/>
          </a:p>
        </p:txBody>
      </p:sp>
      <p:pic>
        <p:nvPicPr>
          <p:cNvPr id="111620" name="圖片 4">
            <a:hlinkClick r:id="" action="ppaction://noaction"/>
            <a:extLst>
              <a:ext uri="{FF2B5EF4-FFF2-40B4-BE49-F238E27FC236}">
                <a16:creationId xmlns:a16="http://schemas.microsoft.com/office/drawing/2014/main" id="{680851B7-814D-9F40-970E-02C085011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5700713"/>
            <a:ext cx="8890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電腦輔助教學的趨勢">
            <a:extLst>
              <a:ext uri="{FF2B5EF4-FFF2-40B4-BE49-F238E27FC236}">
                <a16:creationId xmlns:a16="http://schemas.microsoft.com/office/drawing/2014/main" id="{D69CADFB-8AC0-EC4C-911B-75019FBDD63D}"/>
              </a:ext>
            </a:extLst>
          </p:cNvPr>
          <p:cNvSpPr txBox="1">
            <a:spLocks/>
          </p:cNvSpPr>
          <p:nvPr/>
        </p:nvSpPr>
        <p:spPr bwMode="auto">
          <a:xfrm>
            <a:off x="1260764" y="-101889"/>
            <a:ext cx="428360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 b="1">
                <a:solidFill>
                  <a:schemeClr val="accent3">
                    <a:lumOff val="44000"/>
                  </a:schemeClr>
                </a:solidFill>
                <a:latin typeface="華康中圓體"/>
                <a:ea typeface="華康中圓體"/>
                <a:cs typeface="華康中圓體"/>
                <a:sym typeface="華康中圓體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zh-TW" altLang="en-US" sz="4800" kern="0" baseline="0" dirty="0">
                <a:solidFill>
                  <a:schemeClr val="bg1"/>
                </a:solidFill>
                <a:latin typeface="Heiti SC Medium" pitchFamily="2" charset="-128"/>
                <a:ea typeface="Heiti SC Medium" pitchFamily="2" charset="-128"/>
                <a:cs typeface="Times New Roman"/>
              </a:rPr>
              <a:t>問題與討論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FCC31D2-7134-5040-B4B7-5B46057EEE36}"/>
              </a:ext>
            </a:extLst>
          </p:cNvPr>
          <p:cNvSpPr/>
          <p:nvPr/>
        </p:nvSpPr>
        <p:spPr>
          <a:xfrm>
            <a:off x="1491214" y="772816"/>
            <a:ext cx="6409917" cy="282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260"/>
              </a:lnSpc>
            </a:pPr>
            <a:r>
              <a:rPr lang="zh-TW" altLang="en-US" sz="8800" b="1" dirty="0">
                <a:latin typeface="PingFang TC" panose="020B0400000000000000" pitchFamily="34" charset="-120"/>
                <a:ea typeface="PingFang TC" panose="020B0400000000000000" pitchFamily="34" charset="-120"/>
              </a:rPr>
              <a:t>你還想知道什麼</a:t>
            </a:r>
            <a:r>
              <a:rPr lang="en-US" altLang="zh-TW" sz="8800" b="1" dirty="0">
                <a:latin typeface="Calibri" panose="020F0502020204030204" pitchFamily="34" charset="0"/>
                <a:ea typeface="PingFang TC Semibold" panose="020B0400000000000000" pitchFamily="34" charset="-120"/>
              </a:rPr>
              <a:t>?</a:t>
            </a:r>
          </a:p>
          <a:p>
            <a:pPr>
              <a:lnSpc>
                <a:spcPts val="11260"/>
              </a:lnSpc>
            </a:pPr>
            <a:endParaRPr lang="zh-TW" altLang="en-US" sz="8000" dirty="0">
              <a:latin typeface="PingFang TC Semibold" panose="020B0400000000000000" pitchFamily="34" charset="-120"/>
              <a:ea typeface="PingFang TC Semibold" panose="020B0400000000000000" pitchFamily="34" charset="-120"/>
            </a:endParaRPr>
          </a:p>
        </p:txBody>
      </p:sp>
      <p:pic>
        <p:nvPicPr>
          <p:cNvPr id="11" name="圖片 5">
            <a:extLst>
              <a:ext uri="{FF2B5EF4-FFF2-40B4-BE49-F238E27FC236}">
                <a16:creationId xmlns:a16="http://schemas.microsoft.com/office/drawing/2014/main" id="{895ACC24-A7F2-0543-9D80-41EAC38D33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9494" y="2304306"/>
            <a:ext cx="4805034" cy="452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6434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93585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認識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程式語言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695574" y="1260190"/>
            <a:ext cx="880923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Scratch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程式語言是積木式程式，雖然對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初學者而言，直覺與方便，但在應用時會受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到比較多的限制，從所學過的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積木式程式語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言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轉化到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文字式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程式語言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例如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:Python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、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C++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等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)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，在未來可撰寫規模較大的程式。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是一種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廣泛使用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且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功能強大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的程式語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言，語句易讀、易懂，很適合做為第一個學習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的文字式程式語言。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9768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180305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4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400" kern="0" baseline="0" dirty="0">
                <a:latin typeface="Heiti SC Medium" pitchFamily="2" charset="-128"/>
                <a:ea typeface="Heiti SC Medium" pitchFamily="2" charset="-128"/>
              </a:rPr>
              <a:t>的誕生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557814" y="1615087"/>
            <a:ext cx="894699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</a:t>
            </a:r>
            <a:r>
              <a:rPr lang="zh-TW" altLang="en-US" sz="3200" u="sng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吉多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.</a:t>
            </a:r>
            <a:r>
              <a:rPr lang="zh-TW" altLang="en-US" sz="3200" u="sng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范羅蘇姆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(Guido van Rossum)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1989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年為打發聖誔假期，花了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三個月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研發創造了 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於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1911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年釋出後，受到廣大程式設計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師的喜愛，並協助開發了許多供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使用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的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函式庫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與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套件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，用來解決各式各樣的問題，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因此學習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不僅可支援大部分的應用，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 也能從廣大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社群中獲得豐富的資源。</a:t>
            </a:r>
          </a:p>
        </p:txBody>
      </p:sp>
    </p:spTree>
    <p:extLst>
      <p:ext uri="{BB962C8B-B14F-4D97-AF65-F5344CB8AC3E}">
        <p14:creationId xmlns:p14="http://schemas.microsoft.com/office/powerpoint/2010/main" val="1644505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認識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程式語言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413415" y="1260190"/>
            <a:ext cx="8917246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的英文原意是「蟒蛇」，但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</a:rPr>
              <a:t>程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</a:rPr>
              <a:t>    式語言的命名與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「蟒蛇」無關，而是取名於作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者很喜歡的一部英國喜劇「飛行馬戲團」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   (Monty Python’s Flying Circus)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kumimoji="0" lang="zh-TW" altLang="en-US" sz="3200" baseline="0" dirty="0">
                <a:solidFill>
                  <a:prstClr val="black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◼︎ 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常見的應用領域有</a:t>
            </a: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1.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資料分析                     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4.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人工智慧                        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2.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科學運算                     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5.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機器人控制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06412" lvl="1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3.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 網站開發</a:t>
            </a:r>
            <a:endParaRPr lang="en-US" altLang="zh-TW" sz="3200" kern="0" baseline="0" dirty="0">
              <a:solidFill>
                <a:srgbClr val="C00000"/>
              </a:solidFill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038630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的下載與安裝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719832" y="1615737"/>
            <a:ext cx="9001000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要撰寫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程式，需先在電腦上安裝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，可分為下列三個步驟：</a:t>
            </a:r>
            <a:endParaRPr lang="en-US" altLang="zh-TW" sz="4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207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進入 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的官方網站</a:t>
            </a:r>
            <a:endParaRPr lang="en-US" altLang="zh-TW" sz="4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5207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下載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</a:p>
          <a:p>
            <a:pPr marL="520700" indent="-45720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安裝</a:t>
            </a:r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endParaRPr lang="zh-TW" altLang="en-US" sz="40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43064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的下載與安裝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83605" y="1260190"/>
            <a:ext cx="8761361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進入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官網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(https://</a:t>
            </a:r>
            <a:r>
              <a:rPr lang="en-US" altLang="zh-TW" sz="3200" kern="0" baseline="0" dirty="0" err="1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www.python.org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/)</a:t>
            </a:r>
          </a:p>
          <a:p>
            <a:pPr marL="0" indent="0">
              <a:spcBef>
                <a:spcPts val="14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進入官網，點擊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Downloads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B6A661-05DB-3B49-B01D-A7CDCDE29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58" y="1260190"/>
            <a:ext cx="647948" cy="628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D9C528-36F1-2D4D-B70D-87A40E246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7" y="2016274"/>
            <a:ext cx="507167" cy="4332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1CDF99-A99D-7A46-B9D1-6DF75709D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880" y="2736354"/>
            <a:ext cx="763284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45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1223888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的下載與安裝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83606" y="1260190"/>
            <a:ext cx="777686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20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下載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</a:p>
          <a:p>
            <a:pPr marL="0" indent="0" algn="just">
              <a:spcBef>
                <a:spcPts val="20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點擊 </a:t>
            </a:r>
            <a:r>
              <a:rPr lang="en-US" altLang="zh-TW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Download Python 3.9.0</a:t>
            </a:r>
            <a:endParaRPr lang="zh-TW" altLang="en-US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3AEA5-A85F-EC46-B9B2-BD045A7B4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51" y="1310243"/>
            <a:ext cx="596900" cy="584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553604-5213-2D42-A083-5A6122C10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930" y="2133613"/>
            <a:ext cx="490833" cy="386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FB7E60-DE4B-6340-A3C3-52651A599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451" y="2987375"/>
            <a:ext cx="7860731" cy="356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3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12AF28-E8BD-134F-9DF7-871EDCCA7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  <p:sp>
        <p:nvSpPr>
          <p:cNvPr id="3" name="報 告 大 綱">
            <a:extLst>
              <a:ext uri="{FF2B5EF4-FFF2-40B4-BE49-F238E27FC236}">
                <a16:creationId xmlns:a16="http://schemas.microsoft.com/office/drawing/2014/main" id="{1A27980D-E960-C345-916B-0099052D8E0C}"/>
              </a:ext>
            </a:extLst>
          </p:cNvPr>
          <p:cNvSpPr txBox="1">
            <a:spLocks/>
          </p:cNvSpPr>
          <p:nvPr/>
        </p:nvSpPr>
        <p:spPr bwMode="auto">
          <a:xfrm>
            <a:off x="575816" y="-215974"/>
            <a:ext cx="6192688" cy="126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133" tIns="50566" rIns="101133" bIns="50566" numCol="1" anchor="ctr" anchorCtr="0" compatLnSpc="1">
            <a:prstTxWarp prst="textNoShape">
              <a:avLst/>
            </a:prstTxWarp>
            <a:normAutofit/>
          </a:bodyPr>
          <a:lstStyle>
            <a:lvl1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2pPr>
            <a:lvl3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3pPr>
            <a:lvl4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4pPr>
            <a:lvl5pPr algn="ctr" defTabSz="1011238" rtl="0" eaLnBrk="0" fontAlgn="base" hangingPunct="0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5pPr>
            <a:lvl6pPr marL="4572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6pPr>
            <a:lvl7pPr marL="9144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7pPr>
            <a:lvl8pPr marL="13716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8pPr>
            <a:lvl9pPr marL="1828800" algn="ctr" defTabSz="1011238" rtl="0" fontAlgn="base">
              <a:spcBef>
                <a:spcPct val="0"/>
              </a:spcBef>
              <a:spcAft>
                <a:spcPct val="0"/>
              </a:spcAft>
              <a:defRPr kumimoji="1" sz="4900">
                <a:solidFill>
                  <a:schemeClr val="tx2"/>
                </a:solidFill>
                <a:latin typeface="Arial" charset="0"/>
                <a:ea typeface="新細明體" charset="-120"/>
              </a:defRPr>
            </a:lvl9pPr>
          </a:lstStyle>
          <a:p>
            <a:pPr algn="l"/>
            <a:r>
              <a:rPr lang="en-US" altLang="zh-TW" sz="4000" kern="0" baseline="0" dirty="0">
                <a:latin typeface="Heiti SC Medium" pitchFamily="2" charset="-128"/>
                <a:ea typeface="Heiti SC Medium" pitchFamily="2" charset="-128"/>
              </a:rPr>
              <a:t>Python </a:t>
            </a:r>
            <a:r>
              <a:rPr lang="zh-TW" altLang="en-US" sz="4000" kern="0" baseline="0" dirty="0">
                <a:latin typeface="Heiti SC Medium" pitchFamily="2" charset="-128"/>
                <a:ea typeface="Heiti SC Medium" pitchFamily="2" charset="-128"/>
              </a:rPr>
              <a:t>的下載與安裝</a:t>
            </a:r>
          </a:p>
        </p:txBody>
      </p:sp>
      <p:sp>
        <p:nvSpPr>
          <p:cNvPr id="17" name="◎ 電腦輔助學習趨勢…">
            <a:extLst>
              <a:ext uri="{FF2B5EF4-FFF2-40B4-BE49-F238E27FC236}">
                <a16:creationId xmlns:a16="http://schemas.microsoft.com/office/drawing/2014/main" id="{EF6DDBB4-1188-A240-8AD9-4EFFEA53B986}"/>
              </a:ext>
            </a:extLst>
          </p:cNvPr>
          <p:cNvSpPr txBox="1">
            <a:spLocks/>
          </p:cNvSpPr>
          <p:nvPr/>
        </p:nvSpPr>
        <p:spPr bwMode="auto">
          <a:xfrm>
            <a:off x="983606" y="1260190"/>
            <a:ext cx="4128714" cy="468052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下載 </a:t>
            </a:r>
            <a:r>
              <a:rPr lang="en-US" altLang="zh-TW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Python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kern="0" baseline="0" dirty="0">
              <a:latin typeface="Heiti SC Medium" pitchFamily="2" charset="-128"/>
              <a:ea typeface="Heiti SC Medium" pitchFamily="2" charset="-128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下載完成後，點選畫面下方的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在彈出視窗中，點選</a:t>
            </a:r>
            <a:r>
              <a:rPr lang="zh-TW" altLang="en-US" sz="3200" kern="0" baseline="0" dirty="0">
                <a:solidFill>
                  <a:srgbClr val="C00000"/>
                </a:solidFill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在資料夾中顯示</a:t>
            </a:r>
            <a:r>
              <a:rPr lang="zh-TW" altLang="en-US" sz="3200" kern="0" baseline="0" dirty="0">
                <a:latin typeface="Heiti SC Medium" pitchFamily="2" charset="-128"/>
                <a:ea typeface="Heiti SC Medium" pitchFamily="2" charset="-128"/>
                <a:cs typeface="Arial Unicode MS"/>
                <a:sym typeface="Arial Unicode MS"/>
              </a:rPr>
              <a:t>。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53AEA5-A85F-EC46-B9B2-BD045A7B4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51" y="1296194"/>
            <a:ext cx="596900" cy="584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5C2317-4040-8748-9DE3-649B26E7A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51" y="2592338"/>
            <a:ext cx="4953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53FD45-6621-DE47-9E32-F072B9F1D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79" y="3698106"/>
            <a:ext cx="4826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AF3DF0-1D45-A244-BFBB-B8A45AE91C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0352" y="1262876"/>
            <a:ext cx="3696668" cy="52948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84EEE8-338C-6241-A8A3-6979630BF3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8064" y="3085994"/>
            <a:ext cx="419833" cy="37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73120"/>
      </p:ext>
    </p:extLst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11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28075</TotalTime>
  <Words>732</Words>
  <Application>Microsoft Macintosh PowerPoint</Application>
  <PresentationFormat>自訂</PresentationFormat>
  <Paragraphs>130</Paragraphs>
  <Slides>20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Heiti SC Medium</vt:lpstr>
      <vt:lpstr>PingFang TC</vt:lpstr>
      <vt:lpstr>PingFang TC Semibold</vt:lpstr>
      <vt:lpstr>Arial</vt:lpstr>
      <vt:lpstr>Calibri</vt:lpstr>
      <vt:lpstr>Courier</vt:lpstr>
      <vt:lpstr>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e00225</dc:creator>
  <cp:lastModifiedBy>林雲龍</cp:lastModifiedBy>
  <cp:revision>632</cp:revision>
  <cp:lastPrinted>2021-01-02T02:44:57Z</cp:lastPrinted>
  <dcterms:created xsi:type="dcterms:W3CDTF">2007-12-05T03:43:27Z</dcterms:created>
  <dcterms:modified xsi:type="dcterms:W3CDTF">2021-07-22T22:53:26Z</dcterms:modified>
</cp:coreProperties>
</file>