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1"/>
  </p:notesMasterIdLst>
  <p:sldIdLst>
    <p:sldId id="271" r:id="rId2"/>
    <p:sldId id="536" r:id="rId3"/>
    <p:sldId id="538" r:id="rId4"/>
    <p:sldId id="655" r:id="rId5"/>
    <p:sldId id="540" r:id="rId6"/>
    <p:sldId id="541" r:id="rId7"/>
    <p:sldId id="542" r:id="rId8"/>
    <p:sldId id="543" r:id="rId9"/>
    <p:sldId id="544" r:id="rId10"/>
    <p:sldId id="545" r:id="rId11"/>
    <p:sldId id="546" r:id="rId12"/>
    <p:sldId id="547" r:id="rId13"/>
    <p:sldId id="549" r:id="rId14"/>
    <p:sldId id="637" r:id="rId15"/>
    <p:sldId id="550" r:id="rId16"/>
    <p:sldId id="551" r:id="rId17"/>
    <p:sldId id="553" r:id="rId18"/>
    <p:sldId id="554" r:id="rId19"/>
    <p:sldId id="555" r:id="rId20"/>
    <p:sldId id="556" r:id="rId21"/>
    <p:sldId id="653" r:id="rId22"/>
    <p:sldId id="652" r:id="rId23"/>
    <p:sldId id="558" r:id="rId24"/>
    <p:sldId id="559" r:id="rId25"/>
    <p:sldId id="638" r:id="rId26"/>
    <p:sldId id="560" r:id="rId27"/>
    <p:sldId id="561" r:id="rId28"/>
    <p:sldId id="562" r:id="rId29"/>
    <p:sldId id="563" r:id="rId30"/>
    <p:sldId id="564" r:id="rId31"/>
    <p:sldId id="565" r:id="rId32"/>
    <p:sldId id="566" r:id="rId33"/>
    <p:sldId id="567" r:id="rId34"/>
    <p:sldId id="568" r:id="rId35"/>
    <p:sldId id="569" r:id="rId36"/>
    <p:sldId id="573" r:id="rId37"/>
    <p:sldId id="574" r:id="rId38"/>
    <p:sldId id="570" r:id="rId39"/>
    <p:sldId id="654" r:id="rId40"/>
    <p:sldId id="639" r:id="rId41"/>
    <p:sldId id="575" r:id="rId42"/>
    <p:sldId id="576" r:id="rId43"/>
    <p:sldId id="577" r:id="rId44"/>
    <p:sldId id="578" r:id="rId45"/>
    <p:sldId id="579" r:id="rId46"/>
    <p:sldId id="580" r:id="rId47"/>
    <p:sldId id="581" r:id="rId48"/>
    <p:sldId id="582" r:id="rId49"/>
    <p:sldId id="583" r:id="rId50"/>
    <p:sldId id="584" r:id="rId51"/>
    <p:sldId id="585" r:id="rId52"/>
    <p:sldId id="587" r:id="rId53"/>
    <p:sldId id="588" r:id="rId54"/>
    <p:sldId id="642" r:id="rId55"/>
    <p:sldId id="589" r:id="rId56"/>
    <p:sldId id="640" r:id="rId57"/>
    <p:sldId id="641" r:id="rId58"/>
    <p:sldId id="591" r:id="rId59"/>
    <p:sldId id="592" r:id="rId60"/>
    <p:sldId id="593" r:id="rId61"/>
    <p:sldId id="594" r:id="rId62"/>
    <p:sldId id="643" r:id="rId63"/>
    <p:sldId id="595" r:id="rId64"/>
    <p:sldId id="644" r:id="rId65"/>
    <p:sldId id="596" r:id="rId66"/>
    <p:sldId id="597" r:id="rId67"/>
    <p:sldId id="598" r:id="rId68"/>
    <p:sldId id="600" r:id="rId69"/>
    <p:sldId id="601" r:id="rId70"/>
    <p:sldId id="603" r:id="rId71"/>
    <p:sldId id="604" r:id="rId72"/>
    <p:sldId id="605" r:id="rId73"/>
    <p:sldId id="606" r:id="rId74"/>
    <p:sldId id="607" r:id="rId75"/>
    <p:sldId id="609" r:id="rId76"/>
    <p:sldId id="610" r:id="rId77"/>
    <p:sldId id="612" r:id="rId78"/>
    <p:sldId id="611" r:id="rId79"/>
    <p:sldId id="645" r:id="rId80"/>
    <p:sldId id="646" r:id="rId81"/>
    <p:sldId id="613" r:id="rId82"/>
    <p:sldId id="614" r:id="rId83"/>
    <p:sldId id="615" r:id="rId84"/>
    <p:sldId id="616" r:id="rId85"/>
    <p:sldId id="617" r:id="rId86"/>
    <p:sldId id="618" r:id="rId87"/>
    <p:sldId id="619" r:id="rId88"/>
    <p:sldId id="620" r:id="rId89"/>
    <p:sldId id="647" r:id="rId90"/>
    <p:sldId id="621" r:id="rId91"/>
    <p:sldId id="622" r:id="rId92"/>
    <p:sldId id="623" r:id="rId93"/>
    <p:sldId id="624" r:id="rId94"/>
    <p:sldId id="625" r:id="rId95"/>
    <p:sldId id="626" r:id="rId96"/>
    <p:sldId id="627" r:id="rId97"/>
    <p:sldId id="628" r:id="rId98"/>
    <p:sldId id="651" r:id="rId99"/>
    <p:sldId id="629" r:id="rId100"/>
    <p:sldId id="633" r:id="rId101"/>
    <p:sldId id="630" r:id="rId102"/>
    <p:sldId id="631" r:id="rId103"/>
    <p:sldId id="632" r:id="rId104"/>
    <p:sldId id="648" r:id="rId105"/>
    <p:sldId id="650" r:id="rId106"/>
    <p:sldId id="635" r:id="rId107"/>
    <p:sldId id="636" r:id="rId108"/>
    <p:sldId id="649" r:id="rId109"/>
    <p:sldId id="369" r:id="rId110"/>
  </p:sldIdLst>
  <p:sldSz cx="10080625" cy="72009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DE"/>
    <a:srgbClr val="BBE0E3"/>
    <a:srgbClr val="D8E7D5"/>
    <a:srgbClr val="000000"/>
    <a:srgbClr val="E36082"/>
    <a:srgbClr val="DE5827"/>
    <a:srgbClr val="C3502A"/>
    <a:srgbClr val="B7508F"/>
    <a:srgbClr val="3A7CBA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53" autoAdjust="0"/>
    <p:restoredTop sz="92128" autoAdjust="0"/>
  </p:normalViewPr>
  <p:slideViewPr>
    <p:cSldViewPr>
      <p:cViewPr varScale="1">
        <p:scale>
          <a:sx n="62" d="100"/>
          <a:sy n="62" d="100"/>
        </p:scale>
        <p:origin x="1596" y="120"/>
      </p:cViewPr>
      <p:guideLst>
        <p:guide orient="horz" pos="2268"/>
        <p:guide pos="3175"/>
      </p:guideLst>
    </p:cSldViewPr>
  </p:slideViewPr>
  <p:outlineViewPr>
    <p:cViewPr>
      <p:scale>
        <a:sx n="33" d="100"/>
        <a:sy n="33" d="100"/>
      </p:scale>
      <p:origin x="0" y="-1237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xmlns="" id="{DA2BD76C-B549-E347-A457-DA391B2F8B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xmlns="" id="{5251F058-9AD8-FA47-90AD-BA4A8AF266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xmlns="" id="{311525EB-E880-6449-85F6-AB61B7005C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68350"/>
            <a:ext cx="5372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xmlns="" id="{83760CE9-4465-4548-AFC8-435A6DE61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xmlns="" id="{2798D06E-44D8-5C43-B2CB-EE2FFD2FE7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71" name="Rectangle 7">
            <a:extLst>
              <a:ext uri="{FF2B5EF4-FFF2-40B4-BE49-F238E27FC236}">
                <a16:creationId xmlns:a16="http://schemas.microsoft.com/office/drawing/2014/main" xmlns="" id="{C806492E-26F4-644C-B756-A876D3082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/>
            </a:lvl1pPr>
          </a:lstStyle>
          <a:p>
            <a:pPr>
              <a:defRPr/>
            </a:pPr>
            <a:fld id="{120F3185-A2E3-104D-AB43-FF4C91FFDE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0514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投影片影像版面配置區 1">
            <a:extLst>
              <a:ext uri="{FF2B5EF4-FFF2-40B4-BE49-F238E27FC236}">
                <a16:creationId xmlns:a16="http://schemas.microsoft.com/office/drawing/2014/main" xmlns="" id="{7D16A659-0775-DA4F-8465-6FE4E3EB33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8" name="備忘稿版面配置區 2">
            <a:extLst>
              <a:ext uri="{FF2B5EF4-FFF2-40B4-BE49-F238E27FC236}">
                <a16:creationId xmlns:a16="http://schemas.microsoft.com/office/drawing/2014/main" xmlns="" id="{75F6E31D-F427-BE45-A794-E99EA4D679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4339" name="投影片編號版面配置區 3">
            <a:extLst>
              <a:ext uri="{FF2B5EF4-FFF2-40B4-BE49-F238E27FC236}">
                <a16:creationId xmlns:a16="http://schemas.microsoft.com/office/drawing/2014/main" xmlns="" id="{270D0EB5-82CB-594A-B6B1-3AFC0E550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79CF47D-2B6F-BD4A-B740-8901C1183629}" type="slidenum">
              <a:rPr lang="en-US" altLang="zh-TW" sz="1300" baseline="0" smtClean="0"/>
              <a:pPr/>
              <a:t>1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27952160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745266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55284254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2322026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13986825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7761522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0630629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5987642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2478855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4247176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2867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1767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13902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2137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137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9787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48062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71406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542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2763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影像版面配置區 1">
            <a:extLst>
              <a:ext uri="{FF2B5EF4-FFF2-40B4-BE49-F238E27FC236}">
                <a16:creationId xmlns:a16="http://schemas.microsoft.com/office/drawing/2014/main" xmlns="" id="{B682CB67-661D-D44D-8090-FAF7EDB3A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備忘稿版面配置區 2">
            <a:extLst>
              <a:ext uri="{FF2B5EF4-FFF2-40B4-BE49-F238E27FC236}">
                <a16:creationId xmlns:a16="http://schemas.microsoft.com/office/drawing/2014/main" xmlns="" id="{7D303AB8-8FB3-3543-B3BD-C6A6E1D3D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387" name="投影片編號版面配置區 3">
            <a:extLst>
              <a:ext uri="{FF2B5EF4-FFF2-40B4-BE49-F238E27FC236}">
                <a16:creationId xmlns:a16="http://schemas.microsoft.com/office/drawing/2014/main" xmlns="" id="{BB52A778-BF84-4547-A245-56A66212EC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6EB913-4129-8E44-B07E-50CB6CBEE1B7}" type="slidenum">
              <a:rPr lang="en-US" altLang="zh-TW" sz="1300" baseline="0" smtClean="0"/>
              <a:pPr/>
              <a:t>2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24880289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0886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12386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40217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4362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57590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46834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31732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79119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82271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5230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62034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64265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04588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69947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48584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13632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54480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04552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52431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8921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4087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19658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88565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90335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76911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97294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48828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5273045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35065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21960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81638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43420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59748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844434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0869475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42648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625327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134102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426251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302377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240086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995218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9749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536026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524621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880337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326189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205100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7647421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7480534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646517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412591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579174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0430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034278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772903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314032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491695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5208428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742741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7102091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939664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502985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627881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5227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403992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494642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382866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758644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26266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092829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042946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2184740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451328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707909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6580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661770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460150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410352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504408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844544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0377025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521396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077476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7516205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084412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8399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650" y="2236788"/>
            <a:ext cx="8569325" cy="15430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12888" y="4079875"/>
            <a:ext cx="7056437" cy="1841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755D5E4-20D9-C64F-B01A-C41F72C3D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8042F3B-B387-D545-83B6-9E1BD52DA8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CD15E35-9F95-D14D-B4DA-469DD7CCF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BCCE8-B13F-0E47-85E3-B4E506F148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97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10438" y="287338"/>
            <a:ext cx="2266950" cy="614521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4825" y="287338"/>
            <a:ext cx="6653213" cy="614521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7B6FBCC-C200-D546-BB3F-9B29602A78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1C6355F-5C64-EA47-A021-A7A8D924F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319CDF8-402C-484A-99A0-94E3B06083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583E-0940-964E-9F29-F0F994C781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196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8C7520-85B1-274A-A871-0CFBE5EB05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CA54527-0F76-9F4A-ABF1-4AEF6096F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87D3BCA-0739-5846-AC39-6249CB3218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623E6-2A19-664E-8822-CC8B9AD4AB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466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6925" y="4627563"/>
            <a:ext cx="8567738" cy="1430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96925" y="3052763"/>
            <a:ext cx="8567738" cy="1574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10979A9-D4D0-8B47-B0B7-825813E7D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050F6B4-ACB9-774E-9E20-630315F3C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29921F1-7FDE-6041-A941-2FE6FFAD2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5CEBA-F2B5-734D-B37E-944A311BA1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79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04825" y="1679575"/>
            <a:ext cx="44592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16513" y="1679575"/>
            <a:ext cx="44608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3D7229-D44E-2242-92B8-875E49587B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DD1FE0C-CC7A-E746-B6C3-54406D8C8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2DA347D-E6E6-7A42-AB5C-372EDDE62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03266-E5AE-9F4B-B967-5542C0329C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01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8925"/>
            <a:ext cx="9072563" cy="12001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04825" y="1611313"/>
            <a:ext cx="4452938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4825" y="2284413"/>
            <a:ext cx="4452938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121275" y="1611313"/>
            <a:ext cx="4456113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121275" y="2284413"/>
            <a:ext cx="4456113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19B9F994-E396-1240-A352-2FA2A41EC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AFBCD39-2BA3-7D4F-AABA-E0A522E929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13DB1AC0-EC55-5D47-B997-A012E02750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320D0-C399-0247-9BC3-FECB34839E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984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15EFF0E2-C650-E34A-BF52-3E43866BE0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3FFB77C-4C85-004D-AC5A-67668C5A18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xmlns="" id="{D0267C74-F15B-3A49-BFB3-898EE08DAB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933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7338"/>
            <a:ext cx="3316288" cy="1219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41763" y="287338"/>
            <a:ext cx="5635625" cy="6145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04825" y="1506538"/>
            <a:ext cx="3316288" cy="4926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35A123E-2550-0841-A51C-EF76F3C347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5E9721A-91E0-3143-B8D5-A26B62270E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3F31A8D-BB5D-6844-BBEE-EDFE653793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5D552-AA16-5C48-ACB5-120610EDEB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748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6438" y="5040313"/>
            <a:ext cx="6048375" cy="5953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76438" y="642938"/>
            <a:ext cx="6048375" cy="4321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76438" y="5635625"/>
            <a:ext cx="6048375" cy="844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75FFCAF-07E7-1F42-9FE7-34212A987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D5487D2-4E8F-454A-AE62-D1CBA1C31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14EACBF-3FDE-EA44-8AB2-95EFA995B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451C3-8186-8243-B6E0-1C52DBA68A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761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5768F0B-14E7-9849-BEB7-F2D1CA847A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815DB11B-10EA-D64E-ABAC-428915646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8F5787B5-6DC3-5141-88A0-01517F9BD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6F01E-01EF-0847-9B8E-37F74DC386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201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8CFCD4EC-424E-8947-B752-6F01E273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87338"/>
            <a:ext cx="90725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18D2A1E1-7AD4-D643-8B76-C1155BCDC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679575"/>
            <a:ext cx="90725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F8AEACF8-345F-8443-99E1-264AC0DB69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825" y="6556375"/>
            <a:ext cx="23510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4B76ABD0-EA55-5140-84B2-3DC6072134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875" y="6556375"/>
            <a:ext cx="31908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ctr"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EDAC4B60-BA6E-1042-B333-477D58150B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556375"/>
            <a:ext cx="23526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r" defTabSz="1011238" eaLnBrk="1" hangingPunct="1">
              <a:defRPr sz="1500" baseline="0"/>
            </a:lvl1pPr>
          </a:lstStyle>
          <a:p>
            <a:pPr>
              <a:defRPr/>
            </a:pPr>
            <a:fld id="{405B58DA-1AD2-3F4C-B167-629153D4ED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6" r:id="rId6"/>
    <p:sldLayoutId id="2147483792" r:id="rId7"/>
    <p:sldLayoutId id="2147483793" r:id="rId8"/>
    <p:sldLayoutId id="2147483794" r:id="rId9"/>
    <p:sldLayoutId id="2147483795" r:id="rId10"/>
  </p:sldLayoutIdLst>
  <p:hf hdr="0" ftr="0" dt="0"/>
  <p:txStyles>
    <p:titleStyle>
      <a:lvl1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2pPr>
      <a:lvl3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3pPr>
      <a:lvl4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4pPr>
      <a:lvl5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5pPr>
      <a:lvl6pPr marL="4572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6pPr>
      <a:lvl7pPr marL="9144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79413" indent="-379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35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3159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63650" indent="-252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770063" indent="-2524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74888" indent="-252413" algn="l" defTabSz="1011238" rtl="0" eaLnBrk="0" fontAlgn="base" hangingPunct="0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7320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892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6464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1036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4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KvOKDckwB5c#t=5s" TargetMode="Externa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KvOKDckwB5c#t=5s" TargetMode="Externa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KvOKDckwB5c#t=5s" TargetMode="Externa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../../../&#24433;&#29255;/&#36039;&#31185;/&#31532;2&#31456;/3&#19978;&#36039;&#31185;2-2Python&#35336;&#31639;&#31687;-&#27714;&#19977;&#25976;&#20043;&#21644;&#31243;&#24335;.mp4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Kix-oaT-CLI#t=5s" TargetMode="Externa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Kix-oaT-CLI#t=5s" TargetMode="Externa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5.xml"/><Relationship Id="rId3" Type="http://schemas.openxmlformats.org/officeDocument/2006/relationships/slide" Target="slide15.xml"/><Relationship Id="rId7" Type="http://schemas.openxmlformats.org/officeDocument/2006/relationships/slide" Target="slide7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58.xml"/><Relationship Id="rId5" Type="http://schemas.openxmlformats.org/officeDocument/2006/relationships/slide" Target="slide41.xml"/><Relationship Id="rId4" Type="http://schemas.openxmlformats.org/officeDocument/2006/relationships/slide" Target="slide33.xml"/><Relationship Id="rId9" Type="http://schemas.openxmlformats.org/officeDocument/2006/relationships/slide" Target="slide9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hyperlink" Target="../../../&#24433;&#29255;/&#36039;&#31185;/&#31532;2&#31456;/3&#19978;&#36039;&#31185;2-2Python&#35336;&#31639;&#31687;-&#27714;&#24179;&#22343;&#25976;&#31243;&#24335;.mp4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-yHYmCtzG-4#t=5s" TargetMode="Externa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1.png"/><Relationship Id="rId10" Type="http://schemas.openxmlformats.org/officeDocument/2006/relationships/image" Target="../media/image40.png"/><Relationship Id="rId4" Type="http://schemas.openxmlformats.org/officeDocument/2006/relationships/image" Target="../media/image29.png"/><Relationship Id="rId9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-yHYmCtzG-4#t=5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1532;2&#31456;/3&#19978;&#36039;&#31185;2-2Python&#35336;&#31639;&#31687;-&#21704;&#22217;&#31243;&#24335;.mp4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oEHlWUW5ev8#t=5s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1532;2&#31456;/3&#19978;&#36039;&#31185;2-2Python&#35336;&#31639;&#31687;-&#35336;&#31639;&#23416;&#26399;&#25104;&#32318;&#31243;&#24335;.mp4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McIKN12FqUM#t=5s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McIKN12FqUM#t=5s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1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slide" Target="slide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hyperlink" Target="../../../&#24433;&#29255;/&#36039;&#31185;/&#31532;2&#31456;/3&#19978;&#36039;&#31185;2-2Python&#35336;&#31639;&#31687;-&#32047;&#21152;&#35336;&#31639;&#31243;&#24335;.mp4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CHupf8DQl1I#t=5s" TargetMode="External"/><Relationship Id="rId4" Type="http://schemas.openxmlformats.org/officeDocument/2006/relationships/image" Target="../media/image1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CHupf8DQl1I#t=5s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slide" Target="slide3.xml"/><Relationship Id="rId4" Type="http://schemas.openxmlformats.org/officeDocument/2006/relationships/image" Target="../media/image7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hyperlink" Target="../../../&#24433;&#29255;/&#36039;&#31185;/&#31532;2&#31456;/3&#19978;&#36039;&#31185;2-2Python&#35336;&#31639;&#31687;-&#23494;&#30908;&#27298;&#26597;&#31243;&#24335;.mp4" TargetMode="Externa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-e1nJvbREEk#t=5s" TargetMode="External"/><Relationship Id="rId4" Type="http://schemas.openxmlformats.org/officeDocument/2006/relationships/image" Target="../media/image12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-e1nJvbREEk#t=5s" TargetMode="Externa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-e1nJvbREEk#t=5s" TargetMode="Externa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-e1nJvbREEk#t=5s" TargetMode="Externa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slide" Target="slide3.xml"/><Relationship Id="rId4" Type="http://schemas.openxmlformats.org/officeDocument/2006/relationships/image" Target="../media/image9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hyperlink" Target="../../../&#24433;&#29255;/&#36039;&#31185;/&#31532;2&#31456;/3&#19978;&#36039;&#31185;2-2Python&#35336;&#31639;&#31687;-&#20219;&#24847;&#25976;&#30340;&#25152;&#26377;&#22240;&#25976;&#31243;&#24335;.mp4" TargetMode="Externa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o8AtiNopIJU#t=5s" TargetMode="External"/><Relationship Id="rId4" Type="http://schemas.openxmlformats.org/officeDocument/2006/relationships/image" Target="../media/image12.jpe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o8AtiNopIJU#t=5s" TargetMode="Externa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o8AtiNopIJU#t=5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oEHlWUW5ev8#t=5s" TargetMode="Externa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slide" Target="slide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1532;2&#31456;/3&#19978;&#36039;&#31185;2-2Python&#35336;&#31639;&#31687;-&#25277;&#29518;&#31243;&#24335;.mp4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KvOKDckwB5c#t=5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1">
            <a:extLst>
              <a:ext uri="{FF2B5EF4-FFF2-40B4-BE49-F238E27FC236}">
                <a16:creationId xmlns:a16="http://schemas.microsoft.com/office/drawing/2014/main" xmlns="" id="{7B64B012-DF48-FC4C-9E53-5A16CCA28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180305"/>
            <a:ext cx="295232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Print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指令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391224" y="1368202"/>
            <a:ext cx="9111347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</a:t>
            </a:r>
            <a:r>
              <a:rPr lang="zh-TW" altLang="en-US" sz="36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600" kern="0" baseline="0" dirty="0">
                <a:solidFill>
                  <a:srgbClr val="3A7CBA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指令為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資料，可以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一次輸出多個</a:t>
            </a: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項目，項目之間以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隔開，語法如下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solidFill>
                  <a:srgbClr val="E36082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</a:t>
            </a:r>
            <a:endParaRPr lang="zh-TW" altLang="en-US" sz="36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575817" y="4044053"/>
            <a:ext cx="7272808" cy="2923877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sep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分隔字元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如果有多個項目，項目間使用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分隔字元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區隔，預設為一個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空白字元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 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end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結束字元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輸出完成時於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輸出結尾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所自動加入的字元，預設為一個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換行字元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 ]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的內容為選擇性的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控制參數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，代表這部份可以輸入，也可以省略。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5A4EFFE-F051-6F4B-83D9-D6EC3C8DF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24" y="3144957"/>
            <a:ext cx="9452542" cy="83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8687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100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95896" y="-216336"/>
            <a:ext cx="46805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匯入亂數函式庫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60B8D1E-4AF2-AA41-8DE8-BE56AEFF4B02}"/>
              </a:ext>
            </a:extLst>
          </p:cNvPr>
          <p:cNvSpPr txBox="1">
            <a:spLocks/>
          </p:cNvSpPr>
          <p:nvPr/>
        </p:nvSpPr>
        <p:spPr bwMode="auto">
          <a:xfrm>
            <a:off x="287784" y="1119155"/>
            <a:ext cx="8568952" cy="27103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匯入亂數函式庫可寫成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import random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，之後就能使用亂數套件的多種指令。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如果只要用函式庫裡面的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亂數取整數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這個功能，使用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from random import </a:t>
            </a:r>
            <a:r>
              <a:rPr lang="en-US" altLang="zh-TW" sz="2800" kern="0" baseline="0" dirty="0" err="1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randint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語法即可，不用寫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import random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把整個函式庫都匯進來。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randint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(a, b)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就像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Scratch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隨機取數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，會隨機挑選一個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大於等於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，且小於等於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的整數。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3AE352C0-07A9-3D4A-BD96-E3AFAEDE6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24" y="4572603"/>
            <a:ext cx="9185411" cy="176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8195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30D9A09-59CF-4A43-9A4E-C169E98D6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0" y="1536038"/>
            <a:ext cx="5650835" cy="454165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101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抽獎程式</a:t>
            </a: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xmlns="" id="{2FF3C067-842A-544B-BB43-917BE55287F5}"/>
              </a:ext>
            </a:extLst>
          </p:cNvPr>
          <p:cNvCxnSpPr>
            <a:cxnSpLocks/>
          </p:cNvCxnSpPr>
          <p:nvPr/>
        </p:nvCxnSpPr>
        <p:spPr bwMode="auto">
          <a:xfrm flipV="1">
            <a:off x="2812996" y="1815140"/>
            <a:ext cx="831325" cy="53976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ight Brace 17">
            <a:extLst>
              <a:ext uri="{FF2B5EF4-FFF2-40B4-BE49-F238E27FC236}">
                <a16:creationId xmlns:a16="http://schemas.microsoft.com/office/drawing/2014/main" xmlns="" id="{0838B613-F805-334F-8413-8CEC8E26369B}"/>
              </a:ext>
            </a:extLst>
          </p:cNvPr>
          <p:cNvSpPr/>
          <p:nvPr/>
        </p:nvSpPr>
        <p:spPr bwMode="auto">
          <a:xfrm>
            <a:off x="2645119" y="2117931"/>
            <a:ext cx="167877" cy="445012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011A817F-97F2-6B4F-A755-30FB525EDB49}"/>
              </a:ext>
            </a:extLst>
          </p:cNvPr>
          <p:cNvCxnSpPr>
            <a:cxnSpLocks/>
            <a:endCxn id="10" idx="2"/>
          </p:cNvCxnSpPr>
          <p:nvPr/>
        </p:nvCxnSpPr>
        <p:spPr bwMode="auto">
          <a:xfrm flipV="1">
            <a:off x="5881376" y="2589840"/>
            <a:ext cx="2030493" cy="1145638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ight Brace 34">
            <a:extLst>
              <a:ext uri="{FF2B5EF4-FFF2-40B4-BE49-F238E27FC236}">
                <a16:creationId xmlns:a16="http://schemas.microsoft.com/office/drawing/2014/main" xmlns="" id="{2D7370B5-E716-334B-9D57-AB1DF7E47497}"/>
              </a:ext>
            </a:extLst>
          </p:cNvPr>
          <p:cNvSpPr/>
          <p:nvPr/>
        </p:nvSpPr>
        <p:spPr bwMode="auto">
          <a:xfrm>
            <a:off x="5090511" y="4625013"/>
            <a:ext cx="156705" cy="447274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67" name="Curved Connector 66">
            <a:extLst>
              <a:ext uri="{FF2B5EF4-FFF2-40B4-BE49-F238E27FC236}">
                <a16:creationId xmlns:a16="http://schemas.microsoft.com/office/drawing/2014/main" xmlns="" id="{57212EF3-66B6-FF4F-BF15-77CD1B9475BC}"/>
              </a:ext>
            </a:extLst>
          </p:cNvPr>
          <p:cNvCxnSpPr>
            <a:cxnSpLocks/>
            <a:endCxn id="14" idx="1"/>
          </p:cNvCxnSpPr>
          <p:nvPr/>
        </p:nvCxnSpPr>
        <p:spPr bwMode="auto">
          <a:xfrm>
            <a:off x="5168864" y="5741896"/>
            <a:ext cx="267402" cy="77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3647F4-F018-EC41-8C78-84B4D53F1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1769" y="1512218"/>
            <a:ext cx="3378200" cy="266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C9F64C6-FC73-8D49-BA19-00AFB5E7A2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4321" y="1718725"/>
            <a:ext cx="1663700" cy="266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CCFC9DF-4F2F-CD44-950A-B28633FED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1769" y="1815140"/>
            <a:ext cx="4140200" cy="774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F4C33BB-6205-D74F-80CF-AD223C5EB4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1729" y="4733614"/>
            <a:ext cx="4330700" cy="241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9CBBA90-F532-704B-AE80-4779ACCC18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5076" y="5214034"/>
            <a:ext cx="4330700" cy="266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1A72F7A-03AB-D442-98B9-102D70FF2C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6266" y="5596616"/>
            <a:ext cx="4330700" cy="292100"/>
          </a:xfrm>
          <a:prstGeom prst="rect">
            <a:avLst/>
          </a:prstGeom>
        </p:spPr>
      </p:pic>
      <p:cxnSp>
        <p:nvCxnSpPr>
          <p:cNvPr id="32" name="Curved Connector 31">
            <a:extLst>
              <a:ext uri="{FF2B5EF4-FFF2-40B4-BE49-F238E27FC236}">
                <a16:creationId xmlns:a16="http://schemas.microsoft.com/office/drawing/2014/main" xmlns="" id="{3B2FEF4E-95B7-FA44-B43D-0A9DEB2E04C2}"/>
              </a:ext>
            </a:extLst>
          </p:cNvPr>
          <p:cNvCxnSpPr>
            <a:cxnSpLocks/>
          </p:cNvCxnSpPr>
          <p:nvPr/>
        </p:nvCxnSpPr>
        <p:spPr bwMode="auto">
          <a:xfrm>
            <a:off x="5168864" y="5334954"/>
            <a:ext cx="267402" cy="770"/>
          </a:xfrm>
          <a:prstGeom prst="curvedConnector3">
            <a:avLst>
              <a:gd name="adj1" fmla="val -4713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xmlns="" id="{6831F20E-2E2C-5141-BD27-50464B356252}"/>
              </a:ext>
            </a:extLst>
          </p:cNvPr>
          <p:cNvCxnSpPr>
            <a:cxnSpLocks/>
          </p:cNvCxnSpPr>
          <p:nvPr/>
        </p:nvCxnSpPr>
        <p:spPr bwMode="auto">
          <a:xfrm>
            <a:off x="5168864" y="4858179"/>
            <a:ext cx="267402" cy="770"/>
          </a:xfrm>
          <a:prstGeom prst="curvedConnector3">
            <a:avLst>
              <a:gd name="adj1" fmla="val -4713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Right Brace 36">
            <a:extLst>
              <a:ext uri="{FF2B5EF4-FFF2-40B4-BE49-F238E27FC236}">
                <a16:creationId xmlns:a16="http://schemas.microsoft.com/office/drawing/2014/main" xmlns="" id="{1BA0FA56-6381-844D-9F95-8756B4686E06}"/>
              </a:ext>
            </a:extLst>
          </p:cNvPr>
          <p:cNvSpPr/>
          <p:nvPr/>
        </p:nvSpPr>
        <p:spPr bwMode="auto">
          <a:xfrm>
            <a:off x="5078319" y="5097453"/>
            <a:ext cx="156705" cy="447274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8" name="Right Brace 37">
            <a:extLst>
              <a:ext uri="{FF2B5EF4-FFF2-40B4-BE49-F238E27FC236}">
                <a16:creationId xmlns:a16="http://schemas.microsoft.com/office/drawing/2014/main" xmlns="" id="{EC6BB535-303E-2140-9405-580134CDD14C}"/>
              </a:ext>
            </a:extLst>
          </p:cNvPr>
          <p:cNvSpPr/>
          <p:nvPr/>
        </p:nvSpPr>
        <p:spPr bwMode="auto">
          <a:xfrm>
            <a:off x="5087463" y="5518077"/>
            <a:ext cx="156705" cy="447274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xmlns="" id="{11B5FACC-9106-334A-AC08-F7544022B347}"/>
              </a:ext>
            </a:extLst>
          </p:cNvPr>
          <p:cNvSpPr/>
          <p:nvPr/>
        </p:nvSpPr>
        <p:spPr bwMode="auto">
          <a:xfrm>
            <a:off x="5655144" y="2732829"/>
            <a:ext cx="186625" cy="1860286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461642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290940-4066-3D47-9969-6CB14CE2F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23" y="4104506"/>
            <a:ext cx="8986117" cy="238053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102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抽獎程式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4D6E8D8-1463-524A-9103-AFE8F3657D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109"/>
          <a:stretch/>
        </p:blipFill>
        <p:spPr>
          <a:xfrm>
            <a:off x="2952080" y="1399638"/>
            <a:ext cx="5672482" cy="2866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257140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8B89BE0-E247-EC4A-8F80-467CBF4096DE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6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抽獎程式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A1B84B-8B33-6A46-8934-83B0BB2C8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160" y="1023963"/>
            <a:ext cx="4723376" cy="2936527"/>
          </a:xfrm>
          <a:prstGeom prst="rect">
            <a:avLst/>
          </a:prstGeom>
        </p:spPr>
      </p:pic>
      <p:sp>
        <p:nvSpPr>
          <p:cNvPr id="11" name="Rounded Rectangle 13">
            <a:extLst>
              <a:ext uri="{FF2B5EF4-FFF2-40B4-BE49-F238E27FC236}">
                <a16:creationId xmlns:a16="http://schemas.microsoft.com/office/drawing/2014/main" xmlns="" id="{3D96506A-EB2C-9E44-8036-91DE8C2167C1}"/>
              </a:ext>
            </a:extLst>
          </p:cNvPr>
          <p:cNvSpPr/>
          <p:nvPr/>
        </p:nvSpPr>
        <p:spPr bwMode="auto">
          <a:xfrm>
            <a:off x="2263151" y="1063149"/>
            <a:ext cx="4723376" cy="884061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293657" y="3840562"/>
            <a:ext cx="9493310" cy="3216272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行：用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from random import </a:t>
            </a:r>
            <a:r>
              <a:rPr lang="en-US" altLang="zh-TW" sz="2400" kern="0" baseline="0" dirty="0" err="1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randint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語法，取用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產生整數亂數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功能。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行：設定變數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30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行：定義一個名稱為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box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空串列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，這個空串列接下來負責  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儲存一些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順序被打亂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1~30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的整數數字。例如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[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29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12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38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… ]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因順序是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被隨機打亂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就好像玩撲克牌前先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洗牌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，所謂抽獎其實 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就只是輸出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box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串列中的前三個號碼。</a:t>
            </a:r>
          </a:p>
        </p:txBody>
      </p:sp>
      <p:pic>
        <p:nvPicPr>
          <p:cNvPr id="8" name="圖片 7">
            <a:hlinkClick r:id="rId4"/>
            <a:extLst>
              <a:ext uri="{FF2B5EF4-FFF2-40B4-BE49-F238E27FC236}">
                <a16:creationId xmlns:a16="http://schemas.microsoft.com/office/drawing/2014/main" xmlns="" id="{87DDC876-9159-B748-97F2-68C8C221C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18464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8B89BE0-E247-EC4A-8F80-467CBF4096DE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6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抽獎程式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A1B84B-8B33-6A46-8934-83B0BB2C8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160" y="1023963"/>
            <a:ext cx="4723376" cy="2936527"/>
          </a:xfrm>
          <a:prstGeom prst="rect">
            <a:avLst/>
          </a:prstGeom>
        </p:spPr>
      </p:pic>
      <p:sp>
        <p:nvSpPr>
          <p:cNvPr id="11" name="Rounded Rectangle 13">
            <a:extLst>
              <a:ext uri="{FF2B5EF4-FFF2-40B4-BE49-F238E27FC236}">
                <a16:creationId xmlns:a16="http://schemas.microsoft.com/office/drawing/2014/main" xmlns="" id="{3D96506A-EB2C-9E44-8036-91DE8C2167C1}"/>
              </a:ext>
            </a:extLst>
          </p:cNvPr>
          <p:cNvSpPr/>
          <p:nvPr/>
        </p:nvSpPr>
        <p:spPr bwMode="auto">
          <a:xfrm>
            <a:off x="2263151" y="1944266"/>
            <a:ext cx="4723376" cy="884061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293657" y="3840562"/>
            <a:ext cx="9493310" cy="3072256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 algn="just">
              <a:spcBef>
                <a:spcPts val="800"/>
              </a:spcBef>
              <a:buFont typeface="+mj-lt"/>
              <a:buAutoNum type="arabicPeriod" startAt="5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4~6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行負責產生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順序被打亂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1~30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的整數字串列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box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 startAt="5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行：以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range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30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的整數串列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，其內容為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…,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30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，依序將串列中的整數代入到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400" kern="0" baseline="0" dirty="0" err="1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以執行計次式迴圈，每一次都會重複執行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程式區塊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內的程式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5,6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</a:p>
          <a:p>
            <a:pPr marL="342900" indent="-342900" algn="just">
              <a:spcBef>
                <a:spcPts val="800"/>
              </a:spcBef>
              <a:buFont typeface="+mj-lt"/>
              <a:buAutoNum type="arabicPeriod" startAt="5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行：隨機產生一個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範圍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介於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~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i-1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的變數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position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，隨著</a:t>
            </a:r>
            <a:r>
              <a:rPr lang="en-US" altLang="zh-TW" sz="24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的值從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遞增到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30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，這個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範圍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也會越來越大。變數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position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代表變數</a:t>
            </a:r>
            <a:r>
              <a:rPr lang="en-US" altLang="zh-TW" sz="24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要插入串列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box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裡的位置。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7" name="圖片 6">
            <a:hlinkClick r:id="rId4"/>
            <a:extLst>
              <a:ext uri="{FF2B5EF4-FFF2-40B4-BE49-F238E27FC236}">
                <a16:creationId xmlns:a16="http://schemas.microsoft.com/office/drawing/2014/main" xmlns="" id="{F333B853-FAAC-8242-ACE4-E0C97BC30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2190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8B89BE0-E247-EC4A-8F80-467CBF4096DE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6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抽獎程式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A1B84B-8B33-6A46-8934-83B0BB2C8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160" y="1384003"/>
            <a:ext cx="4723376" cy="2936527"/>
          </a:xfrm>
          <a:prstGeom prst="rect">
            <a:avLst/>
          </a:prstGeom>
        </p:spPr>
      </p:pic>
      <p:sp>
        <p:nvSpPr>
          <p:cNvPr id="11" name="Rounded Rectangle 13">
            <a:extLst>
              <a:ext uri="{FF2B5EF4-FFF2-40B4-BE49-F238E27FC236}">
                <a16:creationId xmlns:a16="http://schemas.microsoft.com/office/drawing/2014/main" xmlns="" id="{3D96506A-EB2C-9E44-8036-91DE8C2167C1}"/>
              </a:ext>
            </a:extLst>
          </p:cNvPr>
          <p:cNvSpPr/>
          <p:nvPr/>
        </p:nvSpPr>
        <p:spPr bwMode="auto">
          <a:xfrm>
            <a:off x="2263151" y="2860405"/>
            <a:ext cx="4723376" cy="1460125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293657" y="4592611"/>
            <a:ext cx="9493310" cy="1460126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8.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行：把變數</a:t>
            </a:r>
            <a:r>
              <a:rPr lang="en-US" altLang="zh-TW" sz="24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插入串列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box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中的第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position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個的位置。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9.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7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行：呈現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box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的所有串列元素。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10. 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8∼10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行：呈現第一、第二、第三特獎的結果。 </a:t>
            </a:r>
          </a:p>
        </p:txBody>
      </p:sp>
      <p:pic>
        <p:nvPicPr>
          <p:cNvPr id="7" name="圖片 6">
            <a:hlinkClick r:id="rId4"/>
            <a:extLst>
              <a:ext uri="{FF2B5EF4-FFF2-40B4-BE49-F238E27FC236}">
                <a16:creationId xmlns:a16="http://schemas.microsoft.com/office/drawing/2014/main" xmlns="" id="{9B2617C3-47C9-8B47-A2FF-89862E16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84053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91702" y="1269213"/>
            <a:ext cx="8309257" cy="104686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random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函式庫另外也提供了一個將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串列元素位置隨機打亂的函式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shuffle()</a:t>
            </a:r>
            <a:endParaRPr lang="zh-TW" altLang="en-US" sz="28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106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95896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抽獎程式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D90E66-32B7-3B4D-9622-588FF4C20AF0}"/>
              </a:ext>
            </a:extLst>
          </p:cNvPr>
          <p:cNvSpPr/>
          <p:nvPr/>
        </p:nvSpPr>
        <p:spPr>
          <a:xfrm>
            <a:off x="1026619" y="2638052"/>
            <a:ext cx="7843748" cy="2246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r>
              <a:rPr lang="fr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import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fr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random</a:t>
            </a:r>
            <a:endParaRPr lang="fr" altLang="zh-TW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 = </a:t>
            </a:r>
            <a:r>
              <a:rPr lang="fr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(range(</a:t>
            </a:r>
            <a:r>
              <a:rPr lang="fr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fr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10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))</a:t>
            </a:r>
          </a:p>
          <a:p>
            <a:r>
              <a:rPr lang="fr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(x)</a:t>
            </a:r>
          </a:p>
          <a:p>
            <a:r>
              <a:rPr lang="fr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random.shuffle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(x)   </a:t>
            </a:r>
            <a:r>
              <a:rPr lang="fr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第一次打亂串列順序</a:t>
            </a:r>
            <a:endParaRPr lang="fr" altLang="zh-TW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fr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(x)            </a:t>
            </a:r>
            <a:r>
              <a:rPr lang="fr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輸出串列</a:t>
            </a:r>
            <a:endParaRPr lang="fr" altLang="zh-TW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fr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random.shuffle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(x)   </a:t>
            </a:r>
            <a:r>
              <a:rPr lang="fr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再次打亂串列順序</a:t>
            </a:r>
            <a:endParaRPr lang="fr" altLang="zh-TW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fr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(x)            </a:t>
            </a:r>
            <a:r>
              <a:rPr lang="fr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再次輸出串列</a:t>
            </a:r>
            <a:endParaRPr lang="fr" altLang="zh-TW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:a16="http://schemas.microsoft.com/office/drawing/2014/main" xmlns="" id="{663DB136-E8E8-424B-8F31-B57F44A970AF}"/>
              </a:ext>
            </a:extLst>
          </p:cNvPr>
          <p:cNvSpPr txBox="1">
            <a:spLocks/>
          </p:cNvSpPr>
          <p:nvPr/>
        </p:nvSpPr>
        <p:spPr bwMode="auto">
          <a:xfrm>
            <a:off x="522002" y="5112243"/>
            <a:ext cx="8309257" cy="39209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執行結果為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F924C24-39D6-854B-BCE6-C60DC6EE703D}"/>
              </a:ext>
            </a:extLst>
          </p:cNvPr>
          <p:cNvSpPr/>
          <p:nvPr/>
        </p:nvSpPr>
        <p:spPr>
          <a:xfrm>
            <a:off x="1026619" y="5664608"/>
            <a:ext cx="7843748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[1, 2, 3, 4, 5, 6, 7, 8, 9]</a:t>
            </a:r>
          </a:p>
          <a:p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[6, 9, 2, 5, 7, 8, 3, 4, 1]</a:t>
            </a:r>
          </a:p>
          <a:p>
            <a:r>
              <a:rPr lang="fr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[3, 9, 8, 6, 4, 1, 5, 2, 7]</a:t>
            </a:r>
          </a:p>
        </p:txBody>
      </p:sp>
    </p:spTree>
    <p:extLst>
      <p:ext uri="{BB962C8B-B14F-4D97-AF65-F5344CB8AC3E}">
        <p14:creationId xmlns:p14="http://schemas.microsoft.com/office/powerpoint/2010/main" val="57373124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107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抽獎程式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D90E66-32B7-3B4D-9622-588FF4C20AF0}"/>
              </a:ext>
            </a:extLst>
          </p:cNvPr>
          <p:cNvSpPr/>
          <p:nvPr/>
        </p:nvSpPr>
        <p:spPr>
          <a:xfrm>
            <a:off x="850087" y="1296194"/>
            <a:ext cx="7142553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r>
              <a:rPr lang="fr" altLang="zh-TW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import</a:t>
            </a:r>
            <a:r>
              <a:rPr lang="fr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fr" altLang="zh-TW" sz="24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random</a:t>
            </a:r>
            <a:endParaRPr lang="fr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fr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 = </a:t>
            </a:r>
            <a:r>
              <a:rPr lang="fr" altLang="zh-TW" sz="24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</a:t>
            </a:r>
            <a:r>
              <a:rPr lang="fr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(range(</a:t>
            </a:r>
            <a:r>
              <a:rPr lang="fr" altLang="zh-TW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fr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fr" altLang="zh-TW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10</a:t>
            </a:r>
            <a:r>
              <a:rPr lang="fr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))</a:t>
            </a:r>
          </a:p>
          <a:p>
            <a:r>
              <a:rPr lang="fr" altLang="zh-TW" sz="24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fr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(x)</a:t>
            </a:r>
          </a:p>
          <a:p>
            <a:r>
              <a:rPr lang="fr" altLang="zh-TW" sz="24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random.shuffle</a:t>
            </a:r>
            <a:r>
              <a:rPr lang="fr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(x)   </a:t>
            </a:r>
            <a:r>
              <a:rPr lang="fr" altLang="zh-TW" sz="24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sz="24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第一次打亂串列順序</a:t>
            </a:r>
            <a:endParaRPr lang="fr" altLang="zh-TW" sz="2400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fr" altLang="zh-TW" sz="24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fr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(x)</a:t>
            </a:r>
            <a:endParaRPr lang="fr" altLang="zh-TW" sz="2400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:a16="http://schemas.microsoft.com/office/drawing/2014/main" xmlns="" id="{663DB136-E8E8-424B-8F31-B57F44A970AF}"/>
              </a:ext>
            </a:extLst>
          </p:cNvPr>
          <p:cNvSpPr txBox="1">
            <a:spLocks/>
          </p:cNvSpPr>
          <p:nvPr/>
        </p:nvSpPr>
        <p:spPr bwMode="auto">
          <a:xfrm>
            <a:off x="436665" y="3725434"/>
            <a:ext cx="8996135" cy="268332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程式第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行先以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range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產生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1~9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的整數，因為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3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range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函式傳回值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不再是串列類別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，所以必須再以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list()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將傳回結果轉為串列型態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random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模組提供的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shuffle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函式可以接受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傳入一個串列變數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，並將裡面的元素順序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隨機打亂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如同洗牌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66579040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108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647824" y="1123557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隨機取出不重複的數字</a:t>
            </a:r>
            <a:endParaRPr kumimoji="0" lang="en-US" altLang="zh-TW" sz="400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5" name="◎ 電腦輔助學習趨勢…">
            <a:extLst>
              <a:ext uri="{FF2B5EF4-FFF2-40B4-BE49-F238E27FC236}">
                <a16:creationId xmlns:a16="http://schemas.microsoft.com/office/drawing/2014/main" xmlns="" id="{A24D15FF-3EE9-6040-B318-5D7AE5D04350}"/>
              </a:ext>
            </a:extLst>
          </p:cNvPr>
          <p:cNvSpPr txBox="1">
            <a:spLocks/>
          </p:cNvSpPr>
          <p:nvPr/>
        </p:nvSpPr>
        <p:spPr bwMode="auto">
          <a:xfrm>
            <a:off x="542244" y="1944266"/>
            <a:ext cx="8996135" cy="268332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設計一個程式，從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1∼100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中隨機取出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兩個不重複的數字。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04059080-BB1C-4C45-ADB0-7DFFC5D00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44" y="3584075"/>
            <a:ext cx="8915400" cy="2781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3975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投影片編號版面配置區 1">
            <a:extLst>
              <a:ext uri="{FF2B5EF4-FFF2-40B4-BE49-F238E27FC236}">
                <a16:creationId xmlns:a16="http://schemas.microsoft.com/office/drawing/2014/main" xmlns="" id="{19BA4884-5FFB-7440-9729-DCB0962F347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C4BFBD-DA0D-7C4D-B99E-E44F499DE44D}" type="slidenum">
              <a:rPr lang="en-US" altLang="zh-TW" sz="1400" smtClean="0"/>
              <a:pPr>
                <a:spcBef>
                  <a:spcPct val="0"/>
                </a:spcBef>
                <a:buFontTx/>
                <a:buNone/>
              </a:pPr>
              <a:t>109</a:t>
            </a:fld>
            <a:endParaRPr lang="en-US" altLang="zh-TW" sz="1400"/>
          </a:p>
        </p:txBody>
      </p:sp>
      <p:pic>
        <p:nvPicPr>
          <p:cNvPr id="111620" name="圖片 4">
            <a:hlinkClick r:id="rId2" action="ppaction://hlinksldjump"/>
            <a:extLst>
              <a:ext uri="{FF2B5EF4-FFF2-40B4-BE49-F238E27FC236}">
                <a16:creationId xmlns:a16="http://schemas.microsoft.com/office/drawing/2014/main" xmlns="" id="{680851B7-814D-9F40-970E-02C0850117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電腦輔助教學的趨勢">
            <a:extLst>
              <a:ext uri="{FF2B5EF4-FFF2-40B4-BE49-F238E27FC236}">
                <a16:creationId xmlns:a16="http://schemas.microsoft.com/office/drawing/2014/main" xmlns="" id="{D69CADFB-8AC0-EC4C-911B-75019FBDD63D}"/>
              </a:ext>
            </a:extLst>
          </p:cNvPr>
          <p:cNvSpPr txBox="1">
            <a:spLocks/>
          </p:cNvSpPr>
          <p:nvPr/>
        </p:nvSpPr>
        <p:spPr bwMode="auto">
          <a:xfrm>
            <a:off x="1260764" y="-101889"/>
            <a:ext cx="428360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 b="1">
                <a:solidFill>
                  <a:schemeClr val="accent3">
                    <a:lumOff val="44000"/>
                  </a:schemeClr>
                </a:solidFill>
                <a:latin typeface="華康中圓體"/>
                <a:ea typeface="華康中圓體"/>
                <a:cs typeface="華康中圓體"/>
                <a:sym typeface="華康中圓體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zh-TW" altLang="en-US" sz="48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Times New Roman"/>
              </a:rPr>
              <a:t>問題與討論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3FCC31D2-7134-5040-B4B7-5B46057EEE36}"/>
              </a:ext>
            </a:extLst>
          </p:cNvPr>
          <p:cNvSpPr/>
          <p:nvPr/>
        </p:nvSpPr>
        <p:spPr>
          <a:xfrm>
            <a:off x="1491214" y="772816"/>
            <a:ext cx="6409917" cy="282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260"/>
              </a:lnSpc>
            </a:pPr>
            <a:r>
              <a:rPr lang="zh-TW" altLang="en-US" sz="8800" b="1" dirty="0">
                <a:latin typeface="PingFang TC" panose="020B0400000000000000" pitchFamily="34" charset="-120"/>
                <a:ea typeface="PingFang TC" panose="020B0400000000000000" pitchFamily="34" charset="-120"/>
              </a:rPr>
              <a:t>你還想知道什麼</a:t>
            </a:r>
            <a:r>
              <a:rPr lang="en-US" altLang="zh-TW" sz="8800" b="1" dirty="0">
                <a:latin typeface="Calibri" panose="020F0502020204030204" pitchFamily="34" charset="0"/>
                <a:ea typeface="PingFang TC Semibold" panose="020B0400000000000000" pitchFamily="34" charset="-120"/>
              </a:rPr>
              <a:t>?</a:t>
            </a:r>
          </a:p>
          <a:p>
            <a:pPr>
              <a:lnSpc>
                <a:spcPts val="11260"/>
              </a:lnSpc>
            </a:pPr>
            <a:endParaRPr lang="zh-TW" altLang="en-US" sz="8000" dirty="0">
              <a:latin typeface="PingFang TC Semibold" panose="020B0400000000000000" pitchFamily="34" charset="-120"/>
              <a:ea typeface="PingFang TC Semibold" panose="020B0400000000000000" pitchFamily="34" charset="-120"/>
            </a:endParaRPr>
          </a:p>
        </p:txBody>
      </p:sp>
      <p:pic>
        <p:nvPicPr>
          <p:cNvPr id="11" name="圖片 5">
            <a:extLst>
              <a:ext uri="{FF2B5EF4-FFF2-40B4-BE49-F238E27FC236}">
                <a16:creationId xmlns:a16="http://schemas.microsoft.com/office/drawing/2014/main" xmlns="" id="{895ACC24-A7F2-0543-9D80-41EAC38D33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79494" y="2304306"/>
            <a:ext cx="4805034" cy="45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434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27944" y="-180305"/>
            <a:ext cx="28803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Print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指令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1023321" y="3206145"/>
            <a:ext cx="7697433" cy="335476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en-US" altLang="zh-TW" sz="28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</a:t>
            </a:r>
            <a:r>
              <a:rPr lang="zh-TW" altLang="en-US" sz="28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1:</a:t>
            </a:r>
          </a:p>
          <a:p>
            <a:pPr lvl="1"/>
            <a:r>
              <a:rPr lang="en-US" altLang="zh-TW" sz="28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(”How", ”are", ”you?")</a:t>
            </a:r>
            <a:b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28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(”How", ”are", ”you?", </a:t>
            </a:r>
            <a:r>
              <a:rPr lang="en-US" altLang="zh-TW" sz="2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sep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="</a:t>
            </a:r>
            <a:r>
              <a:rPr lang="en-US" altLang="zh-TW" sz="28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@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")</a:t>
            </a:r>
          </a:p>
          <a:p>
            <a:r>
              <a:rPr lang="en-US" altLang="zh-TW" sz="28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</a:t>
            </a:r>
            <a:r>
              <a:rPr lang="zh-TW" altLang="en-US" sz="28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執行結果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</a:p>
          <a:p>
            <a:pPr lvl="1"/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How</a:t>
            </a:r>
            <a:r>
              <a:rPr lang="en-US" altLang="zh-TW" sz="28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are</a:t>
            </a:r>
            <a:r>
              <a:rPr lang="en-US" altLang="zh-TW" sz="28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you?</a:t>
            </a:r>
          </a:p>
          <a:p>
            <a:pPr lvl="1"/>
            <a:r>
              <a:rPr lang="en-US" altLang="zh-TW" sz="2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How</a:t>
            </a:r>
            <a:r>
              <a:rPr lang="en-US" altLang="zh-TW" sz="2800" kern="0" baseline="0" dirty="0" err="1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@</a:t>
            </a:r>
            <a:r>
              <a:rPr lang="en-US" altLang="zh-TW" sz="2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are</a:t>
            </a:r>
            <a:r>
              <a:rPr lang="en-US" altLang="zh-TW" sz="2800" kern="0" baseline="0" dirty="0" err="1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@</a:t>
            </a:r>
            <a:r>
              <a:rPr lang="en-US" altLang="zh-TW" sz="2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you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?</a:t>
            </a:r>
          </a:p>
          <a:p>
            <a:endParaRPr lang="en-US" sz="2400" dirty="0">
              <a:latin typeface="Courier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5A4EFFE-F051-6F4B-83D9-D6EC3C8DF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24" y="2014026"/>
            <a:ext cx="9028306" cy="79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50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09033" y="-180305"/>
            <a:ext cx="3419311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Print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指令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1023321" y="2476773"/>
            <a:ext cx="7697433" cy="2923877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n"/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2:</a:t>
            </a:r>
          </a:p>
          <a:p>
            <a:pPr lvl="1"/>
            <a:r>
              <a:rPr lang="en-US" altLang="zh-TW" sz="24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("How", "are", ”you?")</a:t>
            </a:r>
            <a:endParaRPr lang="en-US" altLang="zh-TW" sz="2400" kern="0" baseline="0" dirty="0">
              <a:solidFill>
                <a:srgbClr val="3A7CBA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lvl="1"/>
            <a:r>
              <a:rPr lang="en-US" altLang="zh-TW" sz="24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("How", "are", ”you?", end="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")</a:t>
            </a:r>
            <a:b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24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("How", "are", ”you?")</a:t>
            </a:r>
          </a:p>
          <a:p>
            <a:pPr marL="342900" indent="-342900">
              <a:buFont typeface="Wingdings" pitchFamily="2" charset="2"/>
              <a:buChar char="n"/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執行結果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</a:p>
          <a:p>
            <a:pPr lvl="1"/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How</a:t>
            </a:r>
            <a:r>
              <a:rPr lang="en-US" altLang="zh-TW" sz="24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are</a:t>
            </a:r>
            <a:r>
              <a:rPr lang="en-US" altLang="zh-TW" sz="24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you?</a:t>
            </a:r>
          </a:p>
          <a:p>
            <a:pPr lvl="1"/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How</a:t>
            </a:r>
            <a:r>
              <a:rPr lang="en-US" altLang="zh-TW" sz="24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are</a:t>
            </a:r>
            <a:r>
              <a:rPr lang="en-US" altLang="zh-TW" sz="24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you?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How</a:t>
            </a:r>
            <a:r>
              <a:rPr lang="en-US" altLang="zh-TW" sz="24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are</a:t>
            </a:r>
            <a:r>
              <a:rPr lang="en-US" altLang="zh-TW" sz="2400" kern="0" baseline="0" dirty="0">
                <a:solidFill>
                  <a:srgbClr val="FF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you?</a:t>
            </a:r>
          </a:p>
          <a:p>
            <a:endParaRPr lang="en-US" sz="2400" dirty="0">
              <a:latin typeface="Courier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5A4EFFE-F051-6F4B-83D9-D6EC3C8DF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969" y="1772793"/>
            <a:ext cx="7697433" cy="677242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4C21B731-BCD6-D847-A89C-00B565468B6B}"/>
              </a:ext>
            </a:extLst>
          </p:cNvPr>
          <p:cNvSpPr/>
          <p:nvPr/>
        </p:nvSpPr>
        <p:spPr bwMode="auto">
          <a:xfrm>
            <a:off x="1431811" y="3276982"/>
            <a:ext cx="6757149" cy="70788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3CE931B0-F396-A34D-9780-EE2F215EF190}"/>
              </a:ext>
            </a:extLst>
          </p:cNvPr>
          <p:cNvSpPr/>
          <p:nvPr/>
        </p:nvSpPr>
        <p:spPr bwMode="auto">
          <a:xfrm>
            <a:off x="1513091" y="4716388"/>
            <a:ext cx="4674349" cy="45720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xmlns="" id="{202B44E8-3375-4545-B446-9102B7C44C35}"/>
              </a:ext>
            </a:extLst>
          </p:cNvPr>
          <p:cNvCxnSpPr>
            <a:stCxn id="7" idx="1"/>
            <a:endCxn id="9" idx="1"/>
          </p:cNvCxnSpPr>
          <p:nvPr/>
        </p:nvCxnSpPr>
        <p:spPr bwMode="auto">
          <a:xfrm rot="10800000" flipH="1" flipV="1">
            <a:off x="1431811" y="3630924"/>
            <a:ext cx="81280" cy="1314063"/>
          </a:xfrm>
          <a:prstGeom prst="curvedConnector3">
            <a:avLst>
              <a:gd name="adj1" fmla="val -89375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◎ 電腦輔助學習趨勢…">
            <a:extLst>
              <a:ext uri="{FF2B5EF4-FFF2-40B4-BE49-F238E27FC236}">
                <a16:creationId xmlns:a16="http://schemas.microsoft.com/office/drawing/2014/main" xmlns="" id="{89028452-50C1-D34D-B841-6F2CEB9FE0A6}"/>
              </a:ext>
            </a:extLst>
          </p:cNvPr>
          <p:cNvSpPr txBox="1">
            <a:spLocks/>
          </p:cNvSpPr>
          <p:nvPr/>
        </p:nvSpPr>
        <p:spPr bwMode="auto">
          <a:xfrm>
            <a:off x="957957" y="5427389"/>
            <a:ext cx="7704856" cy="14131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上述程式第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省略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end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，輸出結尾為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預設換行</a:t>
            </a:r>
            <a:endParaRPr lang="en-US" altLang="zh-TW" sz="24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上述程式第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行將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end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設定為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“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”,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輸出結尾不換行，以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取代，故第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行的輸出也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連接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到第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行結尾端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326541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程式中英對照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5A4EFFE-F051-6F4B-83D9-D6EC3C8DF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32" y="2364740"/>
            <a:ext cx="8817447" cy="7757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6F28124-7581-9046-B4B5-321420ED8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90" y="3447669"/>
            <a:ext cx="9694444" cy="25983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21FA18B-0E83-F04E-AFB5-5871FD6D8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834" y="1253510"/>
            <a:ext cx="5636526" cy="87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18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71271"/>
            <a:ext cx="345638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863848" y="1123557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4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值日生</a:t>
            </a:r>
            <a:r>
              <a:rPr kumimoji="0" lang="zh-TW" altLang="en-US" sz="44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請設計一個程式，讓使用者輸入值日生的名字後，電腦會將今天值日生的名字呈現在畫面上。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C8AC151-FFC8-AD46-A6E2-AD81281FE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08" y="3960490"/>
            <a:ext cx="8991600" cy="1498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3E0F5DE3-BCDF-0249-AD9B-1CA389632B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12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1880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求三數之和</a:t>
            </a:r>
          </a:p>
        </p:txBody>
      </p:sp>
      <p:sp>
        <p:nvSpPr>
          <p:cNvPr id="15" name="◎ 電腦輔助學習趨勢…">
            <a:extLst>
              <a:ext uri="{FF2B5EF4-FFF2-40B4-BE49-F238E27FC236}">
                <a16:creationId xmlns:a16="http://schemas.microsoft.com/office/drawing/2014/main" xmlns="" id="{89028452-50C1-D34D-B841-6F2CEB9FE0A6}"/>
              </a:ext>
            </a:extLst>
          </p:cNvPr>
          <p:cNvSpPr txBox="1">
            <a:spLocks/>
          </p:cNvSpPr>
          <p:nvPr/>
        </p:nvSpPr>
        <p:spPr bwMode="auto">
          <a:xfrm>
            <a:off x="1149139" y="2232298"/>
            <a:ext cx="5093122" cy="368402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對應的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程式積本如右</a:t>
            </a:r>
            <a:endParaRPr lang="zh-TW" altLang="en-US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120197F-2D30-3848-A7DC-5F123BCF12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25" t="12185"/>
          <a:stretch/>
        </p:blipFill>
        <p:spPr>
          <a:xfrm>
            <a:off x="5328344" y="2016274"/>
            <a:ext cx="4445050" cy="455693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85DD087E-F55C-F346-9DA4-71FA8FF801BE}"/>
              </a:ext>
            </a:extLst>
          </p:cNvPr>
          <p:cNvSpPr/>
          <p:nvPr/>
        </p:nvSpPr>
        <p:spPr>
          <a:xfrm>
            <a:off x="647824" y="1135443"/>
            <a:ext cx="7752407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設計一個程式，讓使用者輸入三個數  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字，並輸出三數之和</a:t>
            </a:r>
            <a:endParaRPr lang="zh-TW" altLang="en-US" sz="3600" dirty="0"/>
          </a:p>
        </p:txBody>
      </p:sp>
      <p:pic>
        <p:nvPicPr>
          <p:cNvPr id="8" name="圖片 5">
            <a:extLst>
              <a:ext uri="{FF2B5EF4-FFF2-40B4-BE49-F238E27FC236}">
                <a16:creationId xmlns:a16="http://schemas.microsoft.com/office/drawing/2014/main" xmlns="" id="{49B35B68-194D-8F4C-9147-739E26210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18" y="4305778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6">
            <a:hlinkClick r:id="rId5"/>
            <a:extLst>
              <a:ext uri="{FF2B5EF4-FFF2-40B4-BE49-F238E27FC236}">
                <a16:creationId xmlns:a16="http://schemas.microsoft.com/office/drawing/2014/main" xmlns="" id="{38263D02-164C-3042-97C5-AAFDD793F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1700839" y="5731653"/>
            <a:ext cx="3742644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計算篇－求三數之和程式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AutoShape 12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791840" y="5663907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03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09B599-ED60-BB45-BCB6-634BA849D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710" y="1152178"/>
            <a:ext cx="3715061" cy="50591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求三數之和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EAFA508-5543-F14A-97E2-8DE98C435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475" y="2035114"/>
            <a:ext cx="5406381" cy="495714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0FE394F5-5155-6C4F-B147-2F3034F0FF7C}"/>
              </a:ext>
            </a:extLst>
          </p:cNvPr>
          <p:cNvSpPr/>
          <p:nvPr/>
        </p:nvSpPr>
        <p:spPr bwMode="auto">
          <a:xfrm>
            <a:off x="268205" y="1975300"/>
            <a:ext cx="3831566" cy="128395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00E752FF-6657-E343-9E39-AF9E86CB37EB}"/>
              </a:ext>
            </a:extLst>
          </p:cNvPr>
          <p:cNvCxnSpPr>
            <a:cxnSpLocks/>
            <a:stCxn id="16" idx="3"/>
            <a:endCxn id="11" idx="1"/>
          </p:cNvCxnSpPr>
          <p:nvPr/>
        </p:nvCxnSpPr>
        <p:spPr bwMode="auto">
          <a:xfrm flipV="1">
            <a:off x="4099771" y="2282971"/>
            <a:ext cx="430704" cy="3343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A9D0537-FE6B-EE48-9C3A-C02E81B9C998}"/>
              </a:ext>
            </a:extLst>
          </p:cNvPr>
          <p:cNvSpPr/>
          <p:nvPr/>
        </p:nvSpPr>
        <p:spPr>
          <a:xfrm>
            <a:off x="4992891" y="2715269"/>
            <a:ext cx="4704778" cy="3365024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zh-TW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先輸出提示文字</a:t>
            </a:r>
            <a:r>
              <a:rPr lang="en-US" altLang="zh-TW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請輸入數字</a:t>
            </a:r>
            <a:r>
              <a:rPr lang="en-US" altLang="zh-TW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x: 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等使用者輸入</a:t>
            </a:r>
            <a:r>
              <a:rPr lang="zh-TW" altLang="en-US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數字字串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並按</a:t>
            </a:r>
            <a:r>
              <a:rPr lang="en-US" altLang="zh-TW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Enter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送出後，</a:t>
            </a:r>
            <a:r>
              <a:rPr lang="en-US" altLang="zh-TW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取得該數字字串內容</a:t>
            </a:r>
            <a:endParaRPr lang="en-US" altLang="zh-TW" sz="2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altLang="zh-TW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int()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函式將</a:t>
            </a:r>
            <a:r>
              <a:rPr lang="en-US" altLang="zh-TW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取得的數字內容轉換為</a:t>
            </a:r>
            <a:r>
              <a:rPr lang="zh-TW" altLang="en-US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endParaRPr lang="en-US" altLang="zh-TW" sz="2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轉換後的整數經由</a:t>
            </a:r>
            <a:r>
              <a:rPr lang="en-US" altLang="zh-TW" sz="2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指派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存入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11170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4">
            <a:extLst>
              <a:ext uri="{FF2B5EF4-FFF2-40B4-BE49-F238E27FC236}">
                <a16:creationId xmlns:a16="http://schemas.microsoft.com/office/drawing/2014/main" xmlns="" id="{8A651CC1-13E9-6D46-AF5E-DE83CB0A3B46}"/>
              </a:ext>
            </a:extLst>
          </p:cNvPr>
          <p:cNvGrpSpPr>
            <a:grpSpLocks/>
          </p:cNvGrpSpPr>
          <p:nvPr/>
        </p:nvGrpSpPr>
        <p:grpSpPr bwMode="auto">
          <a:xfrm>
            <a:off x="287784" y="1133756"/>
            <a:ext cx="8856984" cy="5420679"/>
            <a:chOff x="3131839" y="3429405"/>
            <a:chExt cx="7884001" cy="5195808"/>
          </a:xfrm>
        </p:grpSpPr>
        <p:grpSp>
          <p:nvGrpSpPr>
            <p:cNvPr id="26" name="群組 6">
              <a:extLst>
                <a:ext uri="{FF2B5EF4-FFF2-40B4-BE49-F238E27FC236}">
                  <a16:creationId xmlns:a16="http://schemas.microsoft.com/office/drawing/2014/main" xmlns="" id="{C1665C93-5D20-5D49-9CD7-A482CCD362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39" y="3429405"/>
              <a:ext cx="7884001" cy="5195808"/>
              <a:chOff x="3131839" y="3069405"/>
              <a:chExt cx="7884001" cy="5195808"/>
            </a:xfrm>
          </p:grpSpPr>
          <p:sp>
            <p:nvSpPr>
              <p:cNvPr id="31" name="圓角矩形 30">
                <a:extLst>
                  <a:ext uri="{FF2B5EF4-FFF2-40B4-BE49-F238E27FC236}">
                    <a16:creationId xmlns:a16="http://schemas.microsoft.com/office/drawing/2014/main" xmlns="" id="{0B9E472D-3726-C340-A744-4F301341D83A}"/>
                  </a:ext>
                </a:extLst>
              </p:cNvPr>
              <p:cNvSpPr/>
              <p:nvPr/>
            </p:nvSpPr>
            <p:spPr>
              <a:xfrm>
                <a:off x="3131840" y="3225104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32" name="圓角矩形 31">
                <a:extLst>
                  <a:ext uri="{FF2B5EF4-FFF2-40B4-BE49-F238E27FC236}">
                    <a16:creationId xmlns:a16="http://schemas.microsoft.com/office/drawing/2014/main" xmlns="" id="{22CC686C-8CE4-C746-B1A3-9B9BA0E8B72A}"/>
                  </a:ext>
                </a:extLst>
              </p:cNvPr>
              <p:cNvSpPr/>
              <p:nvPr/>
            </p:nvSpPr>
            <p:spPr>
              <a:xfrm>
                <a:off x="3131839" y="3069405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eiti SC Medium" pitchFamily="2" charset="-128"/>
                    <a:ea typeface="Heiti SC Medium" pitchFamily="2" charset="-128"/>
                    <a:cs typeface="+mn-cs"/>
                  </a:rPr>
                  <a:t>小知識</a:t>
                </a:r>
                <a:endParaRPr kumimoji="1" lang="zh-TW" altLang="en-US" sz="32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eiti SC Medium" pitchFamily="2" charset="-128"/>
                  <a:ea typeface="Heiti SC Medium" pitchFamily="2" charset="-128"/>
                  <a:cs typeface="+mn-cs"/>
                </a:endParaRPr>
              </a:p>
            </p:txBody>
          </p: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xmlns="" id="{C0F7E190-6AE6-8A49-82B2-1170C034145E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11920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Input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函式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2F1CAED-85F4-704F-9F7A-4F57907C90ED}"/>
              </a:ext>
            </a:extLst>
          </p:cNvPr>
          <p:cNvSpPr/>
          <p:nvPr/>
        </p:nvSpPr>
        <p:spPr>
          <a:xfrm>
            <a:off x="4944047" y="1564809"/>
            <a:ext cx="3921392" cy="491596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zh-TW" sz="1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1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1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1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</a:t>
            </a:r>
            <a:r>
              <a:rPr lang="en-US" altLang="zh-TW" sz="1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x:</a:t>
            </a:r>
            <a:r>
              <a:rPr lang="en-US" altLang="zh-TW" sz="1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zh-TW" sz="18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1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x+x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endParaRPr lang="en-US" altLang="zh-TW" sz="1800" kern="0" baseline="0" dirty="0">
              <a:solidFill>
                <a:srgbClr val="3A7CBA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zh-TW" sz="1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 </a:t>
            </a:r>
            <a:r>
              <a:rPr lang="en-US" altLang="zh-TW" sz="1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1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1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1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</a:t>
            </a:r>
            <a:r>
              <a:rPr lang="en-US" altLang="zh-TW" sz="1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y:</a:t>
            </a:r>
            <a:r>
              <a:rPr lang="en-US" altLang="zh-TW" sz="1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))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zh-TW" sz="18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1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y+y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zh-TW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lnSpc>
                <a:spcPct val="150000"/>
              </a:lnSpc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執行結果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zh-TW" altLang="en-US" sz="1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</a:t>
            </a:r>
            <a:r>
              <a:rPr lang="en-US" altLang="zh-TW" sz="1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x: 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20</a:t>
            </a:r>
            <a:endParaRPr lang="en-US" altLang="zh-TW" sz="1800" kern="0" baseline="0" dirty="0">
              <a:solidFill>
                <a:srgbClr val="4590A9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2020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zh-TW" altLang="en-US" sz="1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</a:t>
            </a:r>
            <a:r>
              <a:rPr lang="en-US" altLang="zh-TW" sz="1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y: 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20</a:t>
            </a:r>
            <a:endParaRPr lang="en-US" altLang="zh-TW" sz="1800" kern="0" baseline="0" dirty="0">
              <a:solidFill>
                <a:srgbClr val="4590A9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40</a:t>
            </a:r>
          </a:p>
          <a:p>
            <a:pPr>
              <a:lnSpc>
                <a:spcPct val="150000"/>
              </a:lnSpc>
            </a:pPr>
            <a:endParaRPr lang="en-US" sz="1800" dirty="0">
              <a:latin typeface="Courier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7DB4D2C-7017-E544-B95C-02EE698AF080}"/>
              </a:ext>
            </a:extLst>
          </p:cNvPr>
          <p:cNvSpPr/>
          <p:nvPr/>
        </p:nvSpPr>
        <p:spPr>
          <a:xfrm>
            <a:off x="647825" y="2089513"/>
            <a:ext cx="3921392" cy="4248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2460"/>
              </a:lnSpc>
              <a:buFont typeface="Wingdings" pitchFamily="2" charset="2"/>
              <a:buChar char="n"/>
            </a:pPr>
            <a:r>
              <a:rPr lang="en-US" altLang="zh-TW" sz="1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()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指令所取得的使用者輸入內容，最後的傳回值為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字串型態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lnSpc>
                <a:spcPts val="2460"/>
              </a:lnSpc>
              <a:buFont typeface="Wingdings" pitchFamily="2" charset="2"/>
              <a:buChar char="n"/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如果直接將傳回值拿來進行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加法運算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，結果會得到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字串的相加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，如範例中的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1800" kern="0" baseline="0" dirty="0" err="1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x+x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結果為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2020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，因為儲存在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中的是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'20'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這串文字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lnSpc>
                <a:spcPts val="2460"/>
              </a:lnSpc>
              <a:buFont typeface="Wingdings" pitchFamily="2" charset="2"/>
              <a:buChar char="n"/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因此必須先用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int()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指令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強制將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傳回的字串轉換為整數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，才能使用加號進行運算，如範例中的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1800" kern="0" baseline="0" dirty="0" err="1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y+y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，計算結果為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40</a:t>
            </a:r>
            <a:endParaRPr lang="zh-TW" altLang="en-US" sz="18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lnSpc>
                <a:spcPts val="2460"/>
              </a:lnSpc>
              <a:buFont typeface="Arial" panose="020B0604020202020204" pitchFamily="34" charset="0"/>
              <a:buChar char="•"/>
            </a:pPr>
            <a:endParaRPr lang="zh-TW" altLang="en-US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CAB8C5A-74E4-0140-8552-40DA714BD007}"/>
              </a:ext>
            </a:extLst>
          </p:cNvPr>
          <p:cNvSpPr/>
          <p:nvPr/>
        </p:nvSpPr>
        <p:spPr>
          <a:xfrm>
            <a:off x="756906" y="1640519"/>
            <a:ext cx="37266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input()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xmlns="" id="{F112DBED-2F71-4445-B340-C39CEE09AE52}"/>
              </a:ext>
            </a:extLst>
          </p:cNvPr>
          <p:cNvCxnSpPr>
            <a:cxnSpLocks/>
            <a:stCxn id="27" idx="1"/>
            <a:endCxn id="28" idx="1"/>
          </p:cNvCxnSpPr>
          <p:nvPr/>
        </p:nvCxnSpPr>
        <p:spPr bwMode="auto">
          <a:xfrm rot="10800000" flipH="1" flipV="1">
            <a:off x="4964367" y="2673034"/>
            <a:ext cx="30480" cy="2458720"/>
          </a:xfrm>
          <a:prstGeom prst="curvedConnector3">
            <a:avLst>
              <a:gd name="adj1" fmla="val -7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xmlns="" id="{337ACACB-2ABC-8949-BE33-67EF3F5D68B5}"/>
              </a:ext>
            </a:extLst>
          </p:cNvPr>
          <p:cNvSpPr/>
          <p:nvPr/>
        </p:nvSpPr>
        <p:spPr bwMode="auto">
          <a:xfrm>
            <a:off x="4964367" y="2472565"/>
            <a:ext cx="3316922" cy="40093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xmlns="" id="{BAAFD329-ADA4-0E4F-8AAA-3A59B9B5536D}"/>
              </a:ext>
            </a:extLst>
          </p:cNvPr>
          <p:cNvSpPr/>
          <p:nvPr/>
        </p:nvSpPr>
        <p:spPr bwMode="auto">
          <a:xfrm>
            <a:off x="4994847" y="4931285"/>
            <a:ext cx="837554" cy="40093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xmlns="" id="{EE8BC370-8D91-A441-84EF-EE7B3673BC01}"/>
              </a:ext>
            </a:extLst>
          </p:cNvPr>
          <p:cNvSpPr/>
          <p:nvPr/>
        </p:nvSpPr>
        <p:spPr bwMode="auto">
          <a:xfrm>
            <a:off x="4994847" y="3315845"/>
            <a:ext cx="3316922" cy="40093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xmlns="" id="{9CCD7975-B495-F24D-B049-F138A8AA8610}"/>
              </a:ext>
            </a:extLst>
          </p:cNvPr>
          <p:cNvSpPr/>
          <p:nvPr/>
        </p:nvSpPr>
        <p:spPr bwMode="auto">
          <a:xfrm>
            <a:off x="4984687" y="5754245"/>
            <a:ext cx="3316922" cy="40093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xmlns="" id="{C96CA89F-9138-3A4C-A592-574B3DC7802A}"/>
              </a:ext>
            </a:extLst>
          </p:cNvPr>
          <p:cNvCxnSpPr>
            <a:cxnSpLocks/>
            <a:stCxn id="33" idx="2"/>
            <a:endCxn id="34" idx="0"/>
          </p:cNvCxnSpPr>
          <p:nvPr/>
        </p:nvCxnSpPr>
        <p:spPr bwMode="auto">
          <a:xfrm rot="5400000">
            <a:off x="5629497" y="4730434"/>
            <a:ext cx="2037462" cy="1016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66264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09B599-ED60-BB45-BCB6-634BA849D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57" y="1080170"/>
            <a:ext cx="3715061" cy="50591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547260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求三數之和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0FE394F5-5155-6C4F-B147-2F3034F0FF7C}"/>
              </a:ext>
            </a:extLst>
          </p:cNvPr>
          <p:cNvSpPr/>
          <p:nvPr/>
        </p:nvSpPr>
        <p:spPr bwMode="auto">
          <a:xfrm>
            <a:off x="187992" y="3031052"/>
            <a:ext cx="3831566" cy="128395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A9D0537-FE6B-EE48-9C3A-C02E81B9C998}"/>
              </a:ext>
            </a:extLst>
          </p:cNvPr>
          <p:cNvSpPr/>
          <p:nvPr/>
        </p:nvSpPr>
        <p:spPr>
          <a:xfrm>
            <a:off x="4608265" y="2909236"/>
            <a:ext cx="4968551" cy="3026470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zh-TW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先輸出提示文字</a:t>
            </a:r>
            <a:r>
              <a:rPr lang="zh-TW" altLang="en-US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請輸入數字</a:t>
            </a:r>
            <a:r>
              <a:rPr lang="en-US" altLang="zh-TW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y: 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等使用者輸入</a:t>
            </a:r>
            <a:r>
              <a:rPr lang="zh-TW" altLang="en-US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數字字串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並按</a:t>
            </a:r>
            <a:r>
              <a:rPr lang="en-US" altLang="zh-TW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Enter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送出後，</a:t>
            </a:r>
            <a:r>
              <a:rPr lang="en-US" altLang="zh-TW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取得該數字字串內容</a:t>
            </a:r>
            <a:endParaRPr lang="en-US" altLang="zh-TW" sz="2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altLang="zh-TW" sz="22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()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取得的數字內容轉換為</a:t>
            </a:r>
            <a:r>
              <a:rPr lang="zh-TW" altLang="en-US" sz="2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endParaRPr lang="en-US" altLang="zh-TW" sz="2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轉換後的整數經由</a:t>
            </a:r>
            <a:r>
              <a:rPr lang="en-US" altLang="zh-TW" sz="2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指派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存入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83ACF81-53F6-0143-9D88-1642A2406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164" y="2198593"/>
            <a:ext cx="5352628" cy="385636"/>
          </a:xfrm>
          <a:prstGeom prst="rect">
            <a:avLst/>
          </a:prstGeom>
        </p:spPr>
      </p:pic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xmlns="" id="{0421AC4F-4316-2449-AD45-8702CFD3702C}"/>
              </a:ext>
            </a:extLst>
          </p:cNvPr>
          <p:cNvCxnSpPr>
            <a:cxnSpLocks/>
            <a:stCxn id="16" idx="3"/>
            <a:endCxn id="7" idx="1"/>
          </p:cNvCxnSpPr>
          <p:nvPr/>
        </p:nvCxnSpPr>
        <p:spPr bwMode="auto">
          <a:xfrm flipV="1">
            <a:off x="4019558" y="2391411"/>
            <a:ext cx="411606" cy="1281616"/>
          </a:xfrm>
          <a:prstGeom prst="curvedConnector3">
            <a:avLst>
              <a:gd name="adj1" fmla="val 22848"/>
            </a:avLst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69440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09B599-ED60-BB45-BCB6-634BA849D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57" y="1781410"/>
            <a:ext cx="3715061" cy="50591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95896" y="-216336"/>
            <a:ext cx="506499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求三數之和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0FE394F5-5155-6C4F-B147-2F3034F0FF7C}"/>
              </a:ext>
            </a:extLst>
          </p:cNvPr>
          <p:cNvSpPr/>
          <p:nvPr/>
        </p:nvSpPr>
        <p:spPr bwMode="auto">
          <a:xfrm>
            <a:off x="186136" y="4819317"/>
            <a:ext cx="3831566" cy="128395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A9D0537-FE6B-EE48-9C3A-C02E81B9C998}"/>
              </a:ext>
            </a:extLst>
          </p:cNvPr>
          <p:cNvSpPr/>
          <p:nvPr/>
        </p:nvSpPr>
        <p:spPr>
          <a:xfrm>
            <a:off x="4626953" y="1358324"/>
            <a:ext cx="5064990" cy="3970318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先輸出提示文字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請輸入數字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z: 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等使用者輸入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數字字串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並按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Enter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送出後，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取得該數字字串內容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altLang="zh-TW" sz="28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取得的數字內容轉換為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轉換後的整數經由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指派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</a:p>
          <a:p>
            <a:pPr>
              <a:buClr>
                <a:schemeClr val="tx1"/>
              </a:buClr>
            </a:pP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存入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z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xmlns="" id="{0421AC4F-4316-2449-AD45-8702CFD3702C}"/>
              </a:ext>
            </a:extLst>
          </p:cNvPr>
          <p:cNvCxnSpPr>
            <a:cxnSpLocks/>
            <a:stCxn id="16" idx="3"/>
            <a:endCxn id="8" idx="1"/>
          </p:cNvCxnSpPr>
          <p:nvPr/>
        </p:nvCxnSpPr>
        <p:spPr bwMode="auto">
          <a:xfrm>
            <a:off x="4017702" y="5461292"/>
            <a:ext cx="220497" cy="40031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D7A513B-AB09-474D-BE7C-4DF550DDB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199" y="5683823"/>
            <a:ext cx="5462848" cy="35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14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投影片編號版面配置區 2">
            <a:extLst>
              <a:ext uri="{FF2B5EF4-FFF2-40B4-BE49-F238E27FC236}">
                <a16:creationId xmlns:a16="http://schemas.microsoft.com/office/drawing/2014/main" xmlns="" id="{81B18901-FBBD-4342-A53D-4362BE27FE0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A5549F-9E3D-0945-94D7-0A2C03512FBC}" type="slidenum">
              <a:rPr lang="en-US" altLang="zh-TW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zh-TW" sz="1400"/>
          </a:p>
        </p:txBody>
      </p:sp>
      <p:grpSp>
        <p:nvGrpSpPr>
          <p:cNvPr id="15364" name="群組 6">
            <a:extLst>
              <a:ext uri="{FF2B5EF4-FFF2-40B4-BE49-F238E27FC236}">
                <a16:creationId xmlns:a16="http://schemas.microsoft.com/office/drawing/2014/main" xmlns="" id="{559FB115-1AA7-454A-A54E-B7C577EC7E99}"/>
              </a:ext>
            </a:extLst>
          </p:cNvPr>
          <p:cNvGrpSpPr>
            <a:grpSpLocks/>
          </p:cNvGrpSpPr>
          <p:nvPr/>
        </p:nvGrpSpPr>
        <p:grpSpPr bwMode="auto">
          <a:xfrm>
            <a:off x="1295896" y="2664346"/>
            <a:ext cx="2290763" cy="2212473"/>
            <a:chOff x="1588435" y="2813022"/>
            <a:chExt cx="1703388" cy="1687513"/>
          </a:xfrm>
        </p:grpSpPr>
        <p:sp>
          <p:nvSpPr>
            <p:cNvPr id="21" name="Oval 10">
              <a:extLst>
                <a:ext uri="{FF2B5EF4-FFF2-40B4-BE49-F238E27FC236}">
                  <a16:creationId xmlns:a16="http://schemas.microsoft.com/office/drawing/2014/main" xmlns="" id="{9AA34100-4DEE-FA4F-961D-56143411AFA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6D9DB5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" name="Oval 11">
              <a:extLst>
                <a:ext uri="{FF2B5EF4-FFF2-40B4-BE49-F238E27FC236}">
                  <a16:creationId xmlns:a16="http://schemas.microsoft.com/office/drawing/2014/main" xmlns="" id="{E3F99597-211C-3544-8577-8A9A195105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6D9DB5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" name="Oval 12">
              <a:extLst>
                <a:ext uri="{FF2B5EF4-FFF2-40B4-BE49-F238E27FC236}">
                  <a16:creationId xmlns:a16="http://schemas.microsoft.com/office/drawing/2014/main" xmlns="" id="{B2230E1B-D15F-2445-9E3B-A3104765643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99045" y="2922895"/>
              <a:ext cx="1482168" cy="1466571"/>
            </a:xfrm>
            <a:prstGeom prst="ellipse">
              <a:avLst/>
            </a:prstGeom>
            <a:gradFill rotWithShape="1">
              <a:gsLst>
                <a:gs pos="0">
                  <a:srgbClr val="3B5562"/>
                </a:gs>
                <a:gs pos="50000">
                  <a:srgbClr val="6D9DB5"/>
                </a:gs>
                <a:gs pos="100000">
                  <a:srgbClr val="3B5562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4" name="Oval 13">
              <a:extLst>
                <a:ext uri="{FF2B5EF4-FFF2-40B4-BE49-F238E27FC236}">
                  <a16:creationId xmlns:a16="http://schemas.microsoft.com/office/drawing/2014/main" xmlns="" id="{FC5D7664-6B38-FC44-ACBF-08BF240FEA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01374" y="2925284"/>
              <a:ext cx="1481004" cy="1467766"/>
            </a:xfrm>
            <a:prstGeom prst="ellipse">
              <a:avLst/>
            </a:prstGeom>
            <a:gradFill rotWithShape="1">
              <a:gsLst>
                <a:gs pos="0">
                  <a:srgbClr val="456473"/>
                </a:gs>
                <a:gs pos="100000">
                  <a:srgbClr val="6D9DB5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5" name="Oval 14">
              <a:extLst>
                <a:ext uri="{FF2B5EF4-FFF2-40B4-BE49-F238E27FC236}">
                  <a16:creationId xmlns:a16="http://schemas.microsoft.com/office/drawing/2014/main" xmlns="" id="{183D2116-A459-474C-BD96-19D2BE3500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74725" y="2996941"/>
              <a:ext cx="1333137" cy="132087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5385" name="Group 15">
              <a:extLst>
                <a:ext uri="{FF2B5EF4-FFF2-40B4-BE49-F238E27FC236}">
                  <a16:creationId xmlns:a16="http://schemas.microsoft.com/office/drawing/2014/main" xmlns="" id="{A3927035-01FC-C44F-B9B5-2A286443A9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4810" y="3016222"/>
              <a:ext cx="1290638" cy="1277938"/>
              <a:chOff x="4166" y="1706"/>
              <a:chExt cx="1252" cy="1252"/>
            </a:xfrm>
          </p:grpSpPr>
          <p:sp>
            <p:nvSpPr>
              <p:cNvPr id="15388" name="Oval 16">
                <a:extLst>
                  <a:ext uri="{FF2B5EF4-FFF2-40B4-BE49-F238E27FC236}">
                    <a16:creationId xmlns:a16="http://schemas.microsoft.com/office/drawing/2014/main" xmlns="" id="{2BEC3B25-B052-094E-A2BB-7C05B29EE69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9" name="Oval 17">
                <a:extLst>
                  <a:ext uri="{FF2B5EF4-FFF2-40B4-BE49-F238E27FC236}">
                    <a16:creationId xmlns:a16="http://schemas.microsoft.com/office/drawing/2014/main" xmlns="" id="{ED5B7F22-6C95-AD42-8F2E-C05FF80969B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0" name="Oval 18">
                <a:extLst>
                  <a:ext uri="{FF2B5EF4-FFF2-40B4-BE49-F238E27FC236}">
                    <a16:creationId xmlns:a16="http://schemas.microsoft.com/office/drawing/2014/main" xmlns="" id="{A1C70B81-6606-4441-94D1-F3A5DCB417D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1" name="Oval 19">
                <a:extLst>
                  <a:ext uri="{FF2B5EF4-FFF2-40B4-BE49-F238E27FC236}">
                    <a16:creationId xmlns:a16="http://schemas.microsoft.com/office/drawing/2014/main" xmlns="" id="{68F27858-39A4-FA45-B2DD-0031F9312B7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7" name="Text Box 35">
              <a:extLst>
                <a:ext uri="{FF2B5EF4-FFF2-40B4-BE49-F238E27FC236}">
                  <a16:creationId xmlns:a16="http://schemas.microsoft.com/office/drawing/2014/main" xmlns="" id="{6AEC7CA9-BC7C-8640-93CB-56C83C3DE5B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52223" y="3492566"/>
              <a:ext cx="183961" cy="4000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28" name="Rectangle 42">
              <a:extLst>
                <a:ext uri="{FF2B5EF4-FFF2-40B4-BE49-F238E27FC236}">
                  <a16:creationId xmlns:a16="http://schemas.microsoft.com/office/drawing/2014/main" xmlns="" id="{77E3927B-2C70-0345-9514-2B59EC16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1189" y="3017629"/>
              <a:ext cx="1357878" cy="10094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4000" dirty="0">
                  <a:solidFill>
                    <a:schemeClr val="bg1">
                      <a:lumMod val="50000"/>
                    </a:schemeClr>
                  </a:solidFill>
                  <a:latin typeface="Heiti SC Medium" pitchFamily="2" charset="-128"/>
                  <a:ea typeface="Heiti SC Medium" pitchFamily="2" charset="-128"/>
                </a:rPr>
                <a:t>認識</a:t>
              </a:r>
              <a:r>
                <a:rPr lang="en-US" altLang="zh-TW" sz="4000" dirty="0">
                  <a:solidFill>
                    <a:schemeClr val="bg1">
                      <a:lumMod val="50000"/>
                    </a:schemeClr>
                  </a:solidFill>
                  <a:latin typeface="Heiti SC Medium" pitchFamily="2" charset="-128"/>
                  <a:ea typeface="Heiti SC Medium" pitchFamily="2" charset="-128"/>
                </a:rPr>
                <a:t>Python</a:t>
              </a:r>
              <a:br>
                <a:rPr lang="en-US" altLang="zh-TW" sz="4000" dirty="0">
                  <a:solidFill>
                    <a:schemeClr val="bg1">
                      <a:lumMod val="50000"/>
                    </a:schemeClr>
                  </a:solidFill>
                  <a:latin typeface="Heiti SC Medium" pitchFamily="2" charset="-128"/>
                  <a:ea typeface="Heiti SC Medium" pitchFamily="2" charset="-128"/>
                </a:rPr>
              </a:br>
              <a:r>
                <a:rPr lang="zh-TW" altLang="en-US" sz="4000" dirty="0">
                  <a:solidFill>
                    <a:schemeClr val="bg1">
                      <a:lumMod val="50000"/>
                    </a:schemeClr>
                  </a:solidFill>
                  <a:latin typeface="Heiti SC Medium" pitchFamily="2" charset="-128"/>
                  <a:ea typeface="Heiti SC Medium" pitchFamily="2" charset="-128"/>
                </a:rPr>
                <a:t>程式語言</a:t>
              </a:r>
            </a:p>
          </p:txBody>
        </p:sp>
      </p:grpSp>
      <p:grpSp>
        <p:nvGrpSpPr>
          <p:cNvPr id="15365" name="群組 7">
            <a:extLst>
              <a:ext uri="{FF2B5EF4-FFF2-40B4-BE49-F238E27FC236}">
                <a16:creationId xmlns:a16="http://schemas.microsoft.com/office/drawing/2014/main" xmlns="" id="{17E931CE-09CD-8B4E-BA0B-C9BBA309707B}"/>
              </a:ext>
            </a:extLst>
          </p:cNvPr>
          <p:cNvGrpSpPr>
            <a:grpSpLocks/>
          </p:cNvGrpSpPr>
          <p:nvPr/>
        </p:nvGrpSpPr>
        <p:grpSpPr bwMode="auto">
          <a:xfrm>
            <a:off x="4062908" y="2664346"/>
            <a:ext cx="2264779" cy="2195614"/>
            <a:chOff x="4276073" y="2817785"/>
            <a:chExt cx="1703387" cy="1687512"/>
          </a:xfrm>
        </p:grpSpPr>
        <p:sp>
          <p:nvSpPr>
            <p:cNvPr id="11" name="Oval 5">
              <a:extLst>
                <a:ext uri="{FF2B5EF4-FFF2-40B4-BE49-F238E27FC236}">
                  <a16:creationId xmlns:a16="http://schemas.microsoft.com/office/drawing/2014/main" xmlns="" id="{27262C18-6794-8446-A261-E3A63EC75EF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9B9D53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xmlns="" id="{77182DF4-0472-8A44-8DC1-A5E703131A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9B9D53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3" name="Oval 7">
              <a:extLst>
                <a:ext uri="{FF2B5EF4-FFF2-40B4-BE49-F238E27FC236}">
                  <a16:creationId xmlns:a16="http://schemas.microsoft.com/office/drawing/2014/main" xmlns="" id="{F73CB941-CFCD-F142-9EA2-D4A4175038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87374" y="2929050"/>
              <a:ext cx="1480785" cy="1466219"/>
            </a:xfrm>
            <a:prstGeom prst="ellipse">
              <a:avLst/>
            </a:prstGeom>
            <a:gradFill rotWithShape="1">
              <a:gsLst>
                <a:gs pos="0">
                  <a:srgbClr val="54552D"/>
                </a:gs>
                <a:gs pos="50000">
                  <a:srgbClr val="9B9D53"/>
                </a:gs>
                <a:gs pos="100000">
                  <a:srgbClr val="54552D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4" name="Oval 8">
              <a:extLst>
                <a:ext uri="{FF2B5EF4-FFF2-40B4-BE49-F238E27FC236}">
                  <a16:creationId xmlns:a16="http://schemas.microsoft.com/office/drawing/2014/main" xmlns="" id="{CA0D021D-A846-B147-8A48-B071AC760F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12779" y="2936467"/>
              <a:ext cx="1480785" cy="1467456"/>
            </a:xfrm>
            <a:prstGeom prst="ellipse">
              <a:avLst/>
            </a:prstGeom>
            <a:gradFill rotWithShape="1">
              <a:gsLst>
                <a:gs pos="0">
                  <a:srgbClr val="626435"/>
                </a:gs>
                <a:gs pos="100000">
                  <a:srgbClr val="9B9D53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5" name="Oval 9">
              <a:extLst>
                <a:ext uri="{FF2B5EF4-FFF2-40B4-BE49-F238E27FC236}">
                  <a16:creationId xmlns:a16="http://schemas.microsoft.com/office/drawing/2014/main" xmlns="" id="{790E8BC6-BEB8-6447-B2E6-3D24D462662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66010" y="3000753"/>
              <a:ext cx="1335610" cy="132033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5375" name="Group 30">
              <a:extLst>
                <a:ext uri="{FF2B5EF4-FFF2-40B4-BE49-F238E27FC236}">
                  <a16:creationId xmlns:a16="http://schemas.microsoft.com/office/drawing/2014/main" xmlns="" id="{D6322F19-D466-EE48-B0B4-71D1157A70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0385" y="3016222"/>
              <a:ext cx="1292225" cy="1277938"/>
              <a:chOff x="4166" y="1706"/>
              <a:chExt cx="1252" cy="1252"/>
            </a:xfrm>
          </p:grpSpPr>
          <p:sp>
            <p:nvSpPr>
              <p:cNvPr id="15376" name="Oval 31">
                <a:extLst>
                  <a:ext uri="{FF2B5EF4-FFF2-40B4-BE49-F238E27FC236}">
                    <a16:creationId xmlns:a16="http://schemas.microsoft.com/office/drawing/2014/main" xmlns="" id="{596FC99F-7D83-4643-BD56-BEEA78BB9F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7" name="Oval 32">
                <a:extLst>
                  <a:ext uri="{FF2B5EF4-FFF2-40B4-BE49-F238E27FC236}">
                    <a16:creationId xmlns:a16="http://schemas.microsoft.com/office/drawing/2014/main" xmlns="" id="{DDCB12E3-5F5D-5448-AA99-7FB88B3DF59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8" name="Oval 33">
                <a:extLst>
                  <a:ext uri="{FF2B5EF4-FFF2-40B4-BE49-F238E27FC236}">
                    <a16:creationId xmlns:a16="http://schemas.microsoft.com/office/drawing/2014/main" xmlns="" id="{E87CDD04-ED77-034C-90FD-63E17F2F112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9" name="Oval 34">
                <a:extLst>
                  <a:ext uri="{FF2B5EF4-FFF2-40B4-BE49-F238E27FC236}">
                    <a16:creationId xmlns:a16="http://schemas.microsoft.com/office/drawing/2014/main" xmlns="" id="{FCFD1007-309A-F845-AD83-A00B032CAC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4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B573E43-F8A7-7D49-A43A-688C044AFB55}"/>
              </a:ext>
            </a:extLst>
          </p:cNvPr>
          <p:cNvGrpSpPr/>
          <p:nvPr/>
        </p:nvGrpSpPr>
        <p:grpSpPr>
          <a:xfrm>
            <a:off x="6774359" y="2664346"/>
            <a:ext cx="2264779" cy="2205010"/>
            <a:chOff x="6630988" y="3302000"/>
            <a:chExt cx="2225675" cy="2166938"/>
          </a:xfrm>
        </p:grpSpPr>
        <p:grpSp>
          <p:nvGrpSpPr>
            <p:cNvPr id="15363" name="群組 5">
              <a:extLst>
                <a:ext uri="{FF2B5EF4-FFF2-40B4-BE49-F238E27FC236}">
                  <a16:creationId xmlns:a16="http://schemas.microsoft.com/office/drawing/2014/main" xmlns="" id="{182C7D9F-B275-1A47-AC37-F2F885B9BC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988" y="3302000"/>
              <a:ext cx="2225675" cy="2166938"/>
              <a:chOff x="6862110" y="2824135"/>
              <a:chExt cx="1703388" cy="1687512"/>
            </a:xfrm>
          </p:grpSpPr>
          <p:sp>
            <p:nvSpPr>
              <p:cNvPr id="33" name="Oval 20">
                <a:extLst>
                  <a:ext uri="{FF2B5EF4-FFF2-40B4-BE49-F238E27FC236}">
                    <a16:creationId xmlns:a16="http://schemas.microsoft.com/office/drawing/2014/main" xmlns="" id="{CDC25169-AB31-274F-A8DE-90CB586BC42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D3A553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Oval 21">
                <a:extLst>
                  <a:ext uri="{FF2B5EF4-FFF2-40B4-BE49-F238E27FC236}">
                    <a16:creationId xmlns:a16="http://schemas.microsoft.com/office/drawing/2014/main" xmlns="" id="{DA662E20-BDCB-2B42-980C-849077F1844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D3A553">
                      <a:alpha val="32001"/>
                    </a:srgbClr>
                  </a:gs>
                  <a:gs pos="100000">
                    <a:srgbClr val="624C26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Oval 22">
                <a:extLst>
                  <a:ext uri="{FF2B5EF4-FFF2-40B4-BE49-F238E27FC236}">
                    <a16:creationId xmlns:a16="http://schemas.microsoft.com/office/drawing/2014/main" xmlns="" id="{AB66BBF0-2DAB-3D46-B009-8290ADC98E9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2672" y="2935400"/>
                <a:ext cx="1482263" cy="1466219"/>
              </a:xfrm>
              <a:prstGeom prst="ellipse">
                <a:avLst/>
              </a:prstGeom>
              <a:gradFill rotWithShape="1">
                <a:gsLst>
                  <a:gs pos="0">
                    <a:srgbClr val="72592D"/>
                  </a:gs>
                  <a:gs pos="50000">
                    <a:srgbClr val="D3A553"/>
                  </a:gs>
                  <a:gs pos="100000">
                    <a:srgbClr val="72592D"/>
                  </a:gs>
                </a:gsLst>
                <a:lin ang="189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Oval 23">
                <a:extLst>
                  <a:ext uri="{FF2B5EF4-FFF2-40B4-BE49-F238E27FC236}">
                    <a16:creationId xmlns:a16="http://schemas.microsoft.com/office/drawing/2014/main" xmlns="" id="{77913EF5-C08F-2E40-9B26-4D7DF44A67E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5102" y="2936636"/>
                <a:ext cx="1481049" cy="1467455"/>
              </a:xfrm>
              <a:prstGeom prst="ellipse">
                <a:avLst/>
              </a:prstGeom>
              <a:gradFill rotWithShape="1">
                <a:gsLst>
                  <a:gs pos="0">
                    <a:srgbClr val="866935"/>
                  </a:gs>
                  <a:gs pos="100000">
                    <a:srgbClr val="D3A553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Oval 24">
                <a:extLst>
                  <a:ext uri="{FF2B5EF4-FFF2-40B4-BE49-F238E27FC236}">
                    <a16:creationId xmlns:a16="http://schemas.microsoft.com/office/drawing/2014/main" xmlns="" id="{706BCAC2-C172-7C4B-B46B-35E9F704DB8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7046785" y="3007103"/>
                <a:ext cx="1332822" cy="132033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5397" name="Group 25">
                <a:extLst>
                  <a:ext uri="{FF2B5EF4-FFF2-40B4-BE49-F238E27FC236}">
                    <a16:creationId xmlns:a16="http://schemas.microsoft.com/office/drawing/2014/main" xmlns="" id="{F33083E9-F6BE-A244-909D-2BEEE93D9A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68485" y="3022572"/>
                <a:ext cx="1290638" cy="1277938"/>
                <a:chOff x="4166" y="1706"/>
                <a:chExt cx="1252" cy="1252"/>
              </a:xfrm>
            </p:grpSpPr>
            <p:sp>
              <p:nvSpPr>
                <p:cNvPr id="15399" name="Oval 26">
                  <a:extLst>
                    <a:ext uri="{FF2B5EF4-FFF2-40B4-BE49-F238E27FC236}">
                      <a16:creationId xmlns:a16="http://schemas.microsoft.com/office/drawing/2014/main" xmlns="" id="{7BC46AB7-2B32-C541-B4F7-328C49AEC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0" name="Oval 27">
                  <a:extLst>
                    <a:ext uri="{FF2B5EF4-FFF2-40B4-BE49-F238E27FC236}">
                      <a16:creationId xmlns:a16="http://schemas.microsoft.com/office/drawing/2014/main" xmlns="" id="{C2C32FD6-8B2D-9A4A-A180-E966BE9043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1" y="1714"/>
                  <a:ext cx="1223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1" name="Oval 28">
                  <a:extLst>
                    <a:ext uri="{FF2B5EF4-FFF2-40B4-BE49-F238E27FC236}">
                      <a16:creationId xmlns:a16="http://schemas.microsoft.com/office/drawing/2014/main" xmlns="" id="{9E455262-7E87-D64F-BB9C-E7BEE148BA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1" cy="114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2" name="Oval 29">
                  <a:extLst>
                    <a:ext uri="{FF2B5EF4-FFF2-40B4-BE49-F238E27FC236}">
                      <a16:creationId xmlns:a16="http://schemas.microsoft.com/office/drawing/2014/main" xmlns="" id="{DBC5C209-86A4-274D-B35C-C72037B445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9" name="Text Box 36">
                <a:extLst>
                  <a:ext uri="{FF2B5EF4-FFF2-40B4-BE49-F238E27FC236}">
                    <a16:creationId xmlns:a16="http://schemas.microsoft.com/office/drawing/2014/main" xmlns="" id="{EC77007D-FA99-4640-B4E3-794DF8070FE6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7593522" y="3495431"/>
                <a:ext cx="256358" cy="4005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r>
                  <a:rPr lang="zh-TW" altLang="en-US">
                    <a:solidFill>
                      <a:srgbClr val="000000"/>
                    </a:solidFill>
                  </a:rPr>
                  <a:t> </a:t>
                </a:r>
              </a:p>
            </p:txBody>
          </p:sp>
        </p:grpSp>
        <p:sp>
          <p:nvSpPr>
            <p:cNvPr id="9" name="Rectangle 42">
              <a:extLst>
                <a:ext uri="{FF2B5EF4-FFF2-40B4-BE49-F238E27FC236}">
                  <a16:creationId xmlns:a16="http://schemas.microsoft.com/office/drawing/2014/main" xmlns="" id="{BCA5A491-5EC6-3D41-9581-6DA520DF6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0641" y="3848684"/>
              <a:ext cx="1721072" cy="117960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3600" dirty="0">
                  <a:latin typeface="Heiti SC Medium" pitchFamily="2" charset="-128"/>
                  <a:ea typeface="Heiti SC Medium" pitchFamily="2" charset="-128"/>
                </a:rPr>
                <a:t>Python</a:t>
              </a:r>
            </a:p>
            <a:p>
              <a:pPr algn="ctr" eaLnBrk="1" hangingPunct="1">
                <a:defRPr/>
              </a:pPr>
              <a:r>
                <a:rPr lang="zh-TW" altLang="en-US" sz="3600" dirty="0">
                  <a:latin typeface="Heiti SC Medium" pitchFamily="2" charset="-128"/>
                  <a:ea typeface="Heiti SC Medium" pitchFamily="2" charset="-128"/>
                </a:rPr>
                <a:t>程式設計</a:t>
              </a:r>
              <a:r>
                <a:rPr lang="en-US" altLang="zh-TW" sz="3600" dirty="0">
                  <a:latin typeface="Heiti SC Medium" pitchFamily="2" charset="-128"/>
                  <a:ea typeface="Heiti SC Medium" pitchFamily="2" charset="-128"/>
                </a:rPr>
                <a:t/>
              </a:r>
              <a:br>
                <a:rPr lang="en-US" altLang="zh-TW" sz="3600" dirty="0">
                  <a:latin typeface="Heiti SC Medium" pitchFamily="2" charset="-128"/>
                  <a:ea typeface="Heiti SC Medium" pitchFamily="2" charset="-128"/>
                </a:rPr>
              </a:br>
              <a:r>
                <a:rPr lang="zh-TW" altLang="en-US" sz="3600" dirty="0">
                  <a:latin typeface="Heiti SC Medium" pitchFamily="2" charset="-128"/>
                  <a:ea typeface="Heiti SC Medium" pitchFamily="2" charset="-128"/>
                </a:rPr>
                <a:t>專題</a:t>
              </a:r>
            </a:p>
          </p:txBody>
        </p:sp>
      </p:grpSp>
      <p:sp>
        <p:nvSpPr>
          <p:cNvPr id="10" name="Rectangle 42">
            <a:extLst>
              <a:ext uri="{FF2B5EF4-FFF2-40B4-BE49-F238E27FC236}">
                <a16:creationId xmlns:a16="http://schemas.microsoft.com/office/drawing/2014/main" xmlns="" id="{7F483C61-54D3-1442-B0D9-90F82EE7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771" y="3148627"/>
            <a:ext cx="1668463" cy="120032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 eaLnBrk="1" hangingPunct="1">
              <a:defRPr/>
            </a:pPr>
            <a:r>
              <a:rPr lang="en-US" altLang="zh-TW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  <a:t>Python</a:t>
            </a:r>
          </a:p>
          <a:p>
            <a:pPr algn="ctr" eaLnBrk="1" hangingPunct="1">
              <a:defRPr/>
            </a:pPr>
            <a:r>
              <a:rPr lang="zh-TW" altLang="en-US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  <a:t/>
            </a:r>
            <a:br>
              <a:rPr lang="en-US" altLang="zh-TW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</a:br>
            <a:r>
              <a:rPr lang="zh-TW" altLang="en-US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  <a:t>計算篇</a:t>
            </a:r>
          </a:p>
        </p:txBody>
      </p:sp>
      <p:sp>
        <p:nvSpPr>
          <p:cNvPr id="120" name="Text Box 36">
            <a:extLst>
              <a:ext uri="{FF2B5EF4-FFF2-40B4-BE49-F238E27FC236}">
                <a16:creationId xmlns:a16="http://schemas.microsoft.com/office/drawing/2014/main" xmlns="" id="{CF5F6EA7-C0AF-2249-BBE2-A54268AAA39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771550" y="4761840"/>
            <a:ext cx="340847" cy="52338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>
              <a:defRPr/>
            </a:pPr>
            <a:r>
              <a:rPr lang="zh-TW" alt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4" name="報 告 大 綱">
            <a:extLst>
              <a:ext uri="{FF2B5EF4-FFF2-40B4-BE49-F238E27FC236}">
                <a16:creationId xmlns:a16="http://schemas.microsoft.com/office/drawing/2014/main" xmlns="" id="{3186CAB9-93A2-2B46-BE39-042E5471682C}"/>
              </a:ext>
            </a:extLst>
          </p:cNvPr>
          <p:cNvSpPr txBox="1">
            <a:spLocks/>
          </p:cNvSpPr>
          <p:nvPr/>
        </p:nvSpPr>
        <p:spPr bwMode="auto">
          <a:xfrm>
            <a:off x="28778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計算篇</a:t>
            </a:r>
          </a:p>
        </p:txBody>
      </p:sp>
    </p:spTree>
    <p:extLst>
      <p:ext uri="{BB962C8B-B14F-4D97-AF65-F5344CB8AC3E}">
        <p14:creationId xmlns:p14="http://schemas.microsoft.com/office/powerpoint/2010/main" val="1680247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09B599-ED60-BB45-BCB6-634BA849D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57" y="1368202"/>
            <a:ext cx="3715061" cy="50591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求三數之和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0FE394F5-5155-6C4F-B147-2F3034F0FF7C}"/>
              </a:ext>
            </a:extLst>
          </p:cNvPr>
          <p:cNvSpPr/>
          <p:nvPr/>
        </p:nvSpPr>
        <p:spPr bwMode="auto">
          <a:xfrm>
            <a:off x="205604" y="5491498"/>
            <a:ext cx="3831566" cy="867164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A9D0537-FE6B-EE48-9C3A-C02E81B9C998}"/>
              </a:ext>
            </a:extLst>
          </p:cNvPr>
          <p:cNvSpPr/>
          <p:nvPr/>
        </p:nvSpPr>
        <p:spPr>
          <a:xfrm>
            <a:off x="4250709" y="2171795"/>
            <a:ext cx="5760640" cy="153471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2840"/>
              </a:lnSpc>
              <a:buAutoNum type="arabicPeriod"/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print(</a:t>
            </a:r>
            <a:r>
              <a:rPr lang="en-US" altLang="zh-TW" sz="2800" kern="0" baseline="0" dirty="0" err="1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x+y+z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先計算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中的運算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lnSpc>
                <a:spcPts val="2840"/>
              </a:lnSpc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結果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lnSpc>
                <a:spcPts val="2840"/>
              </a:lnSpc>
            </a:pP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lnSpc>
                <a:spcPts val="2840"/>
              </a:lnSpc>
              <a:buClr>
                <a:schemeClr val="tx1"/>
              </a:buCl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2.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接下來將運算結果輸出至螢幕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xmlns="" id="{0421AC4F-4316-2449-AD45-8702CFD3702C}"/>
              </a:ext>
            </a:extLst>
          </p:cNvPr>
          <p:cNvCxnSpPr>
            <a:cxnSpLocks/>
            <a:stCxn id="16" idx="3"/>
            <a:endCxn id="9" idx="1"/>
          </p:cNvCxnSpPr>
          <p:nvPr/>
        </p:nvCxnSpPr>
        <p:spPr bwMode="auto">
          <a:xfrm flipV="1">
            <a:off x="4037170" y="4772237"/>
            <a:ext cx="427078" cy="115284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E5CF4F8-51D4-2944-9F81-160E97F0A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248" y="4521412"/>
            <a:ext cx="3753085" cy="50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63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09B599-ED60-BB45-BCB6-634BA849D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92" y="1224186"/>
            <a:ext cx="3014018" cy="410445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求三數之和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D18E280-8839-634C-82B5-B72B5529A0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152" y="2447806"/>
            <a:ext cx="6192688" cy="1951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圖片 6">
            <a:hlinkClick r:id="rId5"/>
            <a:extLst>
              <a:ext uri="{FF2B5EF4-FFF2-40B4-BE49-F238E27FC236}">
                <a16:creationId xmlns:a16="http://schemas.microsoft.com/office/drawing/2014/main" xmlns="" id="{D58AFD45-9DC4-7E41-A65B-5498F9783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442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647824" y="1095161"/>
            <a:ext cx="900100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4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求（</a:t>
            </a:r>
            <a:r>
              <a:rPr kumimoji="0" lang="en-US" altLang="zh-TW" sz="44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kumimoji="0" lang="zh-TW" altLang="en-US" sz="44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＋</a:t>
            </a:r>
            <a:r>
              <a:rPr kumimoji="0" lang="en-US" altLang="zh-TW" sz="44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kumimoji="0" lang="zh-TW" altLang="en-US" sz="44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）</a:t>
            </a:r>
            <a:r>
              <a:rPr kumimoji="0" lang="en-US" altLang="zh-TW" sz="44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x c </a:t>
            </a:r>
            <a:r>
              <a:rPr kumimoji="0" lang="zh-TW" altLang="en-US" sz="44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的值</a:t>
            </a:r>
            <a:endParaRPr kumimoji="0" lang="en-US" altLang="zh-TW" sz="440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設計一個程式，讓使用者依序輸入 </a:t>
            </a:r>
            <a:r>
              <a:rPr lang="en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、</a:t>
            </a:r>
            <a:r>
              <a:rPr lang="en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、</a:t>
            </a:r>
            <a:r>
              <a:rPr lang="en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c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後，再呈現（</a:t>
            </a:r>
            <a:r>
              <a:rPr lang="en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＋</a:t>
            </a:r>
            <a:r>
              <a:rPr lang="en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）</a:t>
            </a:r>
            <a:r>
              <a:rPr lang="en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×c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的值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687F3591-5412-544D-AF3E-D558AFA52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72" y="3628847"/>
            <a:ext cx="7688930" cy="2476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3282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變數與資料型態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8" y="1440210"/>
            <a:ext cx="8640960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在程式中使用變數來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儲存資料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，語法如下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B660129-888A-1D4A-BF68-8E3A3F421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896" y="2108286"/>
            <a:ext cx="2991446" cy="830087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EB4E35BF-A2B1-3A41-98F4-F846CF95472C}"/>
              </a:ext>
            </a:extLst>
          </p:cNvPr>
          <p:cNvSpPr txBox="1">
            <a:spLocks/>
          </p:cNvSpPr>
          <p:nvPr/>
        </p:nvSpPr>
        <p:spPr bwMode="auto">
          <a:xfrm>
            <a:off x="863848" y="3168402"/>
            <a:ext cx="8784976" cy="248169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會根據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要存入變數的值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來設定適合的變數資料型態，例如：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不同型態的資料，會影響到電腦要配置多大的記憶體空間給這個變數使用。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68FE23-A9A0-DE42-93F6-8AC703DA3817}"/>
              </a:ext>
            </a:extLst>
          </p:cNvPr>
          <p:cNvSpPr/>
          <p:nvPr/>
        </p:nvSpPr>
        <p:spPr>
          <a:xfrm>
            <a:off x="1367791" y="4540285"/>
            <a:ext cx="1290738" cy="461665"/>
          </a:xfrm>
          <a:prstGeom prst="rect">
            <a:avLst/>
          </a:prstGeom>
          <a:ln>
            <a:solidFill>
              <a:srgbClr val="C00000"/>
            </a:solidFill>
            <a:prstDash val="sysDot"/>
          </a:ln>
        </p:spPr>
        <p:txBody>
          <a:bodyPr wrap="none">
            <a:spAutoFit/>
          </a:bodyPr>
          <a:lstStyle/>
          <a:p>
            <a:r>
              <a:rPr lang="en-US" altLang="zh-TW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4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30</a:t>
            </a:r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7B177D1-A0CD-A745-AE66-B847851BA56F}"/>
              </a:ext>
            </a:extLst>
          </p:cNvPr>
          <p:cNvSpPr/>
          <p:nvPr/>
        </p:nvSpPr>
        <p:spPr>
          <a:xfrm>
            <a:off x="3231832" y="4540285"/>
            <a:ext cx="5048840" cy="830997"/>
          </a:xfrm>
          <a:prstGeom prst="rect">
            <a:avLst/>
          </a:prstGeom>
          <a:ln>
            <a:solidFill>
              <a:srgbClr val="C00000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因為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30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為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，所以變數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被設定為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整數變數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478963A9-D45C-7C4D-B8DB-5DE67DD28331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 bwMode="auto">
          <a:xfrm>
            <a:off x="2658529" y="4771118"/>
            <a:ext cx="573303" cy="1846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7648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變數與資料型態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791840" y="1179745"/>
            <a:ext cx="7704856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常用的變數類型</a:t>
            </a:r>
            <a:endParaRPr lang="zh-TW" altLang="en-US" sz="36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00C874B-9BAC-5B41-B0B7-EAFA8819C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896" y="1971833"/>
            <a:ext cx="7324990" cy="400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3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變數與資料型態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03808" y="1172972"/>
            <a:ext cx="9001000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資料型態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int):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用在儲存整數，例如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臺任天堂</a:t>
            </a:r>
            <a:r>
              <a:rPr lang="en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Switch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主機、 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      2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支 </a:t>
            </a:r>
            <a:r>
              <a:rPr lang="en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Joy-Con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控制器等。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浮點數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float):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用在儲存小數，例如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身高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163.8 </a:t>
            </a:r>
            <a:r>
              <a:rPr lang="en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cm</a:t>
            </a:r>
            <a:r>
              <a:rPr lang="zh-TW" altLang="en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、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       體重 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40.2 </a:t>
            </a:r>
            <a:r>
              <a:rPr lang="en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kg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等。 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布林值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bool):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是一種邏輯判斷的表示，只有真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en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        和假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False</a:t>
            </a:r>
            <a:r>
              <a:rPr lang="en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兩種，如果輸入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2&gt;4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，則執行後的結果為 </a:t>
            </a:r>
            <a:r>
              <a:rPr lang="en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False</a:t>
            </a:r>
            <a:r>
              <a:rPr lang="zh-TW" altLang="en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表示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2&gt;4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為假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需注意的是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第一個  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        英文 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 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和 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 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必須為大寫字母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 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字串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str):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通常用在儲存單字，例如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en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John</a:t>
            </a:r>
            <a:r>
              <a:rPr lang="zh-TW" altLang="en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、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小明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等。 </a:t>
            </a: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502348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519363" y="6840810"/>
            <a:ext cx="2352675" cy="501650"/>
          </a:xfrm>
        </p:spPr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079872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變數與資料型態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39DDE89C-FCBE-B84D-AB1B-BA84ECE6F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52703"/>
              </p:ext>
            </p:extLst>
          </p:nvPr>
        </p:nvGraphicFramePr>
        <p:xfrm>
          <a:off x="623696" y="1512218"/>
          <a:ext cx="8833232" cy="2961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1937">
                  <a:extLst>
                    <a:ext uri="{9D8B030D-6E8A-4147-A177-3AD203B41FA5}">
                      <a16:colId xmlns:a16="http://schemas.microsoft.com/office/drawing/2014/main" xmlns="" val="2491325005"/>
                    </a:ext>
                  </a:extLst>
                </a:gridCol>
                <a:gridCol w="5931295">
                  <a:extLst>
                    <a:ext uri="{9D8B030D-6E8A-4147-A177-3AD203B41FA5}">
                      <a16:colId xmlns:a16="http://schemas.microsoft.com/office/drawing/2014/main" xmlns="" val="2036727869"/>
                    </a:ext>
                  </a:extLst>
                </a:gridCol>
              </a:tblGrid>
              <a:tr h="444280"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solidFill>
                            <a:schemeClr val="tx1"/>
                          </a:solidFill>
                        </a:rPr>
                        <a:t>程式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solidFill>
                            <a:schemeClr val="tx1"/>
                          </a:solidFill>
                        </a:rPr>
                        <a:t>註解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21879"/>
                  </a:ext>
                </a:extLst>
              </a:tr>
              <a:tr h="612826">
                <a:tc>
                  <a:txBody>
                    <a:bodyPr/>
                    <a:lstStyle/>
                    <a:p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score = </a:t>
                      </a:r>
                      <a:r>
                        <a:rPr lang="en-US" altLang="zh-TW" sz="2400" dirty="0">
                          <a:solidFill>
                            <a:srgbClr val="3A7CBA"/>
                          </a:solidFill>
                          <a:latin typeface="Courier" pitchFamily="2" charset="0"/>
                          <a:ea typeface="新細明體" charset="-120"/>
                        </a:rPr>
                        <a:t>80</a:t>
                      </a:r>
                      <a:endParaRPr lang="en-US" sz="2400" dirty="0">
                        <a:solidFill>
                          <a:srgbClr val="3A7CBA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1011238" eaLnBrk="1" hangingPunct="1"/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# 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變數值是</a:t>
                      </a: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80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，自動設定變數為</a:t>
                      </a:r>
                      <a:r>
                        <a:rPr lang="zh-TW" altLang="en-US" sz="2400" dirty="0">
                          <a:solidFill>
                            <a:srgbClr val="C00000"/>
                          </a:solidFill>
                          <a:latin typeface="Courier" pitchFamily="2" charset="0"/>
                          <a:ea typeface="新細明體" charset="-120"/>
                        </a:rPr>
                        <a:t>整數</a:t>
                      </a:r>
                      <a:endParaRPr lang="en-US" altLang="zh-TW" sz="2400" dirty="0">
                        <a:latin typeface="Courier" pitchFamily="2" charset="0"/>
                        <a:ea typeface="新細明體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7294139"/>
                  </a:ext>
                </a:extLst>
              </a:tr>
              <a:tr h="6677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average = </a:t>
                      </a:r>
                      <a:r>
                        <a:rPr lang="en-US" altLang="zh-TW" sz="2400" dirty="0">
                          <a:solidFill>
                            <a:srgbClr val="3A7CBA"/>
                          </a:solidFill>
                          <a:latin typeface="Courier" pitchFamily="2" charset="0"/>
                          <a:ea typeface="新細明體" charset="-120"/>
                        </a:rPr>
                        <a:t>80.8</a:t>
                      </a:r>
                      <a:endParaRPr lang="en-US" sz="2400" dirty="0">
                        <a:solidFill>
                          <a:srgbClr val="3A7CBA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# 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變數值是</a:t>
                      </a: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80.8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，自動設定變數為</a:t>
                      </a:r>
                      <a:r>
                        <a:rPr lang="zh-TW" altLang="en-US" sz="2400" dirty="0">
                          <a:solidFill>
                            <a:srgbClr val="C00000"/>
                          </a:solidFill>
                          <a:latin typeface="Courier" pitchFamily="2" charset="0"/>
                          <a:ea typeface="新細明體" charset="-120"/>
                        </a:rPr>
                        <a:t>浮點數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1745878"/>
                  </a:ext>
                </a:extLst>
              </a:tr>
              <a:tr h="582117">
                <a:tc>
                  <a:txBody>
                    <a:bodyPr/>
                    <a:lstStyle/>
                    <a:p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flag = </a:t>
                      </a:r>
                      <a:r>
                        <a:rPr lang="en-US" altLang="zh-TW" sz="2400" dirty="0">
                          <a:solidFill>
                            <a:srgbClr val="C00000"/>
                          </a:solidFill>
                          <a:latin typeface="Courier" pitchFamily="2" charset="0"/>
                          <a:ea typeface="新細明體" charset="-120"/>
                        </a:rPr>
                        <a:t>True</a:t>
                      </a:r>
                      <a:endParaRPr lang="en-US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# 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變數值是</a:t>
                      </a: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True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，自動設定變數為</a:t>
                      </a:r>
                      <a:r>
                        <a:rPr lang="zh-TW" altLang="en-US" sz="2400" dirty="0">
                          <a:solidFill>
                            <a:srgbClr val="C00000"/>
                          </a:solidFill>
                          <a:latin typeface="Courier" pitchFamily="2" charset="0"/>
                          <a:ea typeface="新細明體" charset="-120"/>
                        </a:rPr>
                        <a:t>布林值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0777379"/>
                  </a:ext>
                </a:extLst>
              </a:tr>
              <a:tr h="654827">
                <a:tc>
                  <a:txBody>
                    <a:bodyPr/>
                    <a:lstStyle/>
                    <a:p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name = </a:t>
                      </a:r>
                      <a:r>
                        <a:rPr lang="en-US" altLang="zh-TW" sz="2400" dirty="0">
                          <a:solidFill>
                            <a:srgbClr val="CC9900"/>
                          </a:solidFill>
                          <a:latin typeface="Courier" pitchFamily="2" charset="0"/>
                          <a:ea typeface="新細明體" charset="-120"/>
                        </a:rPr>
                        <a:t>'John'</a:t>
                      </a: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# 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變數值是</a:t>
                      </a: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John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，自動設定變數為</a:t>
                      </a:r>
                      <a:r>
                        <a:rPr lang="zh-TW" altLang="en-US" sz="2400" dirty="0">
                          <a:solidFill>
                            <a:srgbClr val="C00000"/>
                          </a:solidFill>
                          <a:latin typeface="Courier" pitchFamily="2" charset="0"/>
                          <a:ea typeface="新細明體" charset="-120"/>
                        </a:rPr>
                        <a:t>字串</a:t>
                      </a:r>
                      <a:endParaRPr lang="en-US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1632078"/>
                  </a:ext>
                </a:extLst>
              </a:tr>
            </a:tbl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F886FFB8-59E8-FB4B-AD19-5EB3D245F3D2}"/>
              </a:ext>
            </a:extLst>
          </p:cNvPr>
          <p:cNvSpPr/>
          <p:nvPr/>
        </p:nvSpPr>
        <p:spPr bwMode="auto">
          <a:xfrm>
            <a:off x="3526977" y="1983467"/>
            <a:ext cx="364303" cy="230632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xmlns="" id="{B04B39AE-4197-B947-B655-46F7636F1C6A}"/>
              </a:ext>
            </a:extLst>
          </p:cNvPr>
          <p:cNvCxnSpPr>
            <a:cxnSpLocks/>
            <a:stCxn id="12" idx="2"/>
            <a:endCxn id="16" idx="1"/>
          </p:cNvCxnSpPr>
          <p:nvPr/>
        </p:nvCxnSpPr>
        <p:spPr bwMode="auto">
          <a:xfrm rot="5400000">
            <a:off x="1530801" y="3371099"/>
            <a:ext cx="1259641" cy="3097016"/>
          </a:xfrm>
          <a:prstGeom prst="curvedConnector4">
            <a:avLst>
              <a:gd name="adj1" fmla="val 21290"/>
              <a:gd name="adj2" fmla="val 107381"/>
            </a:avLst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271D83C-65A4-E344-94CA-69743319C5BE}"/>
              </a:ext>
            </a:extLst>
          </p:cNvPr>
          <p:cNvSpPr/>
          <p:nvPr/>
        </p:nvSpPr>
        <p:spPr>
          <a:xfrm>
            <a:off x="612113" y="4826153"/>
            <a:ext cx="8833232" cy="1446550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號後面的文字代表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程式註解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會忽略它不去解譯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程式註解用來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說明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某段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程式的目的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或某些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變數的作用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，以利閱讀，通常是使用自然語言來描述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endParaRPr lang="en-US" sz="2400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081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資料型態轉換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C799DAF-552E-8041-A56E-AB135AD012CE}"/>
              </a:ext>
            </a:extLst>
          </p:cNvPr>
          <p:cNvSpPr txBox="1">
            <a:spLocks/>
          </p:cNvSpPr>
          <p:nvPr/>
        </p:nvSpPr>
        <p:spPr bwMode="auto">
          <a:xfrm>
            <a:off x="720580" y="1368202"/>
            <a:ext cx="8577103" cy="387606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資料型態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相同的變數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才能進行運算。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變數可以在不同型態間進行轉換，例如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從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整數變數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轉換成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小數變數</a:t>
            </a: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從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字串變數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轉換為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整數變數</a:t>
            </a: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Python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的變數型別轉換分為以下兩類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自動型別轉換</a:t>
            </a: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強制型別轉換 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829717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資料型態轉換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C799DAF-552E-8041-A56E-AB135AD012CE}"/>
              </a:ext>
            </a:extLst>
          </p:cNvPr>
          <p:cNvSpPr txBox="1">
            <a:spLocks/>
          </p:cNvSpPr>
          <p:nvPr/>
        </p:nvSpPr>
        <p:spPr bwMode="auto">
          <a:xfrm>
            <a:off x="359792" y="1052900"/>
            <a:ext cx="8577103" cy="221444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自動型別轉換</a:t>
            </a: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對於某些資料型態，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能夠進行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簡單的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自動轉換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如果是整數與浮點數運算，系統會先將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整數轉換成浮點數再運算，而最後的運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算結果仍為浮點數。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EA82EED-98D0-E040-A535-0FF65B2E8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723" y="1849481"/>
            <a:ext cx="7041933" cy="98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03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資料型態轉換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C799DAF-552E-8041-A56E-AB135AD012CE}"/>
              </a:ext>
            </a:extLst>
          </p:cNvPr>
          <p:cNvSpPr txBox="1">
            <a:spLocks/>
          </p:cNvSpPr>
          <p:nvPr/>
        </p:nvSpPr>
        <p:spPr bwMode="auto">
          <a:xfrm>
            <a:off x="431800" y="1052609"/>
            <a:ext cx="8568952" cy="221444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強制型別轉換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如果系統無法自動進行資料型態轉換，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就需使用下列的強制資料轉換指令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FB4A560-1541-134E-AD33-3719FD5EB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919" y="3275525"/>
            <a:ext cx="5634649" cy="316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31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216336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目         錄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xmlns="" id="{D94F1C8F-3C0A-5843-B5A7-E66D8FC6C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820" y="1944051"/>
            <a:ext cx="3927218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1.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" action="ppaction://hlinkshowjump?jump=nextslide"/>
              </a:rPr>
              <a:t>哈囉程式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B3BE82F-9F77-F242-A3F3-79945C127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302" y="2967752"/>
            <a:ext cx="3922736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2.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3" action="ppaction://hlinksldjump"/>
              </a:rPr>
              <a:t>求三數之和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xmlns="" id="{C6B9F474-AFCC-1147-9BAA-67D2B562A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856" y="3988265"/>
            <a:ext cx="3922736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3.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4" action="ppaction://hlinksldjump"/>
              </a:rPr>
              <a:t>求平均數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xmlns="" id="{53A5B7F8-95A0-F349-8DB4-D5B85B50D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338" y="4985959"/>
            <a:ext cx="3918254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4.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5" action="ppaction://hlinksldjump"/>
              </a:rPr>
              <a:t>計算學期成績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xmlns="" id="{8988E131-0DD2-F14F-93EC-577EE2028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1244" y="1944051"/>
            <a:ext cx="3986503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5.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6" action="ppaction://hlinksldjump"/>
              </a:rPr>
              <a:t>累加計算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xmlns="" id="{61BE4541-6C02-7346-BE82-01ED2B168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5726" y="2967752"/>
            <a:ext cx="3973057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6.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7" action="ppaction://hlinksldjump"/>
              </a:rPr>
              <a:t>密碼檢查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xmlns="" id="{53695649-61F4-ED42-84BE-84884B9E1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80" y="3988265"/>
            <a:ext cx="3986504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7.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8" action="ppaction://hlinksldjump"/>
              </a:rPr>
              <a:t>任意數所有因數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A447481C-462F-7D4F-898A-F0C954876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6763" y="4985959"/>
            <a:ext cx="3990984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8.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9" action="ppaction://hlinksldjump"/>
              </a:rPr>
              <a:t>抽獎程式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2263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資料型態轉換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39DDE89C-FCBE-B84D-AB1B-BA84ECE6F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083928"/>
              </p:ext>
            </p:extLst>
          </p:nvPr>
        </p:nvGraphicFramePr>
        <p:xfrm>
          <a:off x="612113" y="2689051"/>
          <a:ext cx="8833232" cy="1724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2030">
                  <a:extLst>
                    <a:ext uri="{9D8B030D-6E8A-4147-A177-3AD203B41FA5}">
                      <a16:colId xmlns:a16="http://schemas.microsoft.com/office/drawing/2014/main" xmlns="" val="2491325005"/>
                    </a:ext>
                  </a:extLst>
                </a:gridCol>
                <a:gridCol w="4171202">
                  <a:extLst>
                    <a:ext uri="{9D8B030D-6E8A-4147-A177-3AD203B41FA5}">
                      <a16:colId xmlns:a16="http://schemas.microsoft.com/office/drawing/2014/main" xmlns="" val="2036727869"/>
                    </a:ext>
                  </a:extLst>
                </a:gridCol>
              </a:tblGrid>
              <a:tr h="444280"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solidFill>
                            <a:schemeClr val="tx1"/>
                          </a:solidFill>
                        </a:rPr>
                        <a:t>程式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solidFill>
                            <a:schemeClr val="tx1"/>
                          </a:solidFill>
                        </a:rPr>
                        <a:t>註解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21879"/>
                  </a:ext>
                </a:extLst>
              </a:tr>
              <a:tr h="612826">
                <a:tc>
                  <a:txBody>
                    <a:bodyPr/>
                    <a:lstStyle/>
                    <a:p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number1 = </a:t>
                      </a:r>
                      <a:r>
                        <a:rPr lang="en-US" altLang="zh-TW" sz="2400" dirty="0">
                          <a:solidFill>
                            <a:srgbClr val="3A7CBA"/>
                          </a:solidFill>
                          <a:latin typeface="Courier" pitchFamily="2" charset="0"/>
                          <a:ea typeface="新細明體" charset="-120"/>
                        </a:rPr>
                        <a:t>56</a:t>
                      </a: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 + </a:t>
                      </a:r>
                      <a:r>
                        <a:rPr lang="en-US" altLang="zh-TW" sz="2400" dirty="0">
                          <a:solidFill>
                            <a:srgbClr val="C00000"/>
                          </a:solidFill>
                          <a:latin typeface="Courier" pitchFamily="2" charset="0"/>
                          <a:ea typeface="新細明體" charset="-120"/>
                        </a:rPr>
                        <a:t>'23'</a:t>
                      </a:r>
                      <a:endParaRPr lang="en-US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1011238" eaLnBrk="1" hangingPunct="1"/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# 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錯誤，無法進行運算</a:t>
                      </a:r>
                      <a:endParaRPr lang="en-US" altLang="zh-TW" sz="2400" dirty="0">
                        <a:latin typeface="Courier" pitchFamily="2" charset="0"/>
                        <a:ea typeface="新細明體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7294139"/>
                  </a:ext>
                </a:extLst>
              </a:tr>
              <a:tr h="6677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number2 = </a:t>
                      </a:r>
                      <a:r>
                        <a:rPr lang="en-US" altLang="zh-TW" sz="2400" dirty="0">
                          <a:solidFill>
                            <a:srgbClr val="3A7CBA"/>
                          </a:solidFill>
                          <a:latin typeface="Courier" pitchFamily="2" charset="0"/>
                          <a:ea typeface="新細明體" charset="-120"/>
                        </a:rPr>
                        <a:t>56 + </a:t>
                      </a:r>
                      <a:r>
                        <a:rPr lang="en-US" altLang="zh-TW" sz="2400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新細明體" charset="-120"/>
                        </a:rPr>
                        <a:t>int</a:t>
                      </a: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Courier" pitchFamily="2" charset="0"/>
                          <a:ea typeface="新細明體" charset="-120"/>
                        </a:rPr>
                        <a:t>(</a:t>
                      </a:r>
                      <a:r>
                        <a:rPr lang="en-US" altLang="zh-TW" sz="2400" dirty="0">
                          <a:solidFill>
                            <a:srgbClr val="C00000"/>
                          </a:solidFill>
                          <a:latin typeface="Courier" pitchFamily="2" charset="0"/>
                          <a:ea typeface="新細明體" charset="-120"/>
                        </a:rPr>
                        <a:t>'23'</a:t>
                      </a: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Courier" pitchFamily="2" charset="0"/>
                          <a:ea typeface="新細明體" charset="-120"/>
                        </a:rPr>
                        <a:t>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# </a:t>
                      </a:r>
                      <a:r>
                        <a:rPr lang="zh-TW" altLang="en-US" sz="2400" dirty="0">
                          <a:latin typeface="Courier" pitchFamily="2" charset="0"/>
                          <a:ea typeface="新細明體" charset="-120"/>
                        </a:rPr>
                        <a:t>正確，結果為 </a:t>
                      </a:r>
                      <a:r>
                        <a:rPr lang="en-US" altLang="zh-TW" sz="2400" dirty="0">
                          <a:latin typeface="Courier" pitchFamily="2" charset="0"/>
                          <a:ea typeface="新細明體" charset="-120"/>
                        </a:rPr>
                        <a:t>79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174587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271D83C-65A4-E344-94CA-69743319C5BE}"/>
              </a:ext>
            </a:extLst>
          </p:cNvPr>
          <p:cNvSpPr/>
          <p:nvPr/>
        </p:nvSpPr>
        <p:spPr>
          <a:xfrm>
            <a:off x="612113" y="4520872"/>
            <a:ext cx="8833232" cy="181588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第一行程式錯誤，因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不同類型的變數無法進行運算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，而且字串也無法自動轉換為整數。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第二行用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int()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對字串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'23'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進行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強制型別轉換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，將他轉換為與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56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同樣的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變數，二者才能進行加法運算。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endParaRPr lang="en-US" sz="2400" dirty="0">
              <a:latin typeface="Courier" pitchFamily="2" charset="0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684897" y="1210972"/>
            <a:ext cx="8833231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【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例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】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如果對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與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字串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做加法運算，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會產生錯誤。</a:t>
            </a:r>
          </a:p>
        </p:txBody>
      </p:sp>
    </p:spTree>
    <p:extLst>
      <p:ext uri="{BB962C8B-B14F-4D97-AF65-F5344CB8AC3E}">
        <p14:creationId xmlns:p14="http://schemas.microsoft.com/office/powerpoint/2010/main" val="1933964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1192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算數運算符號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443546" y="1118813"/>
            <a:ext cx="885698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中，可使用的算術運算符號有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6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種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E9E465C-A897-0848-AC7C-326C1B7A6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232" y="1977796"/>
            <a:ext cx="5701424" cy="3114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0F4A4F8-6E88-9845-8C38-C6D16322E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76" y="5220535"/>
            <a:ext cx="8667638" cy="131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807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數字與字串間的運算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331455" y="1731048"/>
            <a:ext cx="9245361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加號不僅可用於數值運算，也可用於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字串組合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只有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資料型態相同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的變數才能進行運算。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E5C93EA-03BA-D647-99A1-F835A562C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7" y="3367592"/>
            <a:ext cx="7866893" cy="2565291"/>
          </a:xfrm>
          <a:prstGeom prst="rect">
            <a:avLst/>
          </a:prstGeom>
        </p:spPr>
      </p:pic>
      <p:pic>
        <p:nvPicPr>
          <p:cNvPr id="6" name="圖片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497CF6EE-9766-FB44-94B4-E1166491E7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245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求平均數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215776" y="1189608"/>
            <a:ext cx="751750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請設計一個程式，讓使用者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輸入兩個數字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呈現兩個數字的平均值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對應之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積木如右圖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E7D170E-AF34-6440-AD9B-4B5DADF06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59" b="4910"/>
          <a:stretch/>
        </p:blipFill>
        <p:spPr>
          <a:xfrm>
            <a:off x="5400352" y="2618045"/>
            <a:ext cx="4032448" cy="3790717"/>
          </a:xfrm>
          <a:prstGeom prst="rect">
            <a:avLst/>
          </a:prstGeom>
        </p:spPr>
      </p:pic>
      <p:pic>
        <p:nvPicPr>
          <p:cNvPr id="7" name="圖片 5">
            <a:extLst>
              <a:ext uri="{FF2B5EF4-FFF2-40B4-BE49-F238E27FC236}">
                <a16:creationId xmlns:a16="http://schemas.microsoft.com/office/drawing/2014/main" xmlns="" id="{7EF0A39E-BCAB-3D48-B6BB-1E31C6313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4320530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6">
            <a:hlinkClick r:id="rId5"/>
            <a:extLst>
              <a:ext uri="{FF2B5EF4-FFF2-40B4-BE49-F238E27FC236}">
                <a16:creationId xmlns:a16="http://schemas.microsoft.com/office/drawing/2014/main" xmlns="" id="{D55F2406-4385-2D46-9C6D-BA4D3056E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6849959" y="1633995"/>
            <a:ext cx="2582841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計算篇－求平均數程式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AutoShape 12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5935544" y="1704747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2749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2A917C8-1D2B-DD46-BBB3-751EC3A38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82" y="1440210"/>
            <a:ext cx="4111150" cy="66696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8F4ED4C-7ADB-454D-94C9-273FE3086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321" y="2303417"/>
            <a:ext cx="4111150" cy="95125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求平均數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20C4B71F-EA30-DC4D-97E0-E663879AB627}"/>
              </a:ext>
            </a:extLst>
          </p:cNvPr>
          <p:cNvSpPr/>
          <p:nvPr/>
        </p:nvSpPr>
        <p:spPr bwMode="auto">
          <a:xfrm>
            <a:off x="143768" y="2222386"/>
            <a:ext cx="3831566" cy="1092192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xmlns="" id="{0CE17D38-0366-9B4A-AC0A-2B6AFD07510E}"/>
              </a:ext>
            </a:extLst>
          </p:cNvPr>
          <p:cNvCxnSpPr>
            <a:cxnSpLocks/>
            <a:stCxn id="14" idx="3"/>
          </p:cNvCxnSpPr>
          <p:nvPr/>
        </p:nvCxnSpPr>
        <p:spPr bwMode="auto">
          <a:xfrm flipV="1">
            <a:off x="3975334" y="2605912"/>
            <a:ext cx="809420" cy="16257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B6D76407-8311-8549-8BDF-285AA381FE6C}"/>
              </a:ext>
            </a:extLst>
          </p:cNvPr>
          <p:cNvSpPr/>
          <p:nvPr/>
        </p:nvSpPr>
        <p:spPr>
          <a:xfrm>
            <a:off x="623696" y="3754879"/>
            <a:ext cx="8833232" cy="2246769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1.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先輸出提示文字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請輸入數字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x: </a:t>
            </a: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待使用者輸入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數字字串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並按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Enter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送出後，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取得該數字字串內容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int()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函式將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取得的數字內容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強制轉換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轉換後的整數經由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指派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存入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x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0DA0C841-61D8-6B43-ADBF-A8925E7846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755" y="2440988"/>
            <a:ext cx="4672174" cy="42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143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A0E27A0D-D28E-0042-A279-483F87B21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74" y="1886645"/>
            <a:ext cx="4111151" cy="92938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求平均數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xmlns="" id="{8A3EF13F-1A2D-EF44-8A9B-429A816EAFF4}"/>
              </a:ext>
            </a:extLst>
          </p:cNvPr>
          <p:cNvSpPr/>
          <p:nvPr/>
        </p:nvSpPr>
        <p:spPr bwMode="auto">
          <a:xfrm>
            <a:off x="226644" y="1800250"/>
            <a:ext cx="3445516" cy="1061564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BCC64EFC-9DCE-E544-A0CB-B9BA76A4A695}"/>
              </a:ext>
            </a:extLst>
          </p:cNvPr>
          <p:cNvCxnSpPr>
            <a:cxnSpLocks/>
            <a:stCxn id="18" idx="3"/>
          </p:cNvCxnSpPr>
          <p:nvPr/>
        </p:nvCxnSpPr>
        <p:spPr bwMode="auto">
          <a:xfrm flipV="1">
            <a:off x="3672160" y="2326946"/>
            <a:ext cx="1062175" cy="408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5568358-F3A1-944C-B619-5C8969FED6A4}"/>
              </a:ext>
            </a:extLst>
          </p:cNvPr>
          <p:cNvSpPr/>
          <p:nvPr/>
        </p:nvSpPr>
        <p:spPr>
          <a:xfrm>
            <a:off x="623696" y="3531187"/>
            <a:ext cx="7945008" cy="2246769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1.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先輸出提示文字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請輸入數字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y: </a:t>
            </a: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待使用者輸入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數字字串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並按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Enter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送出後，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取得該數字字串內容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int()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取得的數字內容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強制轉換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整數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轉換後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的整數經由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指派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存入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y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EE32CAA-DE87-5744-98AE-60AC7BC5A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4335" y="2145026"/>
            <a:ext cx="5221104" cy="36384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A4F74413-1F05-7E4E-8E2F-1CBCD03D0038}"/>
              </a:ext>
            </a:extLst>
          </p:cNvPr>
          <p:cNvSpPr/>
          <p:nvPr/>
        </p:nvSpPr>
        <p:spPr bwMode="auto">
          <a:xfrm>
            <a:off x="3672160" y="2808362"/>
            <a:ext cx="720080" cy="1974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80341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求平均數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5568358-F3A1-944C-B619-5C8969FED6A4}"/>
              </a:ext>
            </a:extLst>
          </p:cNvPr>
          <p:cNvSpPr/>
          <p:nvPr/>
        </p:nvSpPr>
        <p:spPr>
          <a:xfrm>
            <a:off x="684897" y="3571033"/>
            <a:ext cx="8017016" cy="181588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</a:pP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1. =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指定運算子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會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先計算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右邊的結果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再將計算結果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存回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左邊的變數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先計算出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(x + y) / 2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的值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buClr>
                <a:schemeClr val="tx1"/>
              </a:buCl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再將計算出來的值存到變數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average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6C8CECD-94F7-7347-ACAB-297966E45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85" y="2004177"/>
            <a:ext cx="4111151" cy="568563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ABAC9D70-BD08-0947-BBEB-7A982AF8AE1E}"/>
              </a:ext>
            </a:extLst>
          </p:cNvPr>
          <p:cNvSpPr/>
          <p:nvPr/>
        </p:nvSpPr>
        <p:spPr bwMode="auto">
          <a:xfrm>
            <a:off x="452973" y="1944266"/>
            <a:ext cx="4269459" cy="720965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xmlns="" id="{CA04AC5F-C51B-7642-A20C-AA5EAE30B6CE}"/>
              </a:ext>
            </a:extLst>
          </p:cNvPr>
          <p:cNvCxnSpPr>
            <a:cxnSpLocks/>
            <a:stCxn id="13" idx="3"/>
            <a:endCxn id="16" idx="1"/>
          </p:cNvCxnSpPr>
          <p:nvPr/>
        </p:nvCxnSpPr>
        <p:spPr bwMode="auto">
          <a:xfrm flipV="1">
            <a:off x="4722432" y="2272364"/>
            <a:ext cx="512917" cy="32385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3EDEF21-B3FC-8044-90F5-7580EF20E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349" y="2086309"/>
            <a:ext cx="4269459" cy="3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219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求平均數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5568358-F3A1-944C-B619-5C8969FED6A4}"/>
              </a:ext>
            </a:extLst>
          </p:cNvPr>
          <p:cNvSpPr/>
          <p:nvPr/>
        </p:nvSpPr>
        <p:spPr>
          <a:xfrm>
            <a:off x="691208" y="3954064"/>
            <a:ext cx="8017016" cy="2246769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print()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會輸出小括號內的結果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先將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average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變數中的數值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強制轉換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為字串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再將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平均是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以及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轉換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average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後的字串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連接起來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(+)</a:t>
            </a:r>
          </a:p>
          <a:p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 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最後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print()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連接的結果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輸出到螢幕上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ABAC9D70-BD08-0947-BBEB-7A982AF8AE1E}"/>
              </a:ext>
            </a:extLst>
          </p:cNvPr>
          <p:cNvSpPr/>
          <p:nvPr/>
        </p:nvSpPr>
        <p:spPr bwMode="auto">
          <a:xfrm>
            <a:off x="395069" y="2555590"/>
            <a:ext cx="4134305" cy="965891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xmlns="" id="{CA04AC5F-C51B-7642-A20C-AA5EAE30B6CE}"/>
              </a:ext>
            </a:extLst>
          </p:cNvPr>
          <p:cNvCxnSpPr>
            <a:cxnSpLocks/>
            <a:stCxn id="13" idx="3"/>
          </p:cNvCxnSpPr>
          <p:nvPr/>
        </p:nvCxnSpPr>
        <p:spPr bwMode="auto">
          <a:xfrm flipV="1">
            <a:off x="4529374" y="2899784"/>
            <a:ext cx="479798" cy="13875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851C9B1-5C15-7647-8224-6006ECF61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33" y="2671190"/>
            <a:ext cx="4517767" cy="7329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CE188D4-867C-6449-9E1B-5981CC43F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100" y="2737859"/>
            <a:ext cx="4517708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78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2A917C8-1D2B-DD46-BBB3-751EC3A38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91" y="1726082"/>
            <a:ext cx="4111150" cy="66696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8F4ED4C-7ADB-454D-94C9-273FE3086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91" y="2589289"/>
            <a:ext cx="4111150" cy="9512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A0E27A0D-D28E-0042-A279-483F87B21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036" y="3849417"/>
            <a:ext cx="4111151" cy="92938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E40C3759-3B72-8045-BAF6-DFA0D5CE4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18" y="5027628"/>
            <a:ext cx="4111151" cy="56856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257D9B53-BE69-834A-BBE5-ED8E7ACA29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916" y="6003794"/>
            <a:ext cx="4111151" cy="6451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求平均數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69D48B8-2535-3D46-97C1-EAA6CEF6DF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7824" y="2677918"/>
            <a:ext cx="5055015" cy="4277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D63E760-358F-BE45-BADC-31A98AFB38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7824" y="3724149"/>
            <a:ext cx="5055016" cy="369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524FA86-ABD9-334E-858E-B6C122B5C6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7827" y="4614001"/>
            <a:ext cx="5055012" cy="3305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F452336-B984-D343-95BD-1D2769F46D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37823" y="5403631"/>
            <a:ext cx="5055016" cy="369405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20C4B71F-EA30-DC4D-97E0-E663879AB627}"/>
              </a:ext>
            </a:extLst>
          </p:cNvPr>
          <p:cNvSpPr/>
          <p:nvPr/>
        </p:nvSpPr>
        <p:spPr bwMode="auto">
          <a:xfrm>
            <a:off x="96838" y="2508258"/>
            <a:ext cx="3831566" cy="1092192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xmlns="" id="{0CE17D38-0366-9B4A-AC0A-2B6AFD07510E}"/>
              </a:ext>
            </a:extLst>
          </p:cNvPr>
          <p:cNvCxnSpPr>
            <a:cxnSpLocks/>
            <a:stCxn id="14" idx="3"/>
            <a:endCxn id="7" idx="1"/>
          </p:cNvCxnSpPr>
          <p:nvPr/>
        </p:nvCxnSpPr>
        <p:spPr bwMode="auto">
          <a:xfrm flipV="1">
            <a:off x="3928404" y="2891784"/>
            <a:ext cx="809420" cy="16257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xmlns="" id="{8A3EF13F-1A2D-EF44-8A9B-429A816EAFF4}"/>
              </a:ext>
            </a:extLst>
          </p:cNvPr>
          <p:cNvSpPr/>
          <p:nvPr/>
        </p:nvSpPr>
        <p:spPr bwMode="auto">
          <a:xfrm>
            <a:off x="96406" y="3763022"/>
            <a:ext cx="3831566" cy="1061564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BCC64EFC-9DCE-E544-A0CB-B9BA76A4A695}"/>
              </a:ext>
            </a:extLst>
          </p:cNvPr>
          <p:cNvCxnSpPr>
            <a:cxnSpLocks/>
            <a:stCxn id="18" idx="3"/>
          </p:cNvCxnSpPr>
          <p:nvPr/>
        </p:nvCxnSpPr>
        <p:spPr bwMode="auto">
          <a:xfrm flipV="1">
            <a:off x="3927972" y="4089386"/>
            <a:ext cx="809420" cy="20441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xmlns="" id="{B4059840-5B5F-F34A-942E-6F3940FCE8F3}"/>
              </a:ext>
            </a:extLst>
          </p:cNvPr>
          <p:cNvSpPr/>
          <p:nvPr/>
        </p:nvSpPr>
        <p:spPr bwMode="auto">
          <a:xfrm>
            <a:off x="96406" y="4967717"/>
            <a:ext cx="4269459" cy="720965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xmlns="" id="{4CAF271F-F4C4-4843-A69B-640DD67BDEA2}"/>
              </a:ext>
            </a:extLst>
          </p:cNvPr>
          <p:cNvCxnSpPr>
            <a:cxnSpLocks/>
            <a:stCxn id="20" idx="3"/>
            <a:endCxn id="12" idx="1"/>
          </p:cNvCxnSpPr>
          <p:nvPr/>
        </p:nvCxnSpPr>
        <p:spPr bwMode="auto">
          <a:xfrm flipV="1">
            <a:off x="4365865" y="4779261"/>
            <a:ext cx="371962" cy="54893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xmlns="" id="{CA2F976F-0DB7-3747-BB5A-6D5E471DCD8F}"/>
              </a:ext>
            </a:extLst>
          </p:cNvPr>
          <p:cNvSpPr/>
          <p:nvPr/>
        </p:nvSpPr>
        <p:spPr bwMode="auto">
          <a:xfrm>
            <a:off x="91166" y="5878532"/>
            <a:ext cx="3861679" cy="818262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xmlns="" id="{CC22F3FF-106E-DC4A-9937-D53AFDB6CFF9}"/>
              </a:ext>
            </a:extLst>
          </p:cNvPr>
          <p:cNvCxnSpPr>
            <a:cxnSpLocks/>
            <a:stCxn id="27" idx="3"/>
            <a:endCxn id="13" idx="1"/>
          </p:cNvCxnSpPr>
          <p:nvPr/>
        </p:nvCxnSpPr>
        <p:spPr bwMode="auto">
          <a:xfrm flipV="1">
            <a:off x="3952845" y="5588334"/>
            <a:ext cx="784978" cy="69932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408421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求平均數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E7D170E-AF34-6440-AD9B-4B5DADF06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59" b="4910"/>
          <a:stretch/>
        </p:blipFill>
        <p:spPr>
          <a:xfrm>
            <a:off x="287784" y="3024386"/>
            <a:ext cx="3672408" cy="3452260"/>
          </a:xfrm>
          <a:prstGeom prst="rect">
            <a:avLst/>
          </a:prstGeom>
        </p:spPr>
      </p:pic>
      <p:pic>
        <p:nvPicPr>
          <p:cNvPr id="9" name="圖片 6">
            <a:hlinkClick r:id="rId4"/>
            <a:extLst>
              <a:ext uri="{FF2B5EF4-FFF2-40B4-BE49-F238E27FC236}">
                <a16:creationId xmlns:a16="http://schemas.microsoft.com/office/drawing/2014/main" xmlns="" id="{D55F2406-4385-2D46-9C6D-BA4D3056E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C867A1FA-5A46-8646-B71E-943E2D7851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128" y="2660494"/>
            <a:ext cx="6408713" cy="2054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2653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27944" y="-216336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哈 囉 程 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8" y="1732866"/>
            <a:ext cx="8640960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設計一個程式，讓使用者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輸入名字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電腦會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將名字呈現在畫面</a:t>
            </a: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這個程式相對應的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64D8680-337E-B446-9CEA-A9436CC4F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880" y="3821288"/>
            <a:ext cx="6907741" cy="2349030"/>
          </a:xfrm>
          <a:prstGeom prst="rect">
            <a:avLst/>
          </a:prstGeom>
        </p:spPr>
      </p:pic>
      <p:pic>
        <p:nvPicPr>
          <p:cNvPr id="6" name="圖片 6">
            <a:hlinkClick r:id="rId4"/>
            <a:extLst>
              <a:ext uri="{FF2B5EF4-FFF2-40B4-BE49-F238E27FC236}">
                <a16:creationId xmlns:a16="http://schemas.microsoft.com/office/drawing/2014/main" xmlns="" id="{D5F32F23-CC18-8E4B-A3EC-9CD766B9A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163349" y="1203836"/>
            <a:ext cx="2835417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計算篇－哈囉程式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4254350" y="1136090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30167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647824" y="1123557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剩餘的零用錢 </a:t>
            </a:r>
            <a:r>
              <a:rPr kumimoji="0" lang="zh-TW" altLang="en-US" sz="36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讓使用者依序輸入今天的零用錢、早餐的費用及零食的費用，再呈現剩餘的零用錢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4D5EE11E-E726-614E-A9CB-016C76C60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48" y="3190963"/>
            <a:ext cx="8195642" cy="2497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34BF456C-1CDE-F543-BC7E-11CAAEC87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3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計算學期成績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A06679A-024B-F449-A3EF-4A42FB5D0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08" y="2016274"/>
            <a:ext cx="6276696" cy="5040560"/>
          </a:xfrm>
          <a:prstGeom prst="rect">
            <a:avLst/>
          </a:prstGeom>
        </p:spPr>
      </p:pic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3384128" y="1296194"/>
            <a:ext cx="6550878" cy="257818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algn="just">
              <a:spcBef>
                <a:spcPts val="200"/>
              </a:spcBef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讓使用者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輸入各項成績後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再將各項成績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轉換為學期成績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判斷學期成績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是否及格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? (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作業成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績占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40%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，測驗成績占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40%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，平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時成績占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20%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，學期成績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60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為及格分數。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6" name="圖片 6">
            <a:hlinkClick r:id="rId4"/>
            <a:extLst>
              <a:ext uri="{FF2B5EF4-FFF2-40B4-BE49-F238E27FC236}">
                <a16:creationId xmlns:a16="http://schemas.microsoft.com/office/drawing/2014/main" xmlns="" id="{CA2CCDB3-09ED-064B-B44E-7C4E8890D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6386775" y="5401906"/>
            <a:ext cx="2582841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計算篇－計算學期成績程式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472360" y="5472658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38733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計算學期成績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A06679A-024B-F449-A3EF-4A42FB5D0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" y="1080170"/>
            <a:ext cx="6984776" cy="5609190"/>
          </a:xfrm>
          <a:prstGeom prst="rect">
            <a:avLst/>
          </a:prstGeom>
        </p:spPr>
      </p:pic>
      <p:sp>
        <p:nvSpPr>
          <p:cNvPr id="12" name="Right Brace 11">
            <a:extLst>
              <a:ext uri="{FF2B5EF4-FFF2-40B4-BE49-F238E27FC236}">
                <a16:creationId xmlns:a16="http://schemas.microsoft.com/office/drawing/2014/main" xmlns="" id="{D523E374-477F-DC48-8AAE-3CD76743A075}"/>
              </a:ext>
            </a:extLst>
          </p:cNvPr>
          <p:cNvSpPr/>
          <p:nvPr/>
        </p:nvSpPr>
        <p:spPr bwMode="auto">
          <a:xfrm>
            <a:off x="3210560" y="1698345"/>
            <a:ext cx="362624" cy="648072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xmlns="" id="{69F2F993-06D0-DD43-9D72-CA02738DACFC}"/>
              </a:ext>
            </a:extLst>
          </p:cNvPr>
          <p:cNvSpPr/>
          <p:nvPr/>
        </p:nvSpPr>
        <p:spPr bwMode="auto">
          <a:xfrm>
            <a:off x="3218302" y="2443122"/>
            <a:ext cx="354882" cy="648072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xmlns="" id="{36191C27-7170-2844-8612-352E30BD6429}"/>
              </a:ext>
            </a:extLst>
          </p:cNvPr>
          <p:cNvSpPr/>
          <p:nvPr/>
        </p:nvSpPr>
        <p:spPr bwMode="auto">
          <a:xfrm>
            <a:off x="3230880" y="3206572"/>
            <a:ext cx="369272" cy="648072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8E2E6AF-3541-7246-A947-948F9011F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381" y="1822085"/>
            <a:ext cx="5025218" cy="3409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BA2FC4E-6F88-9849-A881-F7A1CA6A05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7381" y="2655151"/>
            <a:ext cx="4980305" cy="2628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6E35182-C778-4043-8707-0ED606925B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7381" y="3417938"/>
            <a:ext cx="4743118" cy="266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0A573AC-E5CF-3041-94D9-8828E8F472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4208" y="4680570"/>
            <a:ext cx="5561899" cy="2106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24831E10-6361-4F48-8821-9A0FAE0991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4208" y="5040610"/>
            <a:ext cx="4083572" cy="266625"/>
          </a:xfrm>
          <a:prstGeom prst="rect">
            <a:avLst/>
          </a:prstGeom>
        </p:spPr>
      </p:pic>
      <p:sp>
        <p:nvSpPr>
          <p:cNvPr id="20" name="Right Brace 19">
            <a:extLst>
              <a:ext uri="{FF2B5EF4-FFF2-40B4-BE49-F238E27FC236}">
                <a16:creationId xmlns:a16="http://schemas.microsoft.com/office/drawing/2014/main" xmlns="" id="{1CF38A1D-1948-8144-BED1-3A1636061BBF}"/>
              </a:ext>
            </a:extLst>
          </p:cNvPr>
          <p:cNvSpPr/>
          <p:nvPr/>
        </p:nvSpPr>
        <p:spPr bwMode="auto">
          <a:xfrm>
            <a:off x="3141136" y="5005836"/>
            <a:ext cx="288032" cy="1474933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xmlns="" id="{CE6C82DF-5055-F946-8139-8CDD2C5B9A2A}"/>
              </a:ext>
            </a:extLst>
          </p:cNvPr>
          <p:cNvCxnSpPr>
            <a:cxnSpLocks/>
          </p:cNvCxnSpPr>
          <p:nvPr/>
        </p:nvCxnSpPr>
        <p:spPr bwMode="auto">
          <a:xfrm>
            <a:off x="3627120" y="2042160"/>
            <a:ext cx="500947" cy="3033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xmlns="" id="{0A260C72-EEDE-B541-96EB-38FA8F3905EE}"/>
              </a:ext>
            </a:extLst>
          </p:cNvPr>
          <p:cNvCxnSpPr>
            <a:cxnSpLocks/>
            <a:endCxn id="16" idx="1"/>
          </p:cNvCxnSpPr>
          <p:nvPr/>
        </p:nvCxnSpPr>
        <p:spPr bwMode="auto">
          <a:xfrm>
            <a:off x="3627120" y="2785064"/>
            <a:ext cx="530261" cy="153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xmlns="" id="{6746ED08-A001-8443-9243-BEF1A396D1B2}"/>
              </a:ext>
            </a:extLst>
          </p:cNvPr>
          <p:cNvCxnSpPr>
            <a:cxnSpLocks/>
          </p:cNvCxnSpPr>
          <p:nvPr/>
        </p:nvCxnSpPr>
        <p:spPr bwMode="auto">
          <a:xfrm>
            <a:off x="3614752" y="3544901"/>
            <a:ext cx="513315" cy="127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xmlns="" id="{C191CD32-167B-6D4C-904A-6919B44E2280}"/>
              </a:ext>
            </a:extLst>
          </p:cNvPr>
          <p:cNvCxnSpPr>
            <a:cxnSpLocks/>
          </p:cNvCxnSpPr>
          <p:nvPr/>
        </p:nvCxnSpPr>
        <p:spPr bwMode="auto">
          <a:xfrm>
            <a:off x="7272155" y="4171760"/>
            <a:ext cx="676310" cy="466850"/>
          </a:xfrm>
          <a:prstGeom prst="curvedConnector3">
            <a:avLst>
              <a:gd name="adj1" fmla="val 1161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4695ED11-BDFF-BD44-92C7-4CB74F9A33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4208" y="5544666"/>
            <a:ext cx="2757190" cy="1134469"/>
          </a:xfrm>
          <a:prstGeom prst="rect">
            <a:avLst/>
          </a:prstGeom>
        </p:spPr>
      </p:pic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xmlns="" id="{C7665E1D-C676-B147-9236-9E7D905A8F9A}"/>
              </a:ext>
            </a:extLst>
          </p:cNvPr>
          <p:cNvCxnSpPr>
            <a:cxnSpLocks/>
            <a:endCxn id="46" idx="1"/>
          </p:cNvCxnSpPr>
          <p:nvPr/>
        </p:nvCxnSpPr>
        <p:spPr bwMode="auto">
          <a:xfrm>
            <a:off x="3556891" y="5657115"/>
            <a:ext cx="547317" cy="45478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Curved Connector 54">
            <a:extLst>
              <a:ext uri="{FF2B5EF4-FFF2-40B4-BE49-F238E27FC236}">
                <a16:creationId xmlns:a16="http://schemas.microsoft.com/office/drawing/2014/main" xmlns="" id="{190F2199-C8AD-E848-A318-23BA9E5549DB}"/>
              </a:ext>
            </a:extLst>
          </p:cNvPr>
          <p:cNvCxnSpPr>
            <a:cxnSpLocks/>
          </p:cNvCxnSpPr>
          <p:nvPr/>
        </p:nvCxnSpPr>
        <p:spPr bwMode="auto">
          <a:xfrm>
            <a:off x="3616240" y="4699317"/>
            <a:ext cx="508852" cy="414141"/>
          </a:xfrm>
          <a:prstGeom prst="curvedConnector3">
            <a:avLst>
              <a:gd name="adj1" fmla="val 6198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74796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計算學期成績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C459A3-0CE6-204D-AE3D-3976AF278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76" y="1637563"/>
            <a:ext cx="5932527" cy="26333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56C6F2B-3F5D-CF4F-B921-4B068BD7D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48" y="4274764"/>
            <a:ext cx="7733056" cy="2495930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:a16="http://schemas.microsoft.com/office/drawing/2014/main" xmlns="" id="{BDE6AC6F-1AE0-6C46-B225-D54316395D48}"/>
              </a:ext>
            </a:extLst>
          </p:cNvPr>
          <p:cNvSpPr txBox="1">
            <a:spLocks/>
          </p:cNvSpPr>
          <p:nvPr/>
        </p:nvSpPr>
        <p:spPr bwMode="auto">
          <a:xfrm>
            <a:off x="5760392" y="2926136"/>
            <a:ext cx="3960440" cy="16824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3A7CBA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3A7CBA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保留字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是文字式程式語言 中，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已有特定意義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的英文單字，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不可用來作為使用者自訂的變數名稱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xmlns="" id="{434AB793-EF89-0B46-9449-64262C71B6AC}"/>
              </a:ext>
            </a:extLst>
          </p:cNvPr>
          <p:cNvCxnSpPr>
            <a:cxnSpLocks/>
            <a:stCxn id="24" idx="1"/>
          </p:cNvCxnSpPr>
          <p:nvPr/>
        </p:nvCxnSpPr>
        <p:spPr bwMode="auto">
          <a:xfrm rot="10800000" flipV="1">
            <a:off x="2519372" y="3767349"/>
            <a:ext cx="3241021" cy="134526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276707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計算學期成績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C459A3-0CE6-204D-AE3D-3976AF278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57" y="1080170"/>
            <a:ext cx="5564059" cy="2469831"/>
          </a:xfrm>
          <a:prstGeom prst="rect">
            <a:avLst/>
          </a:prstGeom>
        </p:spPr>
      </p:pic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515554" y="3650900"/>
            <a:ext cx="8712968" cy="2901878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將使用者輸入的第一個數字存到變數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score1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 </a:t>
            </a:r>
            <a:endParaRPr lang="en-US" altLang="zh-TW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將使用者輸入的第二個數字存到變數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score2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 </a:t>
            </a:r>
            <a:endParaRPr lang="en-US" altLang="zh-TW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將使用者輸入的第三個數字存到變數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score3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依權重計算學期成績，將結果儲存至變數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grade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因為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grade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浮點數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，所以須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強制轉換成字串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才能與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學期成績是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進行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字串相加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，並由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輸出再結果。</a:t>
            </a:r>
            <a:endParaRPr lang="en-US" altLang="zh-TW" sz="1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6∼9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使用雙向選擇結構判斷，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如果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grade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小於</a:t>
            </a:r>
            <a:r>
              <a:rPr lang="en-US" altLang="zh-TW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60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則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輸出不及格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，否則</a:t>
            </a:r>
            <a:r>
              <a:rPr lang="zh-TW" altLang="en-US" sz="1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輸出及格</a:t>
            </a:r>
            <a:r>
              <a:rPr lang="zh-TW" altLang="en-US" sz="1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7" name="圖片 6">
            <a:hlinkClick r:id="rId4"/>
            <a:extLst>
              <a:ext uri="{FF2B5EF4-FFF2-40B4-BE49-F238E27FC236}">
                <a16:creationId xmlns:a16="http://schemas.microsoft.com/office/drawing/2014/main" xmlns="" id="{930B30D5-8B6A-0A48-B33B-2C76921D0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2994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47479" y="1152178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可使用的關係運算符號有以下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6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種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188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關係運算符號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7673A80-773A-EB47-815B-B48B2D134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29" y="2016274"/>
            <a:ext cx="6463367" cy="49121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D0CBCFE-081C-574D-8069-5D3BB3638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583" y="2376314"/>
            <a:ext cx="823817" cy="6920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4064FAE-1FB9-F249-9067-E490B9EB68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8700" y="3233917"/>
            <a:ext cx="33274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168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719832" y="1285456"/>
            <a:ext cx="849694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日常生活中，經常會遇到要作決策的情況，例如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如果下雨了，就帶傘出門。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程式可以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根據條件式運算結果，執行不同的程式區塊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最簡單流程控制是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單向選擇結構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，語法如下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00786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單向選擇結構</a:t>
            </a:r>
            <a:endParaRPr lang="zh-TW" altLang="en-US" sz="4400" kern="0" baseline="0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7B787DA-90B0-0C4F-8A57-DF6E37FF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122" y="4297054"/>
            <a:ext cx="7300598" cy="1535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816957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03808" y="2955184"/>
            <a:ext cx="9145016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if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後面接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條件式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，條件式的運算結果為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布林值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只有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或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False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兩種可能值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：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當條件式為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時，就執行程式區塊的敘述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當條件式為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False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時，不會執行程式區塊。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條件式之後必須有冒號，程式區塊須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縮排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。縮排程式碼，可使用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 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Tab 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鍵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或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 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 空白字元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95896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單向選擇結構</a:t>
            </a:r>
            <a:endParaRPr lang="zh-TW" altLang="en-US" sz="4400" kern="0" baseline="0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7B787DA-90B0-0C4F-8A57-DF6E37FF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673" y="1078783"/>
            <a:ext cx="6167943" cy="129739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C972A6C5-0B86-AD47-912A-6FAA3856EBCA}"/>
              </a:ext>
            </a:extLst>
          </p:cNvPr>
          <p:cNvCxnSpPr/>
          <p:nvPr/>
        </p:nvCxnSpPr>
        <p:spPr bwMode="auto">
          <a:xfrm>
            <a:off x="1968713" y="1963262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A7CBA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◎ 電腦輔助學習趨勢…">
            <a:extLst>
              <a:ext uri="{FF2B5EF4-FFF2-40B4-BE49-F238E27FC236}">
                <a16:creationId xmlns:a16="http://schemas.microsoft.com/office/drawing/2014/main" xmlns="" id="{1A003321-2987-2145-A44E-6B9F9FE51365}"/>
              </a:ext>
            </a:extLst>
          </p:cNvPr>
          <p:cNvSpPr txBox="1">
            <a:spLocks/>
          </p:cNvSpPr>
          <p:nvPr/>
        </p:nvSpPr>
        <p:spPr bwMode="auto">
          <a:xfrm>
            <a:off x="1896705" y="2370479"/>
            <a:ext cx="720080" cy="424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縮排</a:t>
            </a:r>
            <a:endParaRPr lang="zh-TW" altLang="en-US" sz="2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4C504535-9721-504B-B001-047555FEE11B}"/>
              </a:ext>
            </a:extLst>
          </p:cNvPr>
          <p:cNvCxnSpPr/>
          <p:nvPr/>
        </p:nvCxnSpPr>
        <p:spPr bwMode="auto">
          <a:xfrm flipV="1">
            <a:off x="2256745" y="2025973"/>
            <a:ext cx="0" cy="3163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935096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472360" y="3672458"/>
            <a:ext cx="4248473" cy="230425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若條件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x&gt;0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成立，則執行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區塊內全部程式碼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區塊內的程式碼均需縮排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最後一行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不在條件區塊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內，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不管條件成立與否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都會執行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單向選擇結構</a:t>
            </a:r>
            <a:endParaRPr lang="zh-TW" altLang="en-US" sz="4400" kern="0" baseline="0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7B787DA-90B0-0C4F-8A57-DF6E37FF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697" y="1261190"/>
            <a:ext cx="5519871" cy="11610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B68D42F-C1D0-6C4E-825A-9748AE293B71}"/>
              </a:ext>
            </a:extLst>
          </p:cNvPr>
          <p:cNvSpPr/>
          <p:nvPr/>
        </p:nvSpPr>
        <p:spPr>
          <a:xfrm>
            <a:off x="359792" y="2808362"/>
            <a:ext cx="4680272" cy="31436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 = </a:t>
            </a:r>
            <a:r>
              <a:rPr lang="en-US" altLang="zh-TW" kern="0" baseline="0" dirty="0" err="1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:'))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if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x &gt; 0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你輸入的數是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',x)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(x,'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pPr>
              <a:lnSpc>
                <a:spcPct val="150000"/>
              </a:lnSpc>
            </a:pPr>
            <a:endParaRPr lang="en-US" dirty="0">
              <a:latin typeface="Courier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3F3D7904-0DEE-DF46-A3F0-C15CC5713C2A}"/>
              </a:ext>
            </a:extLst>
          </p:cNvPr>
          <p:cNvSpPr/>
          <p:nvPr/>
        </p:nvSpPr>
        <p:spPr bwMode="auto">
          <a:xfrm>
            <a:off x="949312" y="4262420"/>
            <a:ext cx="3831566" cy="858396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xmlns="" id="{B1CA3762-964F-CF49-977F-B82E8B7758CC}"/>
              </a:ext>
            </a:extLst>
          </p:cNvPr>
          <p:cNvCxnSpPr>
            <a:cxnSpLocks/>
          </p:cNvCxnSpPr>
          <p:nvPr/>
        </p:nvCxnSpPr>
        <p:spPr bwMode="auto">
          <a:xfrm>
            <a:off x="4780878" y="4824586"/>
            <a:ext cx="805043" cy="499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2E9D8B46-A918-5245-ADF9-15717076CC64}"/>
              </a:ext>
            </a:extLst>
          </p:cNvPr>
          <p:cNvSpPr/>
          <p:nvPr/>
        </p:nvSpPr>
        <p:spPr bwMode="auto">
          <a:xfrm>
            <a:off x="845290" y="3867052"/>
            <a:ext cx="884500" cy="307672"/>
          </a:xfrm>
          <a:prstGeom prst="roundRect">
            <a:avLst/>
          </a:prstGeom>
          <a:noFill/>
          <a:ln w="28575" cap="flat" cmpd="sng" algn="ctr">
            <a:solidFill>
              <a:srgbClr val="3A7CBA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0" name="Curved Connector 19">
            <a:extLst>
              <a:ext uri="{FF2B5EF4-FFF2-40B4-BE49-F238E27FC236}">
                <a16:creationId xmlns:a16="http://schemas.microsoft.com/office/drawing/2014/main" xmlns="" id="{1E951E8B-85CF-4E46-BB79-F474DE61FEB7}"/>
              </a:ext>
            </a:extLst>
          </p:cNvPr>
          <p:cNvCxnSpPr>
            <a:cxnSpLocks/>
          </p:cNvCxnSpPr>
          <p:nvPr/>
        </p:nvCxnSpPr>
        <p:spPr bwMode="auto">
          <a:xfrm flipV="1">
            <a:off x="1729790" y="3884359"/>
            <a:ext cx="3837277" cy="1427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3A7CBA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xmlns="" id="{96850F11-819C-A640-B62A-32911C998A67}"/>
              </a:ext>
            </a:extLst>
          </p:cNvPr>
          <p:cNvSpPr/>
          <p:nvPr/>
        </p:nvSpPr>
        <p:spPr bwMode="auto">
          <a:xfrm>
            <a:off x="403802" y="5205657"/>
            <a:ext cx="2429492" cy="375232"/>
          </a:xfrm>
          <a:prstGeom prst="roundRect">
            <a:avLst/>
          </a:prstGeom>
          <a:noFill/>
          <a:ln w="2857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39" name="Curved Connector 38">
            <a:extLst>
              <a:ext uri="{FF2B5EF4-FFF2-40B4-BE49-F238E27FC236}">
                <a16:creationId xmlns:a16="http://schemas.microsoft.com/office/drawing/2014/main" xmlns="" id="{5B169314-58C9-1140-9847-996B5F6AAD5D}"/>
              </a:ext>
            </a:extLst>
          </p:cNvPr>
          <p:cNvCxnSpPr>
            <a:cxnSpLocks/>
          </p:cNvCxnSpPr>
          <p:nvPr/>
        </p:nvCxnSpPr>
        <p:spPr bwMode="auto">
          <a:xfrm flipV="1">
            <a:off x="2877304" y="5246589"/>
            <a:ext cx="2630078" cy="32993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375534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832011" y="2738297"/>
            <a:ext cx="3888433" cy="314361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執行範例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5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你輸入的數是 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 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執行範例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-3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188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單向選擇結構</a:t>
            </a:r>
            <a:endParaRPr lang="zh-TW" altLang="en-US" sz="4400" kern="0" baseline="0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7B787DA-90B0-0C4F-8A57-DF6E37FF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03" y="1152178"/>
            <a:ext cx="6219865" cy="13083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B68D42F-C1D0-6C4E-825A-9748AE293B71}"/>
              </a:ext>
            </a:extLst>
          </p:cNvPr>
          <p:cNvSpPr/>
          <p:nvPr/>
        </p:nvSpPr>
        <p:spPr>
          <a:xfrm>
            <a:off x="359792" y="2808482"/>
            <a:ext cx="5145321" cy="34206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 = </a:t>
            </a:r>
            <a:r>
              <a:rPr lang="en-US" altLang="zh-TW" sz="2200" kern="0" baseline="0" dirty="0" err="1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2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:'))</a:t>
            </a:r>
          </a:p>
          <a:p>
            <a:pPr>
              <a:lnSpc>
                <a:spcPct val="150000"/>
              </a:lnSpc>
            </a:pPr>
            <a:r>
              <a:rPr lang="en-US" altLang="zh-TW" sz="22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if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x &gt; 0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sz="22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你輸入的數是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',x)</a:t>
            </a:r>
          </a:p>
          <a:p>
            <a:pPr>
              <a:lnSpc>
                <a:spcPct val="150000"/>
              </a:lnSpc>
            </a:pP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sz="22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(x,'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pPr>
              <a:lnSpc>
                <a:spcPct val="150000"/>
              </a:lnSpc>
            </a:pPr>
            <a:r>
              <a:rPr lang="en-US" altLang="zh-TW" sz="2200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pPr>
              <a:lnSpc>
                <a:spcPct val="150000"/>
              </a:lnSpc>
            </a:pPr>
            <a:endParaRPr lang="en-US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520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1458411" y="3928008"/>
            <a:ext cx="6822261" cy="2293613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等號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 = )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指派作用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，用來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將等號右邊的數值儲存到等號左邊的變數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例如：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/>
            </a:r>
            <a:b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90</a:t>
            </a:r>
            <a:b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sum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10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+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20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27944" y="-180507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input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指令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B24D5D2-CA9B-8748-AC31-6200C4904173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>
            <a:off x="2664383" y="3384426"/>
            <a:ext cx="289571" cy="61891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C5FE3B7F-AD52-B84A-99A0-8A7DF2157D14}"/>
              </a:ext>
            </a:extLst>
          </p:cNvPr>
          <p:cNvSpPr/>
          <p:nvPr/>
        </p:nvSpPr>
        <p:spPr bwMode="auto">
          <a:xfrm>
            <a:off x="2448693" y="3024386"/>
            <a:ext cx="431379" cy="36004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8" y="1732866"/>
            <a:ext cx="8208912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input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指令是讓使用者由鍵盤輸入資料， 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通常會用變數儲存該資料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，語法如下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32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([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提示字串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])</a:t>
            </a:r>
            <a:endParaRPr lang="zh-TW" altLang="en-US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4953371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84896" y="1260489"/>
            <a:ext cx="8603888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如果面臨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兩種情況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條件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，希望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遇到不同情況分別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做不同的事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，就需要使用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雙向選擇結構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【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例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】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如果天冷就穿外套；否則就不穿。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雙向選擇結構語法如下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雙向選擇結構</a:t>
            </a:r>
            <a:endParaRPr lang="zh-TW" altLang="en-US" sz="4400" kern="0" baseline="0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804FC87-4067-9442-9756-D5FA67880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864" y="3478008"/>
            <a:ext cx="3864174" cy="1752358"/>
          </a:xfrm>
          <a:prstGeom prst="rect">
            <a:avLst/>
          </a:prstGeom>
        </p:spPr>
      </p:pic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5D3AECC4-D06E-1B44-8AF6-6BE3B13983DB}"/>
              </a:ext>
            </a:extLst>
          </p:cNvPr>
          <p:cNvSpPr txBox="1">
            <a:spLocks/>
          </p:cNvSpPr>
          <p:nvPr/>
        </p:nvSpPr>
        <p:spPr bwMode="auto">
          <a:xfrm>
            <a:off x="684897" y="5367153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當其中一個條件式為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時，就執行程式區塊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否則就執行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else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裡面的程式區塊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8" name="圖片 5">
            <a:extLst>
              <a:ext uri="{FF2B5EF4-FFF2-40B4-BE49-F238E27FC236}">
                <a16:creationId xmlns:a16="http://schemas.microsoft.com/office/drawing/2014/main" xmlns="" id="{631C0E25-BF68-C948-B1A4-62FB35C00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58646">
            <a:off x="4867524" y="4018010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C5ACB392-DFD5-7644-A476-34A8EF0EB9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892" y="2942375"/>
            <a:ext cx="2666891" cy="2242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54959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845607" y="4064230"/>
            <a:ext cx="4019241" cy="126047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若條件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x&gt;=0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成立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，則執行此區塊內全部程式碼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若條件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x&gt;=0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不成立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，則執行此區塊內全部程式碼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雙向選擇結構</a:t>
            </a:r>
            <a:endParaRPr lang="zh-TW" altLang="en-US" sz="4000" kern="0" baseline="0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B68D42F-C1D0-6C4E-825A-9748AE293B71}"/>
              </a:ext>
            </a:extLst>
          </p:cNvPr>
          <p:cNvSpPr/>
          <p:nvPr/>
        </p:nvSpPr>
        <p:spPr>
          <a:xfrm>
            <a:off x="575816" y="3240410"/>
            <a:ext cx="4680272" cy="36052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 = </a:t>
            </a:r>
            <a:r>
              <a:rPr lang="en-US" altLang="zh-TW" kern="0" baseline="0" dirty="0" err="1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:'))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if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x &gt;= 0: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(x,'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else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(x,'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是一個負整數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pPr>
              <a:lnSpc>
                <a:spcPct val="150000"/>
              </a:lnSpc>
            </a:pPr>
            <a:endParaRPr lang="en-US" dirty="0">
              <a:latin typeface="Courier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3F3D7904-0DEE-DF46-A3F0-C15CC5713C2A}"/>
              </a:ext>
            </a:extLst>
          </p:cNvPr>
          <p:cNvSpPr/>
          <p:nvPr/>
        </p:nvSpPr>
        <p:spPr bwMode="auto">
          <a:xfrm>
            <a:off x="1165336" y="4694468"/>
            <a:ext cx="3831566" cy="40934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xmlns="" id="{B1CA3762-964F-CF49-977F-B82E8B7758CC}"/>
              </a:ext>
            </a:extLst>
          </p:cNvPr>
          <p:cNvCxnSpPr>
            <a:cxnSpLocks/>
          </p:cNvCxnSpPr>
          <p:nvPr/>
        </p:nvCxnSpPr>
        <p:spPr bwMode="auto">
          <a:xfrm flipV="1">
            <a:off x="4996902" y="4286406"/>
            <a:ext cx="915782" cy="61273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F2D4245D-CF53-E440-9AB2-403FA76D3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4048" y="1280094"/>
            <a:ext cx="3748467" cy="1699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xmlns="" id="{A0EF2915-3915-9344-A833-312632835564}"/>
              </a:ext>
            </a:extLst>
          </p:cNvPr>
          <p:cNvSpPr/>
          <p:nvPr/>
        </p:nvSpPr>
        <p:spPr bwMode="auto">
          <a:xfrm>
            <a:off x="1165336" y="5624668"/>
            <a:ext cx="3831566" cy="40934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xmlns="" id="{C634E20A-2F31-AC40-9BF2-671059DBEE36}"/>
              </a:ext>
            </a:extLst>
          </p:cNvPr>
          <p:cNvCxnSpPr>
            <a:cxnSpLocks/>
          </p:cNvCxnSpPr>
          <p:nvPr/>
        </p:nvCxnSpPr>
        <p:spPr bwMode="auto">
          <a:xfrm flipV="1">
            <a:off x="5034688" y="5472658"/>
            <a:ext cx="877996" cy="35668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54227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11920" y="-216336"/>
            <a:ext cx="397537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雙向選擇結構</a:t>
            </a:r>
            <a:endParaRPr lang="zh-TW" altLang="en-US" sz="4400" kern="0" baseline="0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B68D42F-C1D0-6C4E-825A-9748AE293B71}"/>
              </a:ext>
            </a:extLst>
          </p:cNvPr>
          <p:cNvSpPr/>
          <p:nvPr/>
        </p:nvSpPr>
        <p:spPr>
          <a:xfrm>
            <a:off x="807026" y="3362482"/>
            <a:ext cx="4680272" cy="36052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 = </a:t>
            </a:r>
            <a:r>
              <a:rPr lang="en-US" altLang="zh-TW" kern="0" baseline="0" dirty="0" err="1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:'))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if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x &gt;= 0: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(x,'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else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(x,'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是一個負整數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pPr>
              <a:lnSpc>
                <a:spcPct val="150000"/>
              </a:lnSpc>
            </a:pPr>
            <a:endParaRPr lang="en-US" dirty="0">
              <a:latin typeface="Courier" pitchFamily="2" charset="0"/>
            </a:endParaRPr>
          </a:p>
        </p:txBody>
      </p:sp>
      <p:sp>
        <p:nvSpPr>
          <p:cNvPr id="20" name="◎ 電腦輔助學習趨勢…">
            <a:extLst>
              <a:ext uri="{FF2B5EF4-FFF2-40B4-BE49-F238E27FC236}">
                <a16:creationId xmlns:a16="http://schemas.microsoft.com/office/drawing/2014/main" xmlns="" id="{4DAEC8C9-3720-844C-984C-2F510887499D}"/>
              </a:ext>
            </a:extLst>
          </p:cNvPr>
          <p:cNvSpPr txBox="1">
            <a:spLocks/>
          </p:cNvSpPr>
          <p:nvPr/>
        </p:nvSpPr>
        <p:spPr bwMode="auto">
          <a:xfrm>
            <a:off x="5596019" y="1264762"/>
            <a:ext cx="4484605" cy="417619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執行範例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5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 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執行範例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-3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-3 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是一個負整數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  <a:endParaRPr lang="en-US" altLang="zh-TW" sz="24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執行範例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0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 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9" name="Picture 15">
            <a:extLst>
              <a:ext uri="{FF2B5EF4-FFF2-40B4-BE49-F238E27FC236}">
                <a16:creationId xmlns:a16="http://schemas.microsoft.com/office/drawing/2014/main" xmlns="" id="{3B7DA0CB-8606-2640-9847-7683924A5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475" y="1274605"/>
            <a:ext cx="3748467" cy="1699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915390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14361" y="1224186"/>
            <a:ext cx="8674423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如果發生的情況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不只兩種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，就可以透過使用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sz="3200" kern="0" baseline="0" dirty="0" err="1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elif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指令，做更進一步的選擇。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36790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多向選擇結構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96D29F1-0F65-DE42-AF35-CA43E47F5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280" y="2990719"/>
            <a:ext cx="3261944" cy="2697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551C1116-82AB-634B-AB0D-A43A0DB3B4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881" y="2484538"/>
            <a:ext cx="4086855" cy="370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076763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14361" y="1224186"/>
            <a:ext cx="8674423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【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】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如果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90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分以上，就給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；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80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分以上，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就給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；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70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分以上，就給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C…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多向選擇結構語法如下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439912" y="-216336"/>
            <a:ext cx="417646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多向選擇結構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5D3AECC4-D06E-1B44-8AF6-6BE3B13983DB}"/>
              </a:ext>
            </a:extLst>
          </p:cNvPr>
          <p:cNvSpPr txBox="1">
            <a:spLocks/>
          </p:cNvSpPr>
          <p:nvPr/>
        </p:nvSpPr>
        <p:spPr bwMode="auto">
          <a:xfrm>
            <a:off x="4464248" y="3600450"/>
            <a:ext cx="5184576" cy="223224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當其中一個條件式為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，就執行相對應的程式區塊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當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所有條件式皆為 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False 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時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，就執行 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else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裡面的程式區塊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96D29F1-0F65-DE42-AF35-CA43E47F5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40" y="3278751"/>
            <a:ext cx="3261944" cy="269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478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多向選擇結構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B68D42F-C1D0-6C4E-825A-9748AE293B71}"/>
              </a:ext>
            </a:extLst>
          </p:cNvPr>
          <p:cNvSpPr/>
          <p:nvPr/>
        </p:nvSpPr>
        <p:spPr>
          <a:xfrm>
            <a:off x="431800" y="3528442"/>
            <a:ext cx="5184576" cy="30675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 = </a:t>
            </a:r>
            <a:r>
              <a:rPr lang="en-US" altLang="zh-TW" kern="0" baseline="0" dirty="0" err="1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:'))</a:t>
            </a:r>
          </a:p>
          <a:p>
            <a:r>
              <a:rPr lang="en-US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if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x &gt; 0:</a:t>
            </a:r>
          </a:p>
          <a:p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(x,'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r>
              <a:rPr lang="en-US" altLang="zh-TW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elif</a:t>
            </a:r>
            <a:r>
              <a:rPr lang="en-US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x &lt; 0: </a:t>
            </a:r>
          </a:p>
          <a:p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(x,'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是一個負整數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 </a:t>
            </a:r>
          </a:p>
          <a:p>
            <a:r>
              <a:rPr lang="en-US" altLang="zh-TW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else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##</a:t>
            </a:r>
          </a:p>
          <a:p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輸入值為零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r>
              <a:rPr lang="en-US" altLang="zh-TW" kern="0" baseline="0" dirty="0">
                <a:solidFill>
                  <a:srgbClr val="3A7CB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('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')</a:t>
            </a:r>
          </a:p>
          <a:p>
            <a:endParaRPr lang="en-US" dirty="0">
              <a:latin typeface="Courier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BC6CE56A-6641-C84D-A80B-9571B3DA1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920" y="1091081"/>
            <a:ext cx="2527018" cy="2091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◎ 電腦輔助學習趨勢…">
            <a:extLst>
              <a:ext uri="{FF2B5EF4-FFF2-40B4-BE49-F238E27FC236}">
                <a16:creationId xmlns:a16="http://schemas.microsoft.com/office/drawing/2014/main" xmlns="" id="{6CB58865-B441-CF4B-912C-B8618B090218}"/>
              </a:ext>
            </a:extLst>
          </p:cNvPr>
          <p:cNvSpPr txBox="1">
            <a:spLocks/>
          </p:cNvSpPr>
          <p:nvPr/>
        </p:nvSpPr>
        <p:spPr bwMode="auto">
          <a:xfrm>
            <a:off x="5832400" y="1091081"/>
            <a:ext cx="4525534" cy="48747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執行範例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5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 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是一個正整數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執行範例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-3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-3 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是一個負整數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  <a:endParaRPr lang="en-US" altLang="zh-TW" sz="24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執行範例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請輸入一整數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0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輸入值為零</a:t>
            </a:r>
          </a:p>
          <a:p>
            <a:pPr marL="4429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程式結束</a:t>
            </a:r>
          </a:p>
        </p:txBody>
      </p:sp>
    </p:spTree>
    <p:extLst>
      <p:ext uri="{BB962C8B-B14F-4D97-AF65-F5344CB8AC3E}">
        <p14:creationId xmlns:p14="http://schemas.microsoft.com/office/powerpoint/2010/main" val="8447342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647824" y="1123557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個人平均成績比較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讓使用者輸入自己的國文、英文及數學成績後，計算個人平均成績，再與班級總平均成績相比，並判斷個人平均成績是否高於、低於或等於班級總平均成績。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班級平均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國文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70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         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英文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75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         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數學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65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分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6973972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719832" y="1008162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個人平均成績比較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7F3C551-5E73-D944-A055-21C45D3015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8" y="1944266"/>
            <a:ext cx="6771092" cy="4748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6956F974-CE9E-254F-861D-D86A32D2A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52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累加計算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219222" y="1688064"/>
            <a:ext cx="5567470" cy="27363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讓使用者輸入數字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後，再計算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 + 2 + 3 +⋯+ n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的值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7C1F2F-FE24-1F43-BCB9-B33593ABB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254" y="1044139"/>
            <a:ext cx="3605387" cy="54006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5AE213B3-DE6B-7043-890F-3577CE542C7C}"/>
              </a:ext>
            </a:extLst>
          </p:cNvPr>
          <p:cNvSpPr/>
          <p:nvPr/>
        </p:nvSpPr>
        <p:spPr>
          <a:xfrm>
            <a:off x="1706009" y="3316963"/>
            <a:ext cx="3605388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對應之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積木如右圖</a:t>
            </a:r>
          </a:p>
        </p:txBody>
      </p:sp>
      <p:pic>
        <p:nvPicPr>
          <p:cNvPr id="8" name="圖片 5">
            <a:extLst>
              <a:ext uri="{FF2B5EF4-FFF2-40B4-BE49-F238E27FC236}">
                <a16:creationId xmlns:a16="http://schemas.microsoft.com/office/drawing/2014/main" xmlns="" id="{B1EB72D2-D736-AC4C-968D-39D94D40E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72" y="4565302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>
            <a:hlinkClick r:id="rId5"/>
            <a:extLst>
              <a:ext uri="{FF2B5EF4-FFF2-40B4-BE49-F238E27FC236}">
                <a16:creationId xmlns:a16="http://schemas.microsoft.com/office/drawing/2014/main" xmlns="" id="{1F818166-CA02-5D4B-AACE-C4CF637E2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1526325" y="4924658"/>
            <a:ext cx="2582841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計算篇－累加計算程式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AutoShape 12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611910" y="4995410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88362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累加計算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7C1F2F-FE24-1F43-BCB9-B33593ABB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54" y="1545754"/>
            <a:ext cx="3605387" cy="5400600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xmlns="" id="{9E20904D-4AAA-6A4A-99AE-8D2C4CA4032B}"/>
              </a:ext>
            </a:extLst>
          </p:cNvPr>
          <p:cNvSpPr/>
          <p:nvPr/>
        </p:nvSpPr>
        <p:spPr bwMode="auto">
          <a:xfrm>
            <a:off x="3157979" y="3299381"/>
            <a:ext cx="206232" cy="1018095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xmlns="" id="{2FF3C067-842A-544B-BB43-917BE55287F5}"/>
              </a:ext>
            </a:extLst>
          </p:cNvPr>
          <p:cNvCxnSpPr>
            <a:cxnSpLocks/>
            <a:endCxn id="4" idx="1"/>
          </p:cNvCxnSpPr>
          <p:nvPr/>
        </p:nvCxnSpPr>
        <p:spPr bwMode="auto">
          <a:xfrm rot="5400000" flipH="1" flipV="1">
            <a:off x="3071229" y="2423456"/>
            <a:ext cx="1686000" cy="1100037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2B0603A-6364-D044-A267-8B83BA343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248" y="1946324"/>
            <a:ext cx="4343400" cy="368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1EF9CF1-76C4-8E46-8B77-F4821B56C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256" y="2588376"/>
            <a:ext cx="1524000" cy="279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B56E884-C0FB-A54F-BBE6-997D6CAABF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2301" y="4806638"/>
            <a:ext cx="3568700" cy="584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D57ACEF-AECD-5B48-B229-97772FC359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1985" y="6281143"/>
            <a:ext cx="5905500" cy="342900"/>
          </a:xfrm>
          <a:prstGeom prst="rect">
            <a:avLst/>
          </a:prstGeom>
        </p:spPr>
      </p:pic>
      <p:sp>
        <p:nvSpPr>
          <p:cNvPr id="18" name="Right Brace 17">
            <a:extLst>
              <a:ext uri="{FF2B5EF4-FFF2-40B4-BE49-F238E27FC236}">
                <a16:creationId xmlns:a16="http://schemas.microsoft.com/office/drawing/2014/main" xmlns="" id="{0838B613-F805-334F-8413-8CEC8E26369B}"/>
              </a:ext>
            </a:extLst>
          </p:cNvPr>
          <p:cNvSpPr/>
          <p:nvPr/>
        </p:nvSpPr>
        <p:spPr bwMode="auto">
          <a:xfrm>
            <a:off x="2582944" y="2271860"/>
            <a:ext cx="170096" cy="518262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011A817F-97F2-6B4F-A755-30FB525EDB49}"/>
              </a:ext>
            </a:extLst>
          </p:cNvPr>
          <p:cNvCxnSpPr>
            <a:cxnSpLocks/>
            <a:endCxn id="12" idx="1"/>
          </p:cNvCxnSpPr>
          <p:nvPr/>
        </p:nvCxnSpPr>
        <p:spPr bwMode="auto">
          <a:xfrm>
            <a:off x="2771480" y="2554664"/>
            <a:ext cx="1764776" cy="17341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ight Brace 22">
            <a:extLst>
              <a:ext uri="{FF2B5EF4-FFF2-40B4-BE49-F238E27FC236}">
                <a16:creationId xmlns:a16="http://schemas.microsoft.com/office/drawing/2014/main" xmlns="" id="{B1EF1D07-20BA-7644-BAD7-778333C115F0}"/>
              </a:ext>
            </a:extLst>
          </p:cNvPr>
          <p:cNvSpPr/>
          <p:nvPr/>
        </p:nvSpPr>
        <p:spPr bwMode="auto">
          <a:xfrm>
            <a:off x="3799002" y="4336330"/>
            <a:ext cx="226656" cy="1622981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xmlns="" id="{2220364E-ACDE-2D40-8059-F6F2AE416800}"/>
              </a:ext>
            </a:extLst>
          </p:cNvPr>
          <p:cNvCxnSpPr>
            <a:cxnSpLocks/>
            <a:endCxn id="13" idx="1"/>
          </p:cNvCxnSpPr>
          <p:nvPr/>
        </p:nvCxnSpPr>
        <p:spPr bwMode="auto">
          <a:xfrm flipV="1">
            <a:off x="4022393" y="5098738"/>
            <a:ext cx="539908" cy="9872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xmlns="" id="{0C1F7FBB-EB7E-B44B-AD02-6F46782A40D5}"/>
              </a:ext>
            </a:extLst>
          </p:cNvPr>
          <p:cNvCxnSpPr>
            <a:cxnSpLocks/>
            <a:endCxn id="14" idx="1"/>
          </p:cNvCxnSpPr>
          <p:nvPr/>
        </p:nvCxnSpPr>
        <p:spPr bwMode="auto">
          <a:xfrm flipV="1">
            <a:off x="1725105" y="6452593"/>
            <a:ext cx="2236880" cy="13674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Right Brace 33">
            <a:extLst>
              <a:ext uri="{FF2B5EF4-FFF2-40B4-BE49-F238E27FC236}">
                <a16:creationId xmlns:a16="http://schemas.microsoft.com/office/drawing/2014/main" xmlns="" id="{382DC895-0F89-9644-801E-46E43B90F7A4}"/>
              </a:ext>
            </a:extLst>
          </p:cNvPr>
          <p:cNvSpPr/>
          <p:nvPr/>
        </p:nvSpPr>
        <p:spPr bwMode="auto">
          <a:xfrm>
            <a:off x="1538139" y="6289249"/>
            <a:ext cx="170096" cy="518262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090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503809" y="3556893"/>
            <a:ext cx="7272807" cy="2923877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為輸入函數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(function)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，函數後的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小括號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 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內可放入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控制函數執行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的參數。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後的小括號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 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可以放入使用者輸入時的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提示文字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例如：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/>
            </a:r>
            <a:b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2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請輸入考試成績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en-US" altLang="zh-TW" sz="24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/>
            </a:r>
            <a:br>
              <a:rPr lang="en-US" altLang="zh-TW" sz="24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endParaRPr lang="en-US" sz="2400" dirty="0">
              <a:latin typeface="Courier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015976" y="-216335"/>
            <a:ext cx="360040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input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指令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7" y="1355317"/>
            <a:ext cx="8208913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input </a:t>
            </a:r>
            <a:r>
              <a:rPr lang="zh-TW" altLang="en-US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指令是讓使用者由鍵盤輸入資料， </a:t>
            </a:r>
            <a:endParaRPr lang="en-US" altLang="zh-TW" sz="3200" kern="0" baseline="0" dirty="0">
              <a:solidFill>
                <a:srgbClr val="0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通常會用變數儲存該資料，語法如下</a:t>
            </a:r>
            <a:r>
              <a:rPr lang="en-US" altLang="zh-TW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32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([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提示字串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])</a:t>
            </a:r>
            <a:endParaRPr lang="zh-TW" altLang="en-US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C5FE3B7F-AD52-B84A-99A0-8A7DF2157D14}"/>
              </a:ext>
            </a:extLst>
          </p:cNvPr>
          <p:cNvSpPr/>
          <p:nvPr/>
        </p:nvSpPr>
        <p:spPr bwMode="auto">
          <a:xfrm>
            <a:off x="4176217" y="2646837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B24D5D2-CA9B-8748-AC31-6200C4904173}"/>
              </a:ext>
            </a:extLst>
          </p:cNvPr>
          <p:cNvCxnSpPr>
            <a:cxnSpLocks/>
          </p:cNvCxnSpPr>
          <p:nvPr/>
        </p:nvCxnSpPr>
        <p:spPr bwMode="auto">
          <a:xfrm flipH="1">
            <a:off x="4464249" y="3101865"/>
            <a:ext cx="504056" cy="4550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98C3348D-61A0-2B47-A4D8-E3421B97A6A5}"/>
              </a:ext>
            </a:extLst>
          </p:cNvPr>
          <p:cNvSpPr/>
          <p:nvPr/>
        </p:nvSpPr>
        <p:spPr bwMode="auto">
          <a:xfrm>
            <a:off x="7056536" y="2646837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26D04D7C-18F4-514E-8238-A8CF21DA0836}"/>
              </a:ext>
            </a:extLst>
          </p:cNvPr>
          <p:cNvCxnSpPr>
            <a:cxnSpLocks/>
          </p:cNvCxnSpPr>
          <p:nvPr/>
        </p:nvCxnSpPr>
        <p:spPr bwMode="auto">
          <a:xfrm flipH="1">
            <a:off x="4464250" y="3073024"/>
            <a:ext cx="2592286" cy="2884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638014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累加計算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1080787-D12B-D748-BC67-F4801C75C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46" y="3972880"/>
            <a:ext cx="8856984" cy="2352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C0D6259-B214-B747-9909-0BC24E34B0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492"/>
          <a:stretch/>
        </p:blipFill>
        <p:spPr>
          <a:xfrm>
            <a:off x="863848" y="1488444"/>
            <a:ext cx="8102861" cy="2196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086284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92017C4-5DF7-5D49-B1FD-BF63EAFFEC4F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累加計算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5BB5870-EAE8-8042-B207-A19404BE8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904" y="1176526"/>
            <a:ext cx="6384197" cy="1800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575816" y="3312418"/>
            <a:ext cx="8712968" cy="3744466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將使用者輸入的文字以</a:t>
            </a:r>
            <a:r>
              <a:rPr lang="en-US" altLang="zh-TW" sz="20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int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()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強制轉換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為數字後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存入變數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將變數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sum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設為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，用以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儲存累加的總和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3∼4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由</a:t>
            </a:r>
            <a:r>
              <a:rPr lang="en-US" altLang="zh-TW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range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產生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中的數值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代入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0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endParaRPr lang="en-US" altLang="zh-TW" sz="2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並執行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計次式迴圈</a:t>
            </a:r>
            <a:endParaRPr lang="en-US" altLang="zh-TW" sz="20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785812" lvl="1" indent="-342900" algn="just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迴圈執行第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次時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0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值為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1,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0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累加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sum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785812" lvl="1" indent="-342900" algn="just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迴圈執行第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次時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0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值為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2,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0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累加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sum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785812" lvl="1" indent="-342900" algn="just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…</a:t>
            </a:r>
          </a:p>
          <a:p>
            <a:pPr marL="785812" lvl="1" indent="-342900" algn="just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迴圈執行第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次時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0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值為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n,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0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累加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sum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呈現出總和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(sum)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6" name="圖片 5">
            <a:hlinkClick r:id="rId4"/>
            <a:extLst>
              <a:ext uri="{FF2B5EF4-FFF2-40B4-BE49-F238E27FC236}">
                <a16:creationId xmlns:a16="http://schemas.microsoft.com/office/drawing/2014/main" xmlns="" id="{D5294AAA-2621-5841-94F2-F4FA10776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2688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1223888" y="1089204"/>
            <a:ext cx="68407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 </a:t>
            </a:r>
            <a:r>
              <a:rPr kumimoji="0" lang="zh-TW" altLang="en-US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的倍數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設計一個程式，讓電腦顯示出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1∼100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以內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的倍數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B3194E7A-762B-0F42-BEFC-CB72D3017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796" y="3760898"/>
            <a:ext cx="6539031" cy="2131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513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717409" y="2504260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程式中的資料通常使用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來儲存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但是對於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大量的資料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例如要儲存全班的電腦科學期成績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則可以用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簡化變數的需求量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每一個串列擁有一個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識別名稱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串列中的每一個資料稱為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，每一元素相當於一個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串列的資料結構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1CEE78-D205-B14C-8A12-FEE767759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904" y="1299348"/>
            <a:ext cx="6357884" cy="93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767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717409" y="1175687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要存取串列中特定元素，是以元素在串列中的位置做為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索引值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建立串列的語法如下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串列的元素置於中括號</a:t>
            </a:r>
            <a:r>
              <a:rPr lang="en-US" altLang="zh-TW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[]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內，元素間以逗號</a:t>
            </a:r>
            <a:r>
              <a:rPr lang="en-US" altLang="zh-TW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間隔。</a:t>
            </a:r>
            <a:endParaRPr lang="en-US" altLang="zh-TW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串列的資料結構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1CEE78-D205-B14C-8A12-FEE767759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888" y="3240410"/>
            <a:ext cx="7483024" cy="109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35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704143" y="4191711"/>
            <a:ext cx="8656649" cy="151216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串列中的元素資料型態可以相同，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也可不相同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。如下列的串列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包含三種不同資料型態的元素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串列的資料結構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7122D65-4387-8F40-9869-41D78E038E2C}"/>
              </a:ext>
            </a:extLst>
          </p:cNvPr>
          <p:cNvSpPr/>
          <p:nvPr/>
        </p:nvSpPr>
        <p:spPr>
          <a:xfrm>
            <a:off x="1368152" y="5904706"/>
            <a:ext cx="4680272" cy="5143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list3 = [</a:t>
            </a:r>
            <a:r>
              <a:rPr lang="en-US" altLang="zh-TW" kern="0" baseline="0" dirty="0">
                <a:solidFill>
                  <a:srgbClr val="C3502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'Hellen',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18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B7508F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A856F6E2-CBC4-8747-9144-D83F3DB4755B}"/>
              </a:ext>
            </a:extLst>
          </p:cNvPr>
          <p:cNvSpPr txBox="1">
            <a:spLocks/>
          </p:cNvSpPr>
          <p:nvPr/>
        </p:nvSpPr>
        <p:spPr bwMode="auto">
          <a:xfrm>
            <a:off x="753683" y="1584226"/>
            <a:ext cx="8309257" cy="55108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可以利用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print()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將串列內容全部輸出。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C461DA8-1D7E-CD4C-9A08-915E4FB0E5B9}"/>
              </a:ext>
            </a:extLst>
          </p:cNvPr>
          <p:cNvSpPr/>
          <p:nvPr/>
        </p:nvSpPr>
        <p:spPr>
          <a:xfrm>
            <a:off x="1305813" y="2362329"/>
            <a:ext cx="7046867" cy="14376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 = [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 = [</a:t>
            </a:r>
            <a:r>
              <a:rPr lang="en-US" altLang="zh-TW" kern="0" baseline="0" dirty="0">
                <a:solidFill>
                  <a:srgbClr val="C3502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'John'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C3502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'Marry'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C3502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'Tom'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print(list1)      </a:t>
            </a:r>
            <a:r>
              <a:rPr 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輸出結果為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[1, 2, 3, 4, 5]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1714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串列的資料結構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:a16="http://schemas.microsoft.com/office/drawing/2014/main" xmlns="" id="{C1D5F23E-8D4C-3442-ADAD-578E1651282F}"/>
              </a:ext>
            </a:extLst>
          </p:cNvPr>
          <p:cNvSpPr txBox="1">
            <a:spLocks/>
          </p:cNvSpPr>
          <p:nvPr/>
        </p:nvSpPr>
        <p:spPr bwMode="auto">
          <a:xfrm>
            <a:off x="503808" y="1116471"/>
            <a:ext cx="8891920" cy="291602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串列索引值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開始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第一個元素的索引值是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zh-TW" altLang="en-US" sz="2800" kern="0" baseline="0" dirty="0">
                <a:solidFill>
                  <a:schemeClr val="accent4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第二個元素的索引值是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solidFill>
                  <a:schemeClr val="accent4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第三個元素的索引值是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，以此類推。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索引值也可以是負數，代表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從串列最後算起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第幾個元素，例如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最後一個元素的索引值即為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-1</a:t>
            </a:r>
            <a:endParaRPr lang="zh-TW" altLang="en-US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5C36E2E-FC81-2D4F-A498-81DE86A50535}"/>
              </a:ext>
            </a:extLst>
          </p:cNvPr>
          <p:cNvSpPr/>
          <p:nvPr/>
        </p:nvSpPr>
        <p:spPr>
          <a:xfrm>
            <a:off x="1478917" y="3780767"/>
            <a:ext cx="6513723" cy="29160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 = [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 = [</a:t>
            </a:r>
            <a:r>
              <a:rPr lang="en-US" altLang="zh-TW" kern="0" baseline="0" dirty="0">
                <a:solidFill>
                  <a:srgbClr val="C3502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'John'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C3502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'Marry'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C3502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'Tom'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list3 = [</a:t>
            </a:r>
            <a:r>
              <a:rPr lang="en-US" altLang="zh-TW" kern="0" baseline="0" dirty="0">
                <a:solidFill>
                  <a:srgbClr val="C3502A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'Hellen',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18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B7508F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print(list1[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])   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輸出結果為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print(list2[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])   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輸出結果為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Marry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print(list3[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-1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])  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輸出結果為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True</a:t>
            </a:r>
          </a:p>
        </p:txBody>
      </p:sp>
    </p:spTree>
    <p:extLst>
      <p:ext uri="{BB962C8B-B14F-4D97-AF65-F5344CB8AC3E}">
        <p14:creationId xmlns:p14="http://schemas.microsoft.com/office/powerpoint/2010/main" val="29509332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83842" y="1080170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計次式迴圈中經常使用 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range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函式來建立整數  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循序串列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，語法如下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endParaRPr lang="zh-TW" altLang="en-US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range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函式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D07FB4F-6DAD-3343-AB95-E579B6A94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896" y="2204951"/>
            <a:ext cx="7315014" cy="1035459"/>
          </a:xfrm>
          <a:prstGeom prst="rect">
            <a:avLst/>
          </a:prstGeom>
        </p:spPr>
      </p:pic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02779DED-FD3B-CA48-A0B7-45A93D0B6FA4}"/>
              </a:ext>
            </a:extLst>
          </p:cNvPr>
          <p:cNvSpPr txBox="1">
            <a:spLocks/>
          </p:cNvSpPr>
          <p:nvPr/>
        </p:nvSpPr>
        <p:spPr bwMode="auto">
          <a:xfrm>
            <a:off x="691495" y="3384426"/>
            <a:ext cx="8309257" cy="295232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產生的串列是由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起始值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開始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預設值為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，每次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遞增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累加值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預設值為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，直到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終止值的前一項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如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range(1, 5)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會產生一個從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開始，小於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 (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不包含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的整數串列，因此回傳的串列是 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[1, 2, 3, 4]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若要產生從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1~20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的整數串列，要寫成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range(1, 21)</a:t>
            </a:r>
            <a:endParaRPr lang="zh-TW" altLang="en-US" sz="28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7502105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1192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range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函式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66E0B75-4144-C34F-BA4C-4377FEEA7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416" y="1342340"/>
            <a:ext cx="7008203" cy="99202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B68D42F-C1D0-6C4E-825A-9748AE293B71}"/>
              </a:ext>
            </a:extLst>
          </p:cNvPr>
          <p:cNvSpPr/>
          <p:nvPr/>
        </p:nvSpPr>
        <p:spPr>
          <a:xfrm>
            <a:off x="215777" y="2833126"/>
            <a:ext cx="9649072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範例程式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endParaRPr lang="en-US" altLang="zh-TW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 = range(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       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 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 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[0, 1, 2, 3, 4]</a:t>
            </a:r>
            <a:r>
              <a:rPr lang="zh-TW" altLang="en-US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endParaRPr lang="en-US" altLang="zh-TW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 = range(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    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 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 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[1, 2, 3, 4]</a:t>
            </a:r>
            <a:endParaRPr lang="en-US" altLang="zh-TW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list3 = range(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5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 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 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list3 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[1, 3]</a:t>
            </a:r>
            <a:endParaRPr lang="zh-TW" altLang="en-US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list4 = range(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-1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# 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list4 </a:t>
            </a:r>
            <a:r>
              <a:rPr lang="zh-TW" altLang="en-US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[5, 4, 3, 2]</a:t>
            </a:r>
            <a:endParaRPr lang="zh-TW" altLang="en-US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1069303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25643" y="1134026"/>
            <a:ext cx="8309257" cy="280831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迴圈是一種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處理重覆步驟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的語法，它會從一個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逐一取出元素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，再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指定給迴圈變數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串列中的元素個數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重複迴圈中程式碼執行的次數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和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之間的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迴圈變數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可以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自己定義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名稱，而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後面接著一個序列類型的資料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就是一種序列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迴圈語法如下：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232000" y="-215974"/>
            <a:ext cx="316835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9D312B-25DB-4B43-91B8-05A1AE612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76" y="4804399"/>
            <a:ext cx="3665809" cy="11723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ADB9259-E50C-2844-A9FC-ABF0C2347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601" y="4896594"/>
            <a:ext cx="5690739" cy="931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4613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27944" y="-216336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input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指令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35856" y="1224186"/>
            <a:ext cx="7920880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input </a:t>
            </a:r>
            <a:r>
              <a:rPr lang="zh-TW" altLang="en-US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指令是讓使用者由鍵盤輸入資料， </a:t>
            </a:r>
            <a:endParaRPr lang="en-US" altLang="zh-TW" sz="3200" kern="0" baseline="0" dirty="0">
              <a:solidFill>
                <a:srgbClr val="0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通常會用變數儲存該資料，語法如下</a:t>
            </a:r>
            <a:r>
              <a:rPr lang="en-US" altLang="zh-TW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32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([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提示字串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])</a:t>
            </a:r>
            <a:endParaRPr lang="zh-TW" altLang="en-US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1188953" y="3217430"/>
            <a:ext cx="7523767" cy="339580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小括號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 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內的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為一種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可省略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optional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的表示法，意思是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 ]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的部份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即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提示文字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可以加入也可以不加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例如：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/>
            </a:r>
            <a:b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2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請輸入考試成績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/>
            </a:r>
            <a:b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()</a:t>
            </a:r>
            <a:b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以上兩種均為合法的命令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endParaRPr lang="en-US" sz="2800" dirty="0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xmlns="" id="{471ECC8B-F574-4744-94A7-F7674A363D53}"/>
              </a:ext>
            </a:extLst>
          </p:cNvPr>
          <p:cNvSpPr/>
          <p:nvPr/>
        </p:nvSpPr>
        <p:spPr bwMode="auto">
          <a:xfrm>
            <a:off x="4536256" y="2515706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xmlns="" id="{2BBE880B-2E1B-9445-938B-51A91FF126F5}"/>
              </a:ext>
            </a:extLst>
          </p:cNvPr>
          <p:cNvSpPr/>
          <p:nvPr/>
        </p:nvSpPr>
        <p:spPr bwMode="auto">
          <a:xfrm>
            <a:off x="6840512" y="2515706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8" name="Straight Arrow Connector 12">
            <a:extLst>
              <a:ext uri="{FF2B5EF4-FFF2-40B4-BE49-F238E27FC236}">
                <a16:creationId xmlns:a16="http://schemas.microsoft.com/office/drawing/2014/main" xmlns="" id="{AF286D3F-04FF-214D-82CA-EC37ADDDE8E3}"/>
              </a:ext>
            </a:extLst>
          </p:cNvPr>
          <p:cNvCxnSpPr>
            <a:cxnSpLocks/>
          </p:cNvCxnSpPr>
          <p:nvPr/>
        </p:nvCxnSpPr>
        <p:spPr bwMode="auto">
          <a:xfrm flipH="1">
            <a:off x="4680272" y="2952378"/>
            <a:ext cx="244827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2420283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364E04B-683E-A04D-A6FB-5732FD470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" y="4585165"/>
            <a:ext cx="4229732" cy="1352655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287784" y="1311403"/>
            <a:ext cx="8309257" cy="288638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迴圈會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依序從序列中取得元素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，並且將元素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指定給前面自訂的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迴圈變數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，再執行迴圈裡的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內容，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直到序列中每一元素都被取過為止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if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結構一樣，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                                                                                迴圈的程式區塊也要向內縮排，以利識別要重複執行的程式內容。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87196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:a16="http://schemas.microsoft.com/office/drawing/2014/main" xmlns="" id="{51FFE312-EB13-4B47-BD26-F80B82750FEE}"/>
              </a:ext>
            </a:extLst>
          </p:cNvPr>
          <p:cNvSpPr txBox="1">
            <a:spLocks/>
          </p:cNvSpPr>
          <p:nvPr/>
        </p:nvSpPr>
        <p:spPr bwMode="auto">
          <a:xfrm>
            <a:off x="650244" y="5912440"/>
            <a:ext cx="720080" cy="424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縮排</a:t>
            </a:r>
            <a:endParaRPr lang="zh-TW" altLang="en-US" sz="2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33F5E2A9-0739-3645-95C5-AA2BE881B49C}"/>
              </a:ext>
            </a:extLst>
          </p:cNvPr>
          <p:cNvCxnSpPr/>
          <p:nvPr/>
        </p:nvCxnSpPr>
        <p:spPr bwMode="auto">
          <a:xfrm flipV="1">
            <a:off x="1010284" y="5567934"/>
            <a:ext cx="0" cy="3163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42659AAE-12AF-1746-8706-8631F1CA8134}"/>
              </a:ext>
            </a:extLst>
          </p:cNvPr>
          <p:cNvCxnSpPr/>
          <p:nvPr/>
        </p:nvCxnSpPr>
        <p:spPr bwMode="auto">
          <a:xfrm>
            <a:off x="719832" y="550634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A7CBA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6290E29B-03FF-A84A-8359-0282077A7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272" y="4757285"/>
            <a:ext cx="5249746" cy="859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83388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717409" y="2388582"/>
            <a:ext cx="8309257" cy="274845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以上述程式碼為例，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迴圈會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依序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963612" lvl="1" indent="-457200" algn="just">
              <a:spcBef>
                <a:spcPts val="800"/>
              </a:spcBef>
              <a:buClr>
                <a:schemeClr val="tx1"/>
              </a:buClr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從串列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([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])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中取得一個整數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963612" lvl="1" indent="-457200" algn="just">
              <a:spcBef>
                <a:spcPts val="800"/>
              </a:spcBef>
              <a:buClr>
                <a:schemeClr val="tx1"/>
              </a:buClr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這個整數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指定給前面自訂的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迴圈變數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 err="1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963612" lvl="1" indent="-457200" algn="just">
              <a:spcBef>
                <a:spcPts val="800"/>
              </a:spcBef>
              <a:buClr>
                <a:schemeClr val="tx1"/>
              </a:buClr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執行迴圈裡的內容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輸出變數</a:t>
            </a:r>
            <a:r>
              <a:rPr lang="en-US" altLang="zh-TW" sz="28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print(</a:t>
            </a:r>
            <a:r>
              <a:rPr lang="en-US" altLang="zh-TW" sz="2800" kern="0" baseline="0" dirty="0" err="1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))</a:t>
            </a: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1) 2) 3)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一直重複執行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，直到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串列中每一整數都被取過為止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上述程式的執行結果為：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22B6AF4-EE76-8542-89AD-A834B0285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304" y="1080170"/>
            <a:ext cx="7453888" cy="109003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B98CFEE-1EEF-AD47-BA2D-0592DFA3978B}"/>
              </a:ext>
            </a:extLst>
          </p:cNvPr>
          <p:cNvSpPr/>
          <p:nvPr/>
        </p:nvSpPr>
        <p:spPr>
          <a:xfrm>
            <a:off x="5184328" y="5228178"/>
            <a:ext cx="2160240" cy="1785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TW" sz="2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</a:p>
          <a:p>
            <a:r>
              <a:rPr lang="en-US" altLang="zh-TW" sz="22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</a:p>
          <a:p>
            <a:r>
              <a:rPr lang="en-US" altLang="zh-TW" sz="22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</a:p>
          <a:p>
            <a:r>
              <a:rPr lang="en-US" altLang="zh-TW" sz="22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</a:p>
          <a:p>
            <a:r>
              <a:rPr lang="en-US" altLang="zh-TW" sz="22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endParaRPr lang="zh-TW" altLang="en-US" sz="2200" kern="0" baseline="0" dirty="0">
              <a:solidFill>
                <a:schemeClr val="bg1">
                  <a:lumMod val="50000"/>
                </a:schemeClr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8566661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27628" y="2540796"/>
            <a:ext cx="8309257" cy="84775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上述程式中的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串列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([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也可以藉由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之前學到的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range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函式來建立，而將程式改寫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216336"/>
            <a:ext cx="367240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for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22B6AF4-EE76-8542-89AD-A834B0285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56" y="1296194"/>
            <a:ext cx="7453888" cy="10900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47109B-CF98-D349-B5A2-5D76593EC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610" y="3672458"/>
            <a:ext cx="7338107" cy="102095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3B9A108D-1DD3-3D4D-A1EB-319735EFCC31}"/>
              </a:ext>
            </a:extLst>
          </p:cNvPr>
          <p:cNvSpPr/>
          <p:nvPr/>
        </p:nvSpPr>
        <p:spPr bwMode="auto">
          <a:xfrm>
            <a:off x="2433531" y="3855912"/>
            <a:ext cx="1546860" cy="36506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xmlns="" id="{6F8C256D-AA2B-FA44-8B8A-F03132853645}"/>
              </a:ext>
            </a:extLst>
          </p:cNvPr>
          <p:cNvCxnSpPr>
            <a:cxnSpLocks/>
            <a:stCxn id="11" idx="0"/>
          </p:cNvCxnSpPr>
          <p:nvPr/>
        </p:nvCxnSpPr>
        <p:spPr bwMode="auto">
          <a:xfrm rot="5400000" flipH="1" flipV="1">
            <a:off x="2425969" y="2681730"/>
            <a:ext cx="1955175" cy="39319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766E859C-56C3-6C4F-BCA2-0B6CCF0E6AC1}"/>
              </a:ext>
            </a:extLst>
          </p:cNvPr>
          <p:cNvSpPr/>
          <p:nvPr/>
        </p:nvSpPr>
        <p:spPr bwMode="auto">
          <a:xfrm>
            <a:off x="2403051" y="1505197"/>
            <a:ext cx="2118360" cy="39554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8" name="◎ 電腦輔助學習趨勢…">
            <a:extLst>
              <a:ext uri="{FF2B5EF4-FFF2-40B4-BE49-F238E27FC236}">
                <a16:creationId xmlns:a16="http://schemas.microsoft.com/office/drawing/2014/main" xmlns="" id="{11AB6E68-03D1-C849-A222-72494C282AF9}"/>
              </a:ext>
            </a:extLst>
          </p:cNvPr>
          <p:cNvSpPr txBox="1">
            <a:spLocks/>
          </p:cNvSpPr>
          <p:nvPr/>
        </p:nvSpPr>
        <p:spPr bwMode="auto">
          <a:xfrm>
            <a:off x="527627" y="4901569"/>
            <a:ext cx="8309257" cy="84775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range(1, 6)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會產生一個從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開始，小於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 </a:t>
            </a: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不包含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的整數串列，因此回傳的串列是  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0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13" name="圖片 4">
            <a:hlinkClick r:id="rId5" action="ppaction://hlinksldjump"/>
            <a:extLst>
              <a:ext uri="{FF2B5EF4-FFF2-40B4-BE49-F238E27FC236}">
                <a16:creationId xmlns:a16="http://schemas.microsoft.com/office/drawing/2014/main" xmlns="" id="{32743CEA-55F4-3A4F-AFAC-9758717AD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7807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密碼檢查程式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417635" y="1152178"/>
            <a:ext cx="5198741" cy="3744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設計一個電腦系統的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密碼驗證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機制，條件如下：</a:t>
            </a:r>
          </a:p>
          <a:p>
            <a:pPr marL="5207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若第一次輸入密碼錯誤後，可再重複嘗試輸入兩次。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207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三次密碼都錯誤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，跳出使用者帳號被鎖定的訊息。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089115-18BD-3A4E-8E6C-F577C686D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566" y="1296194"/>
            <a:ext cx="4126274" cy="514709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C42FCE86-B16A-6941-B06F-0DAD29000726}"/>
              </a:ext>
            </a:extLst>
          </p:cNvPr>
          <p:cNvSpPr/>
          <p:nvPr/>
        </p:nvSpPr>
        <p:spPr>
          <a:xfrm>
            <a:off x="1439912" y="4271942"/>
            <a:ext cx="3605388" cy="1056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對應之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積木如右圖</a:t>
            </a:r>
          </a:p>
        </p:txBody>
      </p:sp>
      <p:pic>
        <p:nvPicPr>
          <p:cNvPr id="8" name="圖片 5">
            <a:extLst>
              <a:ext uri="{FF2B5EF4-FFF2-40B4-BE49-F238E27FC236}">
                <a16:creationId xmlns:a16="http://schemas.microsoft.com/office/drawing/2014/main" xmlns="" id="{40559F2A-1ABC-E24B-9100-113CA2017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216" y="4680570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>
            <a:hlinkClick r:id="rId5"/>
            <a:extLst>
              <a:ext uri="{FF2B5EF4-FFF2-40B4-BE49-F238E27FC236}">
                <a16:creationId xmlns:a16="http://schemas.microsoft.com/office/drawing/2014/main" xmlns="" id="{A2ADDD97-C1FC-B74B-8705-3CDB4115C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1604317" y="5552793"/>
            <a:ext cx="2582841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計算篇－密碼檢查程式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AutoShape 12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689902" y="5623545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24913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3F81D4C-A22C-F443-A1AD-BD9521765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08" y="1578231"/>
            <a:ext cx="4414907" cy="550713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6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密碼檢查程式</a:t>
            </a: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xmlns="" id="{2FF3C067-842A-544B-BB43-917BE55287F5}"/>
              </a:ext>
            </a:extLst>
          </p:cNvPr>
          <p:cNvCxnSpPr>
            <a:cxnSpLocks/>
            <a:endCxn id="10" idx="1"/>
          </p:cNvCxnSpPr>
          <p:nvPr/>
        </p:nvCxnSpPr>
        <p:spPr bwMode="auto">
          <a:xfrm flipV="1">
            <a:off x="2156460" y="2103829"/>
            <a:ext cx="2621494" cy="23551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ight Brace 17">
            <a:extLst>
              <a:ext uri="{FF2B5EF4-FFF2-40B4-BE49-F238E27FC236}">
                <a16:creationId xmlns:a16="http://schemas.microsoft.com/office/drawing/2014/main" xmlns="" id="{0838B613-F805-334F-8413-8CEC8E26369B}"/>
              </a:ext>
            </a:extLst>
          </p:cNvPr>
          <p:cNvSpPr/>
          <p:nvPr/>
        </p:nvSpPr>
        <p:spPr bwMode="auto">
          <a:xfrm>
            <a:off x="1973580" y="2127080"/>
            <a:ext cx="169860" cy="379900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011A817F-97F2-6B4F-A755-30FB525EDB49}"/>
              </a:ext>
            </a:extLst>
          </p:cNvPr>
          <p:cNvCxnSpPr>
            <a:cxnSpLocks/>
            <a:endCxn id="11" idx="1"/>
          </p:cNvCxnSpPr>
          <p:nvPr/>
        </p:nvCxnSpPr>
        <p:spPr bwMode="auto">
          <a:xfrm flipV="1">
            <a:off x="2118360" y="2574877"/>
            <a:ext cx="2659594" cy="13022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ight Brace 22">
            <a:extLst>
              <a:ext uri="{FF2B5EF4-FFF2-40B4-BE49-F238E27FC236}">
                <a16:creationId xmlns:a16="http://schemas.microsoft.com/office/drawing/2014/main" xmlns="" id="{B1EF1D07-20BA-7644-BAD7-778333C115F0}"/>
              </a:ext>
            </a:extLst>
          </p:cNvPr>
          <p:cNvSpPr/>
          <p:nvPr/>
        </p:nvSpPr>
        <p:spPr bwMode="auto">
          <a:xfrm>
            <a:off x="4335780" y="3262281"/>
            <a:ext cx="238063" cy="1987899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xmlns="" id="{2220364E-ACDE-2D40-8059-F6F2AE416800}"/>
              </a:ext>
            </a:extLst>
          </p:cNvPr>
          <p:cNvCxnSpPr>
            <a:cxnSpLocks/>
            <a:endCxn id="16" idx="1"/>
          </p:cNvCxnSpPr>
          <p:nvPr/>
        </p:nvCxnSpPr>
        <p:spPr bwMode="auto">
          <a:xfrm rot="5400000" flipH="1" flipV="1">
            <a:off x="4489245" y="4031831"/>
            <a:ext cx="379084" cy="198334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xmlns="" id="{0C1F7FBB-EB7E-B44B-AD02-6F46782A40D5}"/>
              </a:ext>
            </a:extLst>
          </p:cNvPr>
          <p:cNvCxnSpPr>
            <a:cxnSpLocks/>
            <a:endCxn id="17" idx="1"/>
          </p:cNvCxnSpPr>
          <p:nvPr/>
        </p:nvCxnSpPr>
        <p:spPr bwMode="auto">
          <a:xfrm flipV="1">
            <a:off x="3162300" y="6007159"/>
            <a:ext cx="1617565" cy="18028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Right Brace 33">
            <a:extLst>
              <a:ext uri="{FF2B5EF4-FFF2-40B4-BE49-F238E27FC236}">
                <a16:creationId xmlns:a16="http://schemas.microsoft.com/office/drawing/2014/main" xmlns="" id="{382DC895-0F89-9644-801E-46E43B90F7A4}"/>
              </a:ext>
            </a:extLst>
          </p:cNvPr>
          <p:cNvSpPr/>
          <p:nvPr/>
        </p:nvSpPr>
        <p:spPr bwMode="auto">
          <a:xfrm>
            <a:off x="2880360" y="5259702"/>
            <a:ext cx="277587" cy="1735458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CD04D81-88AB-FE4F-B5C3-5AEF0081D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954" y="1926029"/>
            <a:ext cx="2476500" cy="355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F8B36F-87A1-3545-854D-ACA0BA47A2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7954" y="2460577"/>
            <a:ext cx="1739900" cy="228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D6D1CC2-D54B-0044-AF69-D4EDC22519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7954" y="2858936"/>
            <a:ext cx="4152900" cy="2413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8CBCDE8-71B2-574F-B556-3754A896C4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7954" y="3446156"/>
            <a:ext cx="5232400" cy="990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A248AD4-63F7-3E48-A7EE-5694426AEB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9865" y="5486459"/>
            <a:ext cx="5168900" cy="1041400"/>
          </a:xfrm>
          <a:prstGeom prst="rect">
            <a:avLst/>
          </a:prstGeom>
        </p:spPr>
      </p:pic>
      <p:sp>
        <p:nvSpPr>
          <p:cNvPr id="35" name="Right Brace 34">
            <a:extLst>
              <a:ext uri="{FF2B5EF4-FFF2-40B4-BE49-F238E27FC236}">
                <a16:creationId xmlns:a16="http://schemas.microsoft.com/office/drawing/2014/main" xmlns="" id="{2D7370B5-E716-334B-9D57-AB1DF7E47497}"/>
              </a:ext>
            </a:extLst>
          </p:cNvPr>
          <p:cNvSpPr/>
          <p:nvPr/>
        </p:nvSpPr>
        <p:spPr bwMode="auto">
          <a:xfrm>
            <a:off x="1927860" y="2500460"/>
            <a:ext cx="169860" cy="379900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7" name="Right Brace 36">
            <a:extLst>
              <a:ext uri="{FF2B5EF4-FFF2-40B4-BE49-F238E27FC236}">
                <a16:creationId xmlns:a16="http://schemas.microsoft.com/office/drawing/2014/main" xmlns="" id="{1DED4325-6510-5542-A330-D9ECFE251BAC}"/>
              </a:ext>
            </a:extLst>
          </p:cNvPr>
          <p:cNvSpPr/>
          <p:nvPr/>
        </p:nvSpPr>
        <p:spPr bwMode="auto">
          <a:xfrm>
            <a:off x="2042160" y="2889080"/>
            <a:ext cx="147000" cy="379900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xmlns="" id="{8EB72B02-546C-5A42-B848-8E2B625838D1}"/>
              </a:ext>
            </a:extLst>
          </p:cNvPr>
          <p:cNvCxnSpPr>
            <a:cxnSpLocks/>
            <a:endCxn id="15" idx="1"/>
          </p:cNvCxnSpPr>
          <p:nvPr/>
        </p:nvCxnSpPr>
        <p:spPr bwMode="auto">
          <a:xfrm flipV="1">
            <a:off x="2194560" y="2979586"/>
            <a:ext cx="2583394" cy="11413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438004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75</a:t>
            </a:fld>
            <a:endParaRPr lang="en-US" altLang="zh-TW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AD2F7E-DE5E-C84C-8C15-7FEB2626F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76" y="4968602"/>
            <a:ext cx="7610389" cy="1986486"/>
          </a:xfrm>
          <a:prstGeom prst="rect">
            <a:avLst/>
          </a:prstGeom>
        </p:spPr>
      </p:pic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密碼檢查程式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3C8572-C4B2-4145-9C14-09EBBF0B5B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337"/>
          <a:stretch/>
        </p:blipFill>
        <p:spPr>
          <a:xfrm>
            <a:off x="1226594" y="1224186"/>
            <a:ext cx="7597756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7507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0380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密碼檢查程式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515554" y="4725303"/>
            <a:ext cx="9205278" cy="1539443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行：將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字串變數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password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設為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137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，用以當做預設密碼。 </a:t>
            </a: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行：將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整數變數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times 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設為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，用以當做輸入的次數。 </a:t>
            </a: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行：要求使用者輸入密碼，並存到變數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password2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104005F-BDDF-CA4D-A76C-38DC9053D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92" y="1224186"/>
            <a:ext cx="5422900" cy="2984500"/>
          </a:xfrm>
          <a:prstGeom prst="rect">
            <a:avLst/>
          </a:prstGeom>
        </p:spPr>
      </p:pic>
      <p:sp>
        <p:nvSpPr>
          <p:cNvPr id="11" name="Rounded Rectangle 13">
            <a:extLst>
              <a:ext uri="{FF2B5EF4-FFF2-40B4-BE49-F238E27FC236}">
                <a16:creationId xmlns:a16="http://schemas.microsoft.com/office/drawing/2014/main" xmlns="" id="{6B975160-C810-FA44-9A28-C71FEF582A3A}"/>
              </a:ext>
            </a:extLst>
          </p:cNvPr>
          <p:cNvSpPr/>
          <p:nvPr/>
        </p:nvSpPr>
        <p:spPr bwMode="auto">
          <a:xfrm>
            <a:off x="393059" y="1224185"/>
            <a:ext cx="5389633" cy="864097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7" name="圖片 6">
            <a:hlinkClick r:id="rId4"/>
            <a:extLst>
              <a:ext uri="{FF2B5EF4-FFF2-40B4-BE49-F238E27FC236}">
                <a16:creationId xmlns:a16="http://schemas.microsoft.com/office/drawing/2014/main" xmlns="" id="{00AD1B5F-C758-C34C-B864-B7AE83914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3069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B177B63C-6FBA-4649-8D45-01425C85AC94}"/>
              </a:ext>
            </a:extLst>
          </p:cNvPr>
          <p:cNvSpPr/>
          <p:nvPr/>
        </p:nvSpPr>
        <p:spPr bwMode="auto">
          <a:xfrm>
            <a:off x="7704608" y="6192738"/>
            <a:ext cx="2376264" cy="10081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104005F-BDDF-CA4D-A76C-38DC9053D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23" y="1080169"/>
            <a:ext cx="5688633" cy="3130747"/>
          </a:xfrm>
          <a:prstGeom prst="rect">
            <a:avLst/>
          </a:prstGeom>
        </p:spPr>
      </p:pic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密碼檢查程式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155514" y="3348123"/>
            <a:ext cx="9433048" cy="3564695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>
              <a:spcBef>
                <a:spcPts val="800"/>
              </a:spcBef>
              <a:buFont typeface="+mj-lt"/>
              <a:buAutoNum type="arabicPeriod" startAt="4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4∼7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 </a:t>
            </a:r>
          </a:p>
          <a:p>
            <a:pPr marL="785812" lvl="1" indent="-3429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使用條件式迴圈判斷，當預設密碼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password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與輸入的密碼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password2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不同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(password != password2)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而且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輸入次數仍小於三次 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(times &lt;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時，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顯示密碼錯誤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、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輸入的次數增加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、再次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要求使用者輸入密碼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785812" lvl="1" indent="-3429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當預設密碼與使用者輸入的密碼相符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(password == password2)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，或預設密碼與輸入的密碼不符的次數達到第三次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(times &gt;= 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，也就是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違反了第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while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後面的條件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，則會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跳出迴圈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，繼續執行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行以後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的程式碼。</a:t>
            </a:r>
          </a:p>
        </p:txBody>
      </p:sp>
      <p:sp>
        <p:nvSpPr>
          <p:cNvPr id="11" name="Rounded Rectangle 13">
            <a:extLst>
              <a:ext uri="{FF2B5EF4-FFF2-40B4-BE49-F238E27FC236}">
                <a16:creationId xmlns:a16="http://schemas.microsoft.com/office/drawing/2014/main" xmlns="" id="{0539719C-4647-6B45-A2C0-0BEC8FD761BB}"/>
              </a:ext>
            </a:extLst>
          </p:cNvPr>
          <p:cNvSpPr/>
          <p:nvPr/>
        </p:nvSpPr>
        <p:spPr bwMode="auto">
          <a:xfrm>
            <a:off x="647823" y="1944266"/>
            <a:ext cx="5688633" cy="1152128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7" name="圖片 6">
            <a:hlinkClick r:id="rId4"/>
            <a:extLst>
              <a:ext uri="{FF2B5EF4-FFF2-40B4-BE49-F238E27FC236}">
                <a16:creationId xmlns:a16="http://schemas.microsoft.com/office/drawing/2014/main" xmlns="" id="{64AA57F3-08F0-7C40-86E9-D86E729EF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91424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密碼檢查程式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684897" y="4504508"/>
            <a:ext cx="8747903" cy="2048270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>
              <a:spcBef>
                <a:spcPts val="800"/>
              </a:spcBef>
              <a:buFont typeface="+mj-lt"/>
              <a:buAutoNum type="arabicPeriod" startAt="5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8∼11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行進行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雙向選擇結構判斷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：</a:t>
            </a:r>
            <a:endParaRPr lang="en-US" altLang="zh-TW" sz="2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785812" lvl="1" indent="-3429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如果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預設密碼與輸入的密碼相同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(password == password2)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，則執行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9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程式，呈現歡迎使用本系統。</a:t>
            </a:r>
            <a:endParaRPr lang="en-US" altLang="zh-TW" sz="2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785812" lvl="1" indent="-3429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10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否則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即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違反第</a:t>
            </a:r>
            <a:r>
              <a:rPr lang="en-US" altLang="zh-TW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if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後面的條件</a:t>
            </a:r>
            <a:r>
              <a:rPr lang="en-US" altLang="zh-TW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，則執行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11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程式，呈現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輸入密碼錯誤</a:t>
            </a:r>
            <a:r>
              <a:rPr lang="en-US" altLang="zh-TW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20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次，帳號已被鎖定</a:t>
            </a:r>
            <a:r>
              <a:rPr lang="zh-TW" altLang="en-US" sz="2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F19A197-FCAB-0B4A-91C1-31D2FA00B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847" y="1174297"/>
            <a:ext cx="5814565" cy="3200053"/>
          </a:xfrm>
          <a:prstGeom prst="rect">
            <a:avLst/>
          </a:prstGeom>
        </p:spPr>
      </p:pic>
      <p:sp>
        <p:nvSpPr>
          <p:cNvPr id="11" name="Rounded Rectangle 13">
            <a:extLst>
              <a:ext uri="{FF2B5EF4-FFF2-40B4-BE49-F238E27FC236}">
                <a16:creationId xmlns:a16="http://schemas.microsoft.com/office/drawing/2014/main" xmlns="" id="{88870917-A9E4-A647-9BB5-9DCD5B420432}"/>
              </a:ext>
            </a:extLst>
          </p:cNvPr>
          <p:cNvSpPr/>
          <p:nvPr/>
        </p:nvSpPr>
        <p:spPr bwMode="auto">
          <a:xfrm>
            <a:off x="863848" y="3456434"/>
            <a:ext cx="5814564" cy="917916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12" name="圖片 11">
            <a:hlinkClick r:id="rId4"/>
            <a:extLst>
              <a:ext uri="{FF2B5EF4-FFF2-40B4-BE49-F238E27FC236}">
                <a16:creationId xmlns:a16="http://schemas.microsoft.com/office/drawing/2014/main" xmlns="" id="{0F851BE9-F0BD-DB4F-A8F5-7473E330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109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64815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323911" y="1123557"/>
            <a:ext cx="9324913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6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密碼檢查</a:t>
            </a:r>
            <a:r>
              <a:rPr kumimoji="0" lang="en-US" altLang="zh-TW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</a:t>
            </a:r>
            <a:r>
              <a:rPr kumimoji="0" lang="zh-TW" altLang="en-US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進階</a:t>
            </a:r>
          </a:p>
          <a:p>
            <a:pPr marL="0" indent="0">
              <a:spcBef>
                <a:spcPts val="6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設計一電腦系統的密碼驗證機制，條件如下</a:t>
            </a:r>
            <a:r>
              <a:rPr lang="en-US" altLang="zh-TW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 marL="0" indent="0">
              <a:spcBef>
                <a:spcPts val="6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1. </a:t>
            </a: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若第一次輸入錯誤後，可再重複嘗試四次。</a:t>
            </a:r>
            <a:endParaRPr lang="en-US" altLang="zh-TW" sz="3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6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 </a:t>
            </a: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五次密碼都錯誤，跳出</a:t>
            </a:r>
            <a:r>
              <a:rPr lang="zh-TW" altLang="en-US" sz="3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使用者帳號被鎖定</a:t>
            </a: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endParaRPr lang="en-US" altLang="zh-TW" sz="3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6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</a:t>
            </a:r>
            <a:r>
              <a:rPr lang="en-US" altLang="zh-TW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訊息。</a:t>
            </a:r>
            <a:b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3. </a:t>
            </a: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預設密碼設為 </a:t>
            </a:r>
            <a:r>
              <a:rPr lang="en-US" altLang="zh-TW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25</a:t>
            </a: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，如果輸入 </a:t>
            </a:r>
            <a:r>
              <a:rPr lang="en-US" altLang="zh-TW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1∼100 </a:t>
            </a: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以外的</a:t>
            </a:r>
            <a:endParaRPr lang="en-US" altLang="zh-TW" sz="3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6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密碼數字，則讓使用者重新輸入。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594864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519363" y="6403866"/>
            <a:ext cx="2352675" cy="501650"/>
          </a:xfrm>
        </p:spPr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087984" y="-216336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input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指令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8" y="1296194"/>
            <a:ext cx="8352928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input </a:t>
            </a:r>
            <a:r>
              <a:rPr lang="zh-TW" altLang="en-US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指令是讓使用者由鍵盤輸入資料， </a:t>
            </a:r>
            <a:endParaRPr lang="en-US" altLang="zh-TW" sz="3200" kern="0" baseline="0" dirty="0">
              <a:solidFill>
                <a:srgbClr val="0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通常會用變數儲存該資料，語法如下</a:t>
            </a:r>
            <a:r>
              <a:rPr lang="en-US" altLang="zh-TW" sz="32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zh-TW" altLang="en-US" sz="32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32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([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提示字串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])</a:t>
            </a:r>
            <a:endParaRPr lang="zh-TW" altLang="en-US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B24D5D2-CA9B-8748-AC31-6200C4904173}"/>
              </a:ext>
            </a:extLst>
          </p:cNvPr>
          <p:cNvCxnSpPr>
            <a:cxnSpLocks/>
          </p:cNvCxnSpPr>
          <p:nvPr/>
        </p:nvCxnSpPr>
        <p:spPr bwMode="auto">
          <a:xfrm flipH="1">
            <a:off x="5400352" y="2970734"/>
            <a:ext cx="216024" cy="31408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863848" y="3294912"/>
            <a:ext cx="6912767" cy="335476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單引號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 '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中的內容會被程式視為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字串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，通常會在字串前後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成對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出現。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字串的表示除了單引號，也可用雙引號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" "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zh-TW" altLang="en-US" sz="2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請輸入考試成績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/>
            </a:r>
            <a:b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score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=</a:t>
            </a:r>
            <a:r>
              <a:rPr lang="en-US" altLang="zh-TW" sz="28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input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chemeClr val="tx2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"</a:t>
            </a:r>
            <a:r>
              <a:rPr lang="zh-TW" altLang="en-US" sz="28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請輸入考試成績</a:t>
            </a:r>
            <a:r>
              <a:rPr lang="en-US" altLang="zh-TW" sz="2800" kern="0" baseline="0" dirty="0">
                <a:solidFill>
                  <a:schemeClr val="tx2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"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b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</a:b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以上兩種均為正確的語法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endParaRPr lang="en-US" sz="2400" dirty="0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xmlns="" id="{3561CAC4-4874-EC4A-B39D-12BDC00DCEE2}"/>
              </a:ext>
            </a:extLst>
          </p:cNvPr>
          <p:cNvSpPr/>
          <p:nvPr/>
        </p:nvSpPr>
        <p:spPr bwMode="auto">
          <a:xfrm>
            <a:off x="4608264" y="2515706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xmlns="" id="{A775CD7E-BAA3-4F41-862D-2434A6B56A1F}"/>
              </a:ext>
            </a:extLst>
          </p:cNvPr>
          <p:cNvSpPr/>
          <p:nvPr/>
        </p:nvSpPr>
        <p:spPr bwMode="auto">
          <a:xfrm>
            <a:off x="6480472" y="2515706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6" name="Straight Arrow Connector 12">
            <a:extLst>
              <a:ext uri="{FF2B5EF4-FFF2-40B4-BE49-F238E27FC236}">
                <a16:creationId xmlns:a16="http://schemas.microsoft.com/office/drawing/2014/main" xmlns="" id="{AE745303-8CEB-8B48-B9DA-918DBB796822}"/>
              </a:ext>
            </a:extLst>
          </p:cNvPr>
          <p:cNvCxnSpPr>
            <a:cxnSpLocks/>
          </p:cNvCxnSpPr>
          <p:nvPr/>
        </p:nvCxnSpPr>
        <p:spPr bwMode="auto">
          <a:xfrm flipH="1">
            <a:off x="4608264" y="2970734"/>
            <a:ext cx="2088232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728287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64815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467927" y="1008162"/>
            <a:ext cx="5436481" cy="82156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6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密碼檢查</a:t>
            </a:r>
            <a:r>
              <a:rPr kumimoji="0" lang="en-US" altLang="zh-TW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-</a:t>
            </a:r>
            <a:r>
              <a:rPr kumimoji="0" lang="zh-TW" altLang="en-US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進階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ED6FB9CD-B2B1-A641-933C-5690BD99C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36" y="1872258"/>
            <a:ext cx="5976664" cy="4796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0482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439912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邏輯運算符號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60B8D1E-4AF2-AA41-8DE8-BE56AEFF4B02}"/>
              </a:ext>
            </a:extLst>
          </p:cNvPr>
          <p:cNvSpPr txBox="1">
            <a:spLocks/>
          </p:cNvSpPr>
          <p:nvPr/>
        </p:nvSpPr>
        <p:spPr bwMode="auto">
          <a:xfrm>
            <a:off x="215776" y="1368202"/>
            <a:ext cx="9395728" cy="72008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中，可使用的邏輯運算符號有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種，如下表所示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74F9B10-3126-0749-83D3-E19397434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08" y="2088282"/>
            <a:ext cx="8640960" cy="428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116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996702" y="1728242"/>
            <a:ext cx="8580114" cy="84775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因為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(5&lt;8)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成立，其值為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，最後再經由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not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運算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最終結果變為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False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，由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079872" y="-216336"/>
            <a:ext cx="417646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邏輯運算符號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02A9C58-8294-E74E-9145-62C97D927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62" y="1080170"/>
            <a:ext cx="728794" cy="6121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F818EF2-F70C-ED4F-A656-18076189DA3B}"/>
              </a:ext>
            </a:extLst>
          </p:cNvPr>
          <p:cNvSpPr/>
          <p:nvPr/>
        </p:nvSpPr>
        <p:spPr>
          <a:xfrm>
            <a:off x="1001203" y="1080170"/>
            <a:ext cx="3009150" cy="5986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print(not(5&lt;8)) </a:t>
            </a:r>
            <a:endParaRPr lang="en-US" sz="2400" dirty="0">
              <a:latin typeface="Courier" pitchFamily="2" charset="0"/>
            </a:endParaRPr>
          </a:p>
        </p:txBody>
      </p:sp>
      <p:sp>
        <p:nvSpPr>
          <p:cNvPr id="19" name="◎ 電腦輔助學習趨勢…">
            <a:extLst>
              <a:ext uri="{FF2B5EF4-FFF2-40B4-BE49-F238E27FC236}">
                <a16:creationId xmlns:a16="http://schemas.microsoft.com/office/drawing/2014/main" xmlns="" id="{E3C05B24-B13F-734D-8759-74251CD1183B}"/>
              </a:ext>
            </a:extLst>
          </p:cNvPr>
          <p:cNvSpPr txBox="1">
            <a:spLocks/>
          </p:cNvSpPr>
          <p:nvPr/>
        </p:nvSpPr>
        <p:spPr bwMode="auto">
          <a:xfrm>
            <a:off x="996701" y="3616789"/>
            <a:ext cx="8795891" cy="84775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(5&gt;2)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成立，其值為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；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(6&lt;8)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亦成立，其值為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；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二者經由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and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運算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，最終結果為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，由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5A7FE23-6362-4B4F-98C1-D10459983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76" y="2920416"/>
            <a:ext cx="728794" cy="61218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EFAB1564-C74D-3C41-889E-86DB553A3ADD}"/>
              </a:ext>
            </a:extLst>
          </p:cNvPr>
          <p:cNvSpPr/>
          <p:nvPr/>
        </p:nvSpPr>
        <p:spPr>
          <a:xfrm>
            <a:off x="1001202" y="2956389"/>
            <a:ext cx="4399150" cy="5986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print((5&gt;2) and (6&lt;8)) </a:t>
            </a:r>
            <a:endParaRPr lang="en-US" sz="2400" dirty="0">
              <a:latin typeface="Courier" pitchFamily="2" charset="0"/>
            </a:endParaRPr>
          </a:p>
        </p:txBody>
      </p:sp>
      <p:sp>
        <p:nvSpPr>
          <p:cNvPr id="22" name="◎ 電腦輔助學習趨勢…">
            <a:extLst>
              <a:ext uri="{FF2B5EF4-FFF2-40B4-BE49-F238E27FC236}">
                <a16:creationId xmlns:a16="http://schemas.microsoft.com/office/drawing/2014/main" xmlns="" id="{58FD260E-7CBA-C841-8BC0-6E5987F933D9}"/>
              </a:ext>
            </a:extLst>
          </p:cNvPr>
          <p:cNvSpPr txBox="1">
            <a:spLocks/>
          </p:cNvSpPr>
          <p:nvPr/>
        </p:nvSpPr>
        <p:spPr bwMode="auto">
          <a:xfrm>
            <a:off x="996702" y="5488997"/>
            <a:ext cx="9012162" cy="84775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(5&gt;2)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成立，其值為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；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(6&gt;8)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亦成立，其值為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False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；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二者經由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or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運算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，最終結果為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True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，由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3B1DC166-87CA-EA41-99A8-FEE957C6BBF2}"/>
              </a:ext>
            </a:extLst>
          </p:cNvPr>
          <p:cNvSpPr/>
          <p:nvPr/>
        </p:nvSpPr>
        <p:spPr>
          <a:xfrm>
            <a:off x="1001202" y="4837950"/>
            <a:ext cx="4111117" cy="5986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print((5&gt;2) or (6&gt;8)) </a:t>
            </a:r>
            <a:endParaRPr lang="en-US" sz="2400" dirty="0">
              <a:latin typeface="Courier" pitchFamily="2" charset="0"/>
            </a:endParaRPr>
          </a:p>
        </p:txBody>
      </p:sp>
      <p:pic>
        <p:nvPicPr>
          <p:cNvPr id="14" name="Picture 19">
            <a:extLst>
              <a:ext uri="{FF2B5EF4-FFF2-40B4-BE49-F238E27FC236}">
                <a16:creationId xmlns:a16="http://schemas.microsoft.com/office/drawing/2014/main" xmlns="" id="{286FBF85-49DD-C54B-9420-EC8BA5089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76" y="4860470"/>
            <a:ext cx="728794" cy="61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165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While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60B8D1E-4AF2-AA41-8DE8-BE56AEFF4B02}"/>
              </a:ext>
            </a:extLst>
          </p:cNvPr>
          <p:cNvSpPr txBox="1">
            <a:spLocks/>
          </p:cNvSpPr>
          <p:nvPr/>
        </p:nvSpPr>
        <p:spPr bwMode="auto">
          <a:xfrm>
            <a:off x="458652" y="1155288"/>
            <a:ext cx="8826772" cy="27103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當不知道要重複執行幾次，而只知道繼續重複執行的條件，這時侯就要使用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條件式迴圈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的條件式迴圈使用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while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，後面接的是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條件式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若條件式成立，則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重複執行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迴圈的程式區塊，若條件式不成立，則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跳出迴圈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while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條件式迴圈語法如下：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6EA48E5-0B51-D548-B0BB-94A3BC3A9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000" y="5400650"/>
            <a:ext cx="5545691" cy="1080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173355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F2AE6475-A287-A347-A919-9E72AB2DAE85}"/>
              </a:ext>
            </a:extLst>
          </p:cNvPr>
          <p:cNvSpPr/>
          <p:nvPr/>
        </p:nvSpPr>
        <p:spPr bwMode="auto">
          <a:xfrm>
            <a:off x="7736373" y="0"/>
            <a:ext cx="2304009" cy="126047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While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60B8D1E-4AF2-AA41-8DE8-BE56AEFF4B02}"/>
              </a:ext>
            </a:extLst>
          </p:cNvPr>
          <p:cNvSpPr txBox="1">
            <a:spLocks/>
          </p:cNvSpPr>
          <p:nvPr/>
        </p:nvSpPr>
        <p:spPr bwMode="auto">
          <a:xfrm>
            <a:off x="503808" y="4752578"/>
            <a:ext cx="4209236" cy="119619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條件式迴圈積木是重複執行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直到條件成立為止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，所以這時侯的條件式是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結束重複執行的條件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:a16="http://schemas.microsoft.com/office/drawing/2014/main" xmlns="" id="{6582E8F7-C8CD-7B4E-87B6-B3C9A0B77E5B}"/>
              </a:ext>
            </a:extLst>
          </p:cNvPr>
          <p:cNvSpPr txBox="1">
            <a:spLocks/>
          </p:cNvSpPr>
          <p:nvPr/>
        </p:nvSpPr>
        <p:spPr bwMode="auto">
          <a:xfrm>
            <a:off x="5040312" y="4752578"/>
            <a:ext cx="4320480" cy="99236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while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迴圈是重複執行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直到條件不成立為止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，所以這時侯的條件式是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允許重複執行的條件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270F91E-B2D0-6A41-B533-025EB05C60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64"/>
          <a:stretch/>
        </p:blipFill>
        <p:spPr>
          <a:xfrm>
            <a:off x="570777" y="1232544"/>
            <a:ext cx="4100558" cy="30879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7A56203-0E7D-B44A-9FB1-D4F712D04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245" y="1179545"/>
            <a:ext cx="4053531" cy="3357009"/>
          </a:xfrm>
          <a:prstGeom prst="rect">
            <a:avLst/>
          </a:prstGeom>
        </p:spPr>
      </p:pic>
      <p:pic>
        <p:nvPicPr>
          <p:cNvPr id="10" name="圖片 4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983EF7-F279-9546-9664-3F1522660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9072760" y="5984346"/>
            <a:ext cx="637978" cy="568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38558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0901691-C97C-4943-BB7B-4F724C3E2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830" y="1976888"/>
            <a:ext cx="4804536" cy="42763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15776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任意數的所有因數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597389" y="1044139"/>
            <a:ext cx="8403364" cy="181044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讓使用者輸入一個數字後，再找出該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數字的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所有因數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A595AB5E-917F-EF4E-85EA-02C903EA4F9D}"/>
              </a:ext>
            </a:extLst>
          </p:cNvPr>
          <p:cNvSpPr/>
          <p:nvPr/>
        </p:nvSpPr>
        <p:spPr>
          <a:xfrm>
            <a:off x="698259" y="3010545"/>
            <a:ext cx="3605388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對應之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積木如右圖</a:t>
            </a:r>
          </a:p>
        </p:txBody>
      </p:sp>
      <p:pic>
        <p:nvPicPr>
          <p:cNvPr id="9" name="圖片 5">
            <a:extLst>
              <a:ext uri="{FF2B5EF4-FFF2-40B4-BE49-F238E27FC236}">
                <a16:creationId xmlns:a16="http://schemas.microsoft.com/office/drawing/2014/main" xmlns="" id="{BC7E342B-143C-3D44-B159-CD80C7008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023" y="4239644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>
            <a:hlinkClick r:id="rId5"/>
            <a:extLst>
              <a:ext uri="{FF2B5EF4-FFF2-40B4-BE49-F238E27FC236}">
                <a16:creationId xmlns:a16="http://schemas.microsoft.com/office/drawing/2014/main" xmlns="" id="{AFEB85BA-9142-0E40-9A01-6BF3B188F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1604317" y="5552793"/>
            <a:ext cx="2582841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計算篇－任意數的所有因數程式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AutoShape 12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689902" y="5623545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386681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D9290E44-E3D6-EC48-A129-B9EB64925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" y="1582880"/>
            <a:ext cx="6007100" cy="53467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359792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任意數的所有因數</a:t>
            </a: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xmlns="" id="{2FF3C067-842A-544B-BB43-917BE55287F5}"/>
              </a:ext>
            </a:extLst>
          </p:cNvPr>
          <p:cNvCxnSpPr>
            <a:cxnSpLocks/>
          </p:cNvCxnSpPr>
          <p:nvPr/>
        </p:nvCxnSpPr>
        <p:spPr bwMode="auto">
          <a:xfrm flipV="1">
            <a:off x="3486257" y="1827487"/>
            <a:ext cx="1291697" cy="68821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ight Brace 17">
            <a:extLst>
              <a:ext uri="{FF2B5EF4-FFF2-40B4-BE49-F238E27FC236}">
                <a16:creationId xmlns:a16="http://schemas.microsoft.com/office/drawing/2014/main" xmlns="" id="{0838B613-F805-334F-8413-8CEC8E26369B}"/>
              </a:ext>
            </a:extLst>
          </p:cNvPr>
          <p:cNvSpPr/>
          <p:nvPr/>
        </p:nvSpPr>
        <p:spPr bwMode="auto">
          <a:xfrm>
            <a:off x="3316397" y="2260088"/>
            <a:ext cx="169860" cy="445012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011A817F-97F2-6B4F-A755-30FB525EDB49}"/>
              </a:ext>
            </a:extLst>
          </p:cNvPr>
          <p:cNvCxnSpPr>
            <a:cxnSpLocks/>
            <a:endCxn id="6" idx="1"/>
          </p:cNvCxnSpPr>
          <p:nvPr/>
        </p:nvCxnSpPr>
        <p:spPr bwMode="auto">
          <a:xfrm flipV="1">
            <a:off x="3400848" y="2382350"/>
            <a:ext cx="1358974" cy="64957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xmlns="" id="{0C1F7FBB-EB7E-B44B-AD02-6F46782A40D5}"/>
              </a:ext>
            </a:extLst>
          </p:cNvPr>
          <p:cNvCxnSpPr>
            <a:cxnSpLocks/>
            <a:endCxn id="54" idx="1"/>
          </p:cNvCxnSpPr>
          <p:nvPr/>
        </p:nvCxnSpPr>
        <p:spPr bwMode="auto">
          <a:xfrm>
            <a:off x="6266985" y="4895385"/>
            <a:ext cx="380199" cy="192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ight Brace 34">
            <a:extLst>
              <a:ext uri="{FF2B5EF4-FFF2-40B4-BE49-F238E27FC236}">
                <a16:creationId xmlns:a16="http://schemas.microsoft.com/office/drawing/2014/main" xmlns="" id="{2D7370B5-E716-334B-9D57-AB1DF7E47497}"/>
              </a:ext>
            </a:extLst>
          </p:cNvPr>
          <p:cNvSpPr/>
          <p:nvPr/>
        </p:nvSpPr>
        <p:spPr bwMode="auto">
          <a:xfrm>
            <a:off x="3189248" y="2764277"/>
            <a:ext cx="156705" cy="447274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BB76D71-79D9-6847-A488-89BC0D9E5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822" y="2249000"/>
            <a:ext cx="4279900" cy="266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50D81A8-039A-B740-8B20-9D148C6B9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9822" y="1704795"/>
            <a:ext cx="2235200" cy="254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0180CA2B-08FD-2842-B851-B20725F9BD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1362" y="4377648"/>
            <a:ext cx="3213100" cy="215900"/>
          </a:xfrm>
          <a:prstGeom prst="rect">
            <a:avLst/>
          </a:prstGeom>
        </p:spPr>
      </p:pic>
      <p:cxnSp>
        <p:nvCxnSpPr>
          <p:cNvPr id="50" name="Curved Connector 49">
            <a:extLst>
              <a:ext uri="{FF2B5EF4-FFF2-40B4-BE49-F238E27FC236}">
                <a16:creationId xmlns:a16="http://schemas.microsoft.com/office/drawing/2014/main" xmlns="" id="{FA584F6F-7375-EB44-949D-82A9EC4D3671}"/>
              </a:ext>
            </a:extLst>
          </p:cNvPr>
          <p:cNvCxnSpPr>
            <a:cxnSpLocks/>
            <a:endCxn id="47" idx="1"/>
          </p:cNvCxnSpPr>
          <p:nvPr/>
        </p:nvCxnSpPr>
        <p:spPr bwMode="auto">
          <a:xfrm>
            <a:off x="2775841" y="4250648"/>
            <a:ext cx="3775521" cy="23495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2EBBDD55-EAFE-D245-805B-61527F7C32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7184" y="4770305"/>
            <a:ext cx="2641600" cy="2540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472704B1-E609-AE4D-ACC3-3BCFE5C58E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4212" y="5188441"/>
            <a:ext cx="3378200" cy="279400"/>
          </a:xfrm>
          <a:prstGeom prst="rect">
            <a:avLst/>
          </a:prstGeom>
        </p:spPr>
      </p:pic>
      <p:cxnSp>
        <p:nvCxnSpPr>
          <p:cNvPr id="58" name="Curved Connector 57">
            <a:extLst>
              <a:ext uri="{FF2B5EF4-FFF2-40B4-BE49-F238E27FC236}">
                <a16:creationId xmlns:a16="http://schemas.microsoft.com/office/drawing/2014/main" xmlns="" id="{F5136B5C-60F5-1F41-8B23-67650A14C031}"/>
              </a:ext>
            </a:extLst>
          </p:cNvPr>
          <p:cNvCxnSpPr>
            <a:cxnSpLocks/>
            <a:endCxn id="57" idx="1"/>
          </p:cNvCxnSpPr>
          <p:nvPr/>
        </p:nvCxnSpPr>
        <p:spPr bwMode="auto">
          <a:xfrm flipV="1">
            <a:off x="3512634" y="5328141"/>
            <a:ext cx="3091578" cy="3559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242968EA-1162-B949-BE57-0CDA882488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5363" y="5624898"/>
            <a:ext cx="2133600" cy="254000"/>
          </a:xfrm>
          <a:prstGeom prst="rect">
            <a:avLst/>
          </a:prstGeom>
        </p:spPr>
      </p:pic>
      <p:cxnSp>
        <p:nvCxnSpPr>
          <p:cNvPr id="67" name="Curved Connector 66">
            <a:extLst>
              <a:ext uri="{FF2B5EF4-FFF2-40B4-BE49-F238E27FC236}">
                <a16:creationId xmlns:a16="http://schemas.microsoft.com/office/drawing/2014/main" xmlns="" id="{57212EF3-66B6-FF4F-BF15-77CD1B9475BC}"/>
              </a:ext>
            </a:extLst>
          </p:cNvPr>
          <p:cNvCxnSpPr>
            <a:cxnSpLocks/>
            <a:endCxn id="61" idx="1"/>
          </p:cNvCxnSpPr>
          <p:nvPr/>
        </p:nvCxnSpPr>
        <p:spPr bwMode="auto">
          <a:xfrm flipV="1">
            <a:off x="1943968" y="5751898"/>
            <a:ext cx="4671395" cy="21050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695830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8778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任意數的所有因數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BEC896E-0CBD-4142-B2A4-0794A6C33E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173"/>
          <a:stretch/>
        </p:blipFill>
        <p:spPr>
          <a:xfrm>
            <a:off x="719832" y="1299683"/>
            <a:ext cx="7488832" cy="2317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45660F6-AA6E-744F-A68B-22F17F766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76" y="3978485"/>
            <a:ext cx="8849245" cy="2317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194622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8778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任意數的所有因數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800790" y="3600450"/>
            <a:ext cx="8712968" cy="2952328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行：將使用者輸入的數字存到變數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 </a:t>
            </a: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行：定義一個名稱為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factors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空串列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 </a:t>
            </a: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行：以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range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的整數串列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，其內容為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…, 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，依序將串列中的整數導入到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800" kern="0" baseline="0" dirty="0" err="1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以執行計次式迴圈，每一次都會重複執行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程式區塊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內的程式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4,5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。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1D6A591-9DE2-1C46-A462-F9CE83B6B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718"/>
          <a:stretch/>
        </p:blipFill>
        <p:spPr>
          <a:xfrm>
            <a:off x="684896" y="1296194"/>
            <a:ext cx="5042346" cy="2018334"/>
          </a:xfrm>
          <a:prstGeom prst="rect">
            <a:avLst/>
          </a:prstGeom>
        </p:spPr>
      </p:pic>
      <p:sp>
        <p:nvSpPr>
          <p:cNvPr id="7" name="Rounded Rectangle 13">
            <a:extLst>
              <a:ext uri="{FF2B5EF4-FFF2-40B4-BE49-F238E27FC236}">
                <a16:creationId xmlns:a16="http://schemas.microsoft.com/office/drawing/2014/main" xmlns="" id="{FCEE3083-DF3A-6C44-9CC3-A548E5281622}"/>
              </a:ext>
            </a:extLst>
          </p:cNvPr>
          <p:cNvSpPr/>
          <p:nvPr/>
        </p:nvSpPr>
        <p:spPr bwMode="auto">
          <a:xfrm>
            <a:off x="791840" y="1386390"/>
            <a:ext cx="4863394" cy="98992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8" name="圖片 7">
            <a:hlinkClick r:id="rId4"/>
            <a:extLst>
              <a:ext uri="{FF2B5EF4-FFF2-40B4-BE49-F238E27FC236}">
                <a16:creationId xmlns:a16="http://schemas.microsoft.com/office/drawing/2014/main" xmlns="" id="{6AABE207-FFE6-284A-AAA3-B677E7EC4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120617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33114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8778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任意數的所有因數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683828" y="3245496"/>
            <a:ext cx="8712968" cy="3240360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4.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4∼5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行：本程式目的是找出所有因數，而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的因數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就是那些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可以整除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，所以第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將每一個變</a:t>
            </a:r>
            <a:endParaRPr lang="en-US" altLang="zh-TW" sz="28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數</a:t>
            </a:r>
            <a:r>
              <a:rPr lang="en-US" altLang="zh-TW" sz="2800" kern="0" baseline="0" dirty="0" err="1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都拿來檢查是否能整除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除以</a:t>
            </a:r>
            <a:r>
              <a:rPr lang="en-US" altLang="zh-TW" sz="2800" kern="0" baseline="0" dirty="0" err="1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的餘數為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如果可以，就表示這個</a:t>
            </a:r>
            <a:r>
              <a:rPr lang="en-US" altLang="zh-TW" sz="2800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n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的因數，並執行第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 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將</a:t>
            </a:r>
            <a:r>
              <a:rPr lang="en-US" altLang="zh-TW" sz="2800" kern="0" baseline="0" dirty="0" err="1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的值新增到串列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factors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5.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第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行：呈現出所有因數。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1D6A591-9DE2-1C46-A462-F9CE83B6B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718"/>
          <a:stretch/>
        </p:blipFill>
        <p:spPr>
          <a:xfrm>
            <a:off x="684896" y="1008162"/>
            <a:ext cx="5042346" cy="2018334"/>
          </a:xfrm>
          <a:prstGeom prst="rect">
            <a:avLst/>
          </a:prstGeom>
        </p:spPr>
      </p:pic>
      <p:sp>
        <p:nvSpPr>
          <p:cNvPr id="7" name="Rounded Rectangle 13">
            <a:extLst>
              <a:ext uri="{FF2B5EF4-FFF2-40B4-BE49-F238E27FC236}">
                <a16:creationId xmlns:a16="http://schemas.microsoft.com/office/drawing/2014/main" xmlns="" id="{FCEE3083-DF3A-6C44-9CC3-A548E5281622}"/>
              </a:ext>
            </a:extLst>
          </p:cNvPr>
          <p:cNvSpPr/>
          <p:nvPr/>
        </p:nvSpPr>
        <p:spPr bwMode="auto">
          <a:xfrm>
            <a:off x="863848" y="2088282"/>
            <a:ext cx="4863394" cy="98992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8" name="圖片 7">
            <a:hlinkClick r:id="rId4"/>
            <a:extLst>
              <a:ext uri="{FF2B5EF4-FFF2-40B4-BE49-F238E27FC236}">
                <a16:creationId xmlns:a16="http://schemas.microsoft.com/office/drawing/2014/main" xmlns="" id="{0FA50977-B941-D940-ACD4-8AB47686D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094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015976" y="-216336"/>
            <a:ext cx="352839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哈 囉 程 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F43650B-7D88-3647-B9C9-247162B649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604"/>
          <a:stretch/>
        </p:blipFill>
        <p:spPr>
          <a:xfrm>
            <a:off x="2808066" y="1224186"/>
            <a:ext cx="6912766" cy="1053352"/>
          </a:xfrm>
          <a:prstGeom prst="rect">
            <a:avLst/>
          </a:prstGeom>
        </p:spPr>
      </p:pic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03314" y="2448322"/>
            <a:ext cx="9721080" cy="350494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</a:t>
            </a:r>
            <a:r>
              <a:rPr lang="zh-TW" altLang="en-US" sz="28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讓使用者輸入名字，並將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名字存入到變數         </a:t>
            </a:r>
            <a:endParaRPr lang="en-US" altLang="zh-TW" sz="28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name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</a:t>
            </a:r>
            <a:r>
              <a:rPr lang="zh-TW" altLang="en-US" sz="28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print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後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小括號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內的項目為欲輸出的內容，文字間的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逗號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可將各種輸出內容連接起來。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以逗號相隔是因為輸出內容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性質不同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，一為文字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3A7CBA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3A7CBA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，一為變數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(name)(</a:t>
            </a:r>
            <a:r>
              <a:rPr lang="en-US" altLang="zh-TW" sz="2800" kern="0" baseline="0" dirty="0">
                <a:solidFill>
                  <a:srgbClr val="3A7CBA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變數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name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內容為透過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input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取得之使用者輸入名字 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9F174FC2-1094-0049-BA78-07F7E67B4390}"/>
              </a:ext>
            </a:extLst>
          </p:cNvPr>
          <p:cNvSpPr/>
          <p:nvPr/>
        </p:nvSpPr>
        <p:spPr bwMode="auto">
          <a:xfrm>
            <a:off x="5063854" y="1800250"/>
            <a:ext cx="984572" cy="360040"/>
          </a:xfrm>
          <a:prstGeom prst="roundRect">
            <a:avLst/>
          </a:prstGeom>
          <a:noFill/>
          <a:ln w="28575" cap="flat" cmpd="sng" algn="ctr">
            <a:solidFill>
              <a:srgbClr val="4590A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9C51A7FD-AD13-8E4D-8999-4A63426C3272}"/>
              </a:ext>
            </a:extLst>
          </p:cNvPr>
          <p:cNvSpPr/>
          <p:nvPr/>
        </p:nvSpPr>
        <p:spPr bwMode="auto">
          <a:xfrm>
            <a:off x="7197454" y="1828471"/>
            <a:ext cx="984572" cy="360040"/>
          </a:xfrm>
          <a:prstGeom prst="roundRect">
            <a:avLst/>
          </a:prstGeom>
          <a:noFill/>
          <a:ln w="28575" cap="flat" cmpd="sng" algn="ctr">
            <a:solidFill>
              <a:srgbClr val="4590A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DAEF4E1F-FAE4-094C-BBE5-2ACFFDDBF9A5}"/>
              </a:ext>
            </a:extLst>
          </p:cNvPr>
          <p:cNvSpPr/>
          <p:nvPr/>
        </p:nvSpPr>
        <p:spPr bwMode="auto">
          <a:xfrm>
            <a:off x="6264449" y="1828471"/>
            <a:ext cx="697033" cy="360040"/>
          </a:xfrm>
          <a:prstGeom prst="roundRect">
            <a:avLst/>
          </a:prstGeom>
          <a:noFill/>
          <a:ln w="28575" cap="flat" cmpd="sng" algn="ctr">
            <a:solidFill>
              <a:srgbClr val="4590A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B4D6FA-32C2-2140-9F11-AE4A58D710FD}"/>
              </a:ext>
            </a:extLst>
          </p:cNvPr>
          <p:cNvSpPr txBox="1"/>
          <p:nvPr/>
        </p:nvSpPr>
        <p:spPr>
          <a:xfrm>
            <a:off x="5397282" y="2068731"/>
            <a:ext cx="317716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A7CBA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6CD3936-9800-9942-B592-2AF70F4F8C8D}"/>
              </a:ext>
            </a:extLst>
          </p:cNvPr>
          <p:cNvSpPr txBox="1"/>
          <p:nvPr/>
        </p:nvSpPr>
        <p:spPr>
          <a:xfrm>
            <a:off x="6439019" y="2068731"/>
            <a:ext cx="317716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A7CBA"/>
                </a:solidFill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14638AE-86BB-C843-B277-AD619BD75100}"/>
              </a:ext>
            </a:extLst>
          </p:cNvPr>
          <p:cNvSpPr txBox="1"/>
          <p:nvPr/>
        </p:nvSpPr>
        <p:spPr>
          <a:xfrm>
            <a:off x="7510933" y="2077831"/>
            <a:ext cx="317716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A7CBA"/>
                </a:solidFill>
              </a:rPr>
              <a:t>3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8183C05-2D37-594F-A017-73235128FBF8}"/>
              </a:ext>
            </a:extLst>
          </p:cNvPr>
          <p:cNvSpPr/>
          <p:nvPr/>
        </p:nvSpPr>
        <p:spPr>
          <a:xfrm>
            <a:off x="489090" y="1520058"/>
            <a:ext cx="2912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kern="0" baseline="0" dirty="0">
                <a:solidFill>
                  <a:schemeClr val="accent2"/>
                </a:solidFill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2800" kern="0" baseline="0" dirty="0">
                <a:solidFill>
                  <a:schemeClr val="accent2"/>
                </a:solidFill>
                <a:latin typeface="Heiti SC Medium" pitchFamily="2" charset="-128"/>
                <a:ea typeface="Heiti SC Medium" pitchFamily="2" charset="-128"/>
              </a:rPr>
              <a:t>程式碼：</a:t>
            </a:r>
            <a:endParaRPr lang="zh-TW" altLang="en-US" sz="2800" dirty="0">
              <a:solidFill>
                <a:schemeClr val="accent2"/>
              </a:solidFill>
            </a:endParaRPr>
          </a:p>
        </p:txBody>
      </p:sp>
      <p:pic>
        <p:nvPicPr>
          <p:cNvPr id="13" name="圖片 6">
            <a:hlinkClick r:id="rId4"/>
            <a:extLst>
              <a:ext uri="{FF2B5EF4-FFF2-40B4-BE49-F238E27FC236}">
                <a16:creationId xmlns:a16="http://schemas.microsoft.com/office/drawing/2014/main" xmlns="" id="{5457E735-623A-C24A-BF89-C420457C6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32698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14363" y="1230206"/>
            <a:ext cx="8890445" cy="165618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一個串列，可以使用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索引值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去取用串列中的元素，索引值可以是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單一個數字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，來一次取用串列中的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一個元素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；在串列的中括號裡面，索引值也可以是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一個數字範圍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，來一次取用串列中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多個元素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，形成另外一個子串列。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36790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串列進階用法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D90E66-32B7-3B4D-9622-588FF4C20AF0}"/>
              </a:ext>
            </a:extLst>
          </p:cNvPr>
          <p:cNvSpPr/>
          <p:nvPr/>
        </p:nvSpPr>
        <p:spPr>
          <a:xfrm>
            <a:off x="1007864" y="3344557"/>
            <a:ext cx="7843748" cy="975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 = [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'd'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'e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 = list1[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704DA8C0-2B54-104B-AEF5-3661B8C0A6BB}"/>
              </a:ext>
            </a:extLst>
          </p:cNvPr>
          <p:cNvSpPr txBox="1">
            <a:spLocks/>
          </p:cNvSpPr>
          <p:nvPr/>
        </p:nvSpPr>
        <p:spPr bwMode="auto">
          <a:xfrm>
            <a:off x="614362" y="4714154"/>
            <a:ext cx="9034462" cy="205464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索引值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的位置為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（因為索引值由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開始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從串列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中的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索引值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的位置開始取用，直到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不包含索引值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的位置，將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之間的元素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取出來。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44974800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串列進階用法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D90E66-32B7-3B4D-9622-588FF4C20AF0}"/>
              </a:ext>
            </a:extLst>
          </p:cNvPr>
          <p:cNvSpPr/>
          <p:nvPr/>
        </p:nvSpPr>
        <p:spPr>
          <a:xfrm>
            <a:off x="1118438" y="1168026"/>
            <a:ext cx="6192688" cy="975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 = [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'd'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'e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list3 = list1[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:]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704DA8C0-2B54-104B-AEF5-3661B8C0A6BB}"/>
              </a:ext>
            </a:extLst>
          </p:cNvPr>
          <p:cNvSpPr txBox="1">
            <a:spLocks/>
          </p:cNvSpPr>
          <p:nvPr/>
        </p:nvSpPr>
        <p:spPr bwMode="auto">
          <a:xfrm>
            <a:off x="641659" y="2378880"/>
            <a:ext cx="8791141" cy="13708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索引值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的位置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開始取用，直到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最後一個元素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'e'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，將之間的元素取出來。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list3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'd'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'e'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DD8B465-1AB0-554E-8BB2-FD06E4AD925F}"/>
              </a:ext>
            </a:extLst>
          </p:cNvPr>
          <p:cNvSpPr/>
          <p:nvPr/>
        </p:nvSpPr>
        <p:spPr>
          <a:xfrm>
            <a:off x="1115355" y="3992629"/>
            <a:ext cx="6195771" cy="975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 = [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'd'</a:t>
            </a:r>
            <a:r>
              <a:rPr lang="en-US" altLang="zh-TW" kern="0" baseline="0" dirty="0" err="1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kern="0" baseline="0" dirty="0" err="1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'e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list4 = list1[:3]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:a16="http://schemas.microsoft.com/office/drawing/2014/main" xmlns="" id="{D28088CC-8250-264F-8CBB-69E798A71D9D}"/>
              </a:ext>
            </a:extLst>
          </p:cNvPr>
          <p:cNvSpPr txBox="1">
            <a:spLocks/>
          </p:cNvSpPr>
          <p:nvPr/>
        </p:nvSpPr>
        <p:spPr bwMode="auto">
          <a:xfrm>
            <a:off x="652929" y="5184626"/>
            <a:ext cx="8635855" cy="13708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索引值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的位置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開始取用，直到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不包含索引值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的位置，將之間的元素取出來。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list4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'b'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89444649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串列進階用法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BE2B5AA-F43C-D14C-8560-687E5EB89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92" y="1500629"/>
            <a:ext cx="9260360" cy="44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8754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835511" y="1191891"/>
            <a:ext cx="7589177" cy="85469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串列的內容也可以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新增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元素、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刪除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或是將元素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插入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到指定的位置上。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85219" y="-216336"/>
            <a:ext cx="4187141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串列進階用法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D90E66-32B7-3B4D-9622-588FF4C20AF0}"/>
              </a:ext>
            </a:extLst>
          </p:cNvPr>
          <p:cNvSpPr/>
          <p:nvPr/>
        </p:nvSpPr>
        <p:spPr>
          <a:xfrm>
            <a:off x="1079872" y="4136645"/>
            <a:ext cx="5544616" cy="975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 = [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list1.append(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704DA8C0-2B54-104B-AEF5-3661B8C0A6BB}"/>
              </a:ext>
            </a:extLst>
          </p:cNvPr>
          <p:cNvSpPr txBox="1">
            <a:spLocks/>
          </p:cNvSpPr>
          <p:nvPr/>
        </p:nvSpPr>
        <p:spPr bwMode="auto">
          <a:xfrm>
            <a:off x="614362" y="2873283"/>
            <a:ext cx="8309257" cy="97597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在串列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list1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中，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新增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c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，可以寫成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list1.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append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:a16="http://schemas.microsoft.com/office/drawing/2014/main" xmlns="" id="{663DB136-E8E8-424B-8F31-B57F44A970AF}"/>
              </a:ext>
            </a:extLst>
          </p:cNvPr>
          <p:cNvSpPr txBox="1">
            <a:spLocks/>
          </p:cNvSpPr>
          <p:nvPr/>
        </p:nvSpPr>
        <p:spPr bwMode="auto">
          <a:xfrm>
            <a:off x="612917" y="5432789"/>
            <a:ext cx="8309257" cy="97597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list1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'c'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9917280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串列進階用法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D90E66-32B7-3B4D-9622-588FF4C20AF0}"/>
              </a:ext>
            </a:extLst>
          </p:cNvPr>
          <p:cNvSpPr/>
          <p:nvPr/>
        </p:nvSpPr>
        <p:spPr>
          <a:xfrm>
            <a:off x="1079872" y="4136645"/>
            <a:ext cx="5976664" cy="975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 = [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list2.remove(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704DA8C0-2B54-104B-AEF5-3661B8C0A6BB}"/>
              </a:ext>
            </a:extLst>
          </p:cNvPr>
          <p:cNvSpPr txBox="1">
            <a:spLocks/>
          </p:cNvSpPr>
          <p:nvPr/>
        </p:nvSpPr>
        <p:spPr bwMode="auto">
          <a:xfrm>
            <a:off x="614362" y="2873283"/>
            <a:ext cx="8309257" cy="97597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在串列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list2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中，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刪除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，可以寫成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list2.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remove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'b’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:a16="http://schemas.microsoft.com/office/drawing/2014/main" xmlns="" id="{663DB136-E8E8-424B-8F31-B57F44A970AF}"/>
              </a:ext>
            </a:extLst>
          </p:cNvPr>
          <p:cNvSpPr txBox="1">
            <a:spLocks/>
          </p:cNvSpPr>
          <p:nvPr/>
        </p:nvSpPr>
        <p:spPr bwMode="auto">
          <a:xfrm>
            <a:off x="612917" y="5432789"/>
            <a:ext cx="8309257" cy="97597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list2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:a16="http://schemas.microsoft.com/office/drawing/2014/main" xmlns="" id="{D8630C96-0D64-2143-A4C3-C34252B21623}"/>
              </a:ext>
            </a:extLst>
          </p:cNvPr>
          <p:cNvSpPr txBox="1">
            <a:spLocks/>
          </p:cNvSpPr>
          <p:nvPr/>
        </p:nvSpPr>
        <p:spPr bwMode="auto">
          <a:xfrm>
            <a:off x="835511" y="1191891"/>
            <a:ext cx="7589177" cy="85469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串列的內容也可以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新增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元素、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刪除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或是將元素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插入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到指定的位置上。</a:t>
            </a:r>
          </a:p>
        </p:txBody>
      </p:sp>
    </p:spTree>
    <p:extLst>
      <p:ext uri="{BB962C8B-B14F-4D97-AF65-F5344CB8AC3E}">
        <p14:creationId xmlns:p14="http://schemas.microsoft.com/office/powerpoint/2010/main" val="29414993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串列進階用法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D90E66-32B7-3B4D-9622-588FF4C20AF0}"/>
              </a:ext>
            </a:extLst>
          </p:cNvPr>
          <p:cNvSpPr/>
          <p:nvPr/>
        </p:nvSpPr>
        <p:spPr>
          <a:xfrm>
            <a:off x="1114779" y="4288203"/>
            <a:ext cx="5976664" cy="975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list3 = [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list3.insert(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704DA8C0-2B54-104B-AEF5-3661B8C0A6BB}"/>
              </a:ext>
            </a:extLst>
          </p:cNvPr>
          <p:cNvSpPr txBox="1">
            <a:spLocks/>
          </p:cNvSpPr>
          <p:nvPr/>
        </p:nvSpPr>
        <p:spPr bwMode="auto">
          <a:xfrm>
            <a:off x="614362" y="2873283"/>
            <a:ext cx="8309257" cy="97597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在串列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list3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中，插入元素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到第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項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，可以寫成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list3.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insert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(0,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:a16="http://schemas.microsoft.com/office/drawing/2014/main" xmlns="" id="{663DB136-E8E8-424B-8F31-B57F44A970AF}"/>
              </a:ext>
            </a:extLst>
          </p:cNvPr>
          <p:cNvSpPr txBox="1">
            <a:spLocks/>
          </p:cNvSpPr>
          <p:nvPr/>
        </p:nvSpPr>
        <p:spPr bwMode="auto">
          <a:xfrm>
            <a:off x="647824" y="5648813"/>
            <a:ext cx="8309257" cy="97597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list3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:a16="http://schemas.microsoft.com/office/drawing/2014/main" xmlns="" id="{1A304902-74B4-BF4D-B95E-E858FB97194B}"/>
              </a:ext>
            </a:extLst>
          </p:cNvPr>
          <p:cNvSpPr txBox="1">
            <a:spLocks/>
          </p:cNvSpPr>
          <p:nvPr/>
        </p:nvSpPr>
        <p:spPr bwMode="auto">
          <a:xfrm>
            <a:off x="835511" y="1191891"/>
            <a:ext cx="7589177" cy="85469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串列的內容也可以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新增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元素、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刪除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或是將元素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插入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到指定的位置上。</a:t>
            </a:r>
          </a:p>
        </p:txBody>
      </p:sp>
    </p:spTree>
    <p:extLst>
      <p:ext uri="{BB962C8B-B14F-4D97-AF65-F5344CB8AC3E}">
        <p14:creationId xmlns:p14="http://schemas.microsoft.com/office/powerpoint/2010/main" val="403018699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串列進階用法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D90E66-32B7-3B4D-9622-588FF4C20AF0}"/>
              </a:ext>
            </a:extLst>
          </p:cNvPr>
          <p:cNvSpPr/>
          <p:nvPr/>
        </p:nvSpPr>
        <p:spPr>
          <a:xfrm>
            <a:off x="1079872" y="3849256"/>
            <a:ext cx="5976664" cy="975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list4 = [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list4.insert(</a:t>
            </a:r>
            <a:r>
              <a:rPr lang="en-US" altLang="zh-TW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kern="0" baseline="0" dirty="0">
                <a:solidFill>
                  <a:srgbClr val="DE5827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)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704DA8C0-2B54-104B-AEF5-3661B8C0A6BB}"/>
              </a:ext>
            </a:extLst>
          </p:cNvPr>
          <p:cNvSpPr txBox="1">
            <a:spLocks/>
          </p:cNvSpPr>
          <p:nvPr/>
        </p:nvSpPr>
        <p:spPr bwMode="auto">
          <a:xfrm>
            <a:off x="614362" y="2592338"/>
            <a:ext cx="8309257" cy="97597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在串列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list4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中，插入元素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d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到第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項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，可以寫成</a:t>
            </a:r>
            <a:endParaRPr lang="en-US" altLang="zh-TW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list4.</a:t>
            </a:r>
            <a:r>
              <a:rPr lang="en-US" altLang="zh-TW" sz="28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insert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en-US" altLang="zh-TW" sz="28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'd'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endParaRPr lang="zh-TW" altLang="en-US" sz="28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:a16="http://schemas.microsoft.com/office/drawing/2014/main" xmlns="" id="{663DB136-E8E8-424B-8F31-B57F44A970AF}"/>
              </a:ext>
            </a:extLst>
          </p:cNvPr>
          <p:cNvSpPr txBox="1">
            <a:spLocks/>
          </p:cNvSpPr>
          <p:nvPr/>
        </p:nvSpPr>
        <p:spPr bwMode="auto">
          <a:xfrm>
            <a:off x="612917" y="5065850"/>
            <a:ext cx="6659643" cy="97597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執行後，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list4 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的內容是 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'a'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'd'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, </a:t>
            </a:r>
            <a:r>
              <a:rPr lang="en-US" altLang="zh-TW" sz="2800" kern="0" baseline="0" dirty="0">
                <a:solidFill>
                  <a:srgbClr val="DE5827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'b'</a:t>
            </a:r>
            <a:r>
              <a:rPr lang="en-US" altLang="zh-TW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-US" sz="28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:a16="http://schemas.microsoft.com/office/drawing/2014/main" xmlns="" id="{0481CF7D-06D0-1C4D-9714-DC983EE1633F}"/>
              </a:ext>
            </a:extLst>
          </p:cNvPr>
          <p:cNvSpPr txBox="1">
            <a:spLocks/>
          </p:cNvSpPr>
          <p:nvPr/>
        </p:nvSpPr>
        <p:spPr bwMode="auto">
          <a:xfrm>
            <a:off x="835511" y="1191891"/>
            <a:ext cx="7589177" cy="85469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串列的內容也可以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新增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元素、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刪除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元素，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或是將元素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插入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到指定的位置上。</a:t>
            </a:r>
          </a:p>
        </p:txBody>
      </p:sp>
    </p:spTree>
    <p:extLst>
      <p:ext uri="{BB962C8B-B14F-4D97-AF65-F5344CB8AC3E}">
        <p14:creationId xmlns:p14="http://schemas.microsoft.com/office/powerpoint/2010/main" val="95647581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串列進階用法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4240444-09B2-6941-A4CE-DD263844D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08" y="2016274"/>
            <a:ext cx="8472266" cy="426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1233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課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堂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練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359792" y="936154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插入數字到串列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5" name="◎ 電腦輔助學習趨勢…">
            <a:extLst>
              <a:ext uri="{FF2B5EF4-FFF2-40B4-BE49-F238E27FC236}">
                <a16:creationId xmlns:a16="http://schemas.microsoft.com/office/drawing/2014/main" xmlns="" id="{A24D15FF-3EE9-6040-B318-5D7AE5D04350}"/>
              </a:ext>
            </a:extLst>
          </p:cNvPr>
          <p:cNvSpPr txBox="1">
            <a:spLocks/>
          </p:cNvSpPr>
          <p:nvPr/>
        </p:nvSpPr>
        <p:spPr bwMode="auto">
          <a:xfrm>
            <a:off x="431800" y="1728242"/>
            <a:ext cx="9322604" cy="268332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設計一個程式，讓使用者輸入的數字，插入到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［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2 , 5 , 9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］的適當位置，構成一個由小排到大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的數列。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FAF65438-5DD9-6645-9601-5A6FBB8F2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47" y="3268410"/>
            <a:ext cx="4897197" cy="3672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6F60096B-0AE7-7745-97DB-31AB71654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837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079872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範例 </a:t>
            </a:r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– 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抽獎程式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057524-C7B2-6543-9CCF-4DE3D17CF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896" y="2702164"/>
            <a:ext cx="5328592" cy="4282662"/>
          </a:xfrm>
          <a:prstGeom prst="rect">
            <a:avLst/>
          </a:prstGeom>
        </p:spPr>
      </p:pic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575816" y="1044139"/>
            <a:ext cx="9361039" cy="181044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有三十人參加摸獎活動，分別有編號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1∼30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的摸獎券，透過電腦進行抽獎，       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                 從中抽出三位幸運兒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頒發獎品。 </a:t>
            </a:r>
          </a:p>
        </p:txBody>
      </p:sp>
      <p:pic>
        <p:nvPicPr>
          <p:cNvPr id="6" name="圖片 5">
            <a:hlinkClick r:id="rId4"/>
            <a:extLst>
              <a:ext uri="{FF2B5EF4-FFF2-40B4-BE49-F238E27FC236}">
                <a16:creationId xmlns:a16="http://schemas.microsoft.com/office/drawing/2014/main" xmlns="" id="{3419B1F1-9143-E14A-B920-3414092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026662" y="72058"/>
            <a:ext cx="1910716" cy="117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6746815" y="3582518"/>
            <a:ext cx="2866265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計算篇－抽獎程式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832400" y="351477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2955584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28953</TotalTime>
  <Words>6571</Words>
  <Application>Microsoft Office PowerPoint</Application>
  <PresentationFormat>自訂</PresentationFormat>
  <Paragraphs>867</Paragraphs>
  <Slides>109</Slides>
  <Notes>108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109</vt:i4>
      </vt:variant>
    </vt:vector>
  </HeadingPairs>
  <TitlesOfParts>
    <vt:vector size="122" baseType="lpstr">
      <vt:lpstr>Arial Unicode MS</vt:lpstr>
      <vt:lpstr>Courier</vt:lpstr>
      <vt:lpstr>Heiti SC Medium</vt:lpstr>
      <vt:lpstr>PingFang TC</vt:lpstr>
      <vt:lpstr>PingFang TC Semibold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e00225</dc:creator>
  <cp:lastModifiedBy>胡羽昕</cp:lastModifiedBy>
  <cp:revision>816</cp:revision>
  <cp:lastPrinted>2021-07-23T00:29:58Z</cp:lastPrinted>
  <dcterms:created xsi:type="dcterms:W3CDTF">2007-12-05T03:43:27Z</dcterms:created>
  <dcterms:modified xsi:type="dcterms:W3CDTF">2021-07-24T09:43:13Z</dcterms:modified>
</cp:coreProperties>
</file>