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sldIdLst>
    <p:sldId id="271" r:id="rId2"/>
    <p:sldId id="637" r:id="rId3"/>
    <p:sldId id="638" r:id="rId4"/>
    <p:sldId id="657" r:id="rId5"/>
    <p:sldId id="639" r:id="rId6"/>
    <p:sldId id="686" r:id="rId7"/>
    <p:sldId id="640" r:id="rId8"/>
    <p:sldId id="646" r:id="rId9"/>
    <p:sldId id="648" r:id="rId10"/>
    <p:sldId id="649" r:id="rId11"/>
    <p:sldId id="643" r:id="rId12"/>
    <p:sldId id="692" r:id="rId13"/>
    <p:sldId id="693" r:id="rId14"/>
    <p:sldId id="695" r:id="rId15"/>
    <p:sldId id="696" r:id="rId16"/>
    <p:sldId id="641" r:id="rId17"/>
    <p:sldId id="697" r:id="rId18"/>
    <p:sldId id="698" r:id="rId19"/>
    <p:sldId id="699" r:id="rId20"/>
    <p:sldId id="642" r:id="rId21"/>
    <p:sldId id="651" r:id="rId22"/>
    <p:sldId id="652" r:id="rId23"/>
    <p:sldId id="653" r:id="rId24"/>
    <p:sldId id="650" r:id="rId25"/>
    <p:sldId id="687" r:id="rId26"/>
    <p:sldId id="700" r:id="rId27"/>
    <p:sldId id="701" r:id="rId28"/>
    <p:sldId id="702" r:id="rId29"/>
    <p:sldId id="703" r:id="rId30"/>
    <p:sldId id="654" r:id="rId31"/>
    <p:sldId id="688" r:id="rId32"/>
    <p:sldId id="655" r:id="rId33"/>
    <p:sldId id="656" r:id="rId34"/>
    <p:sldId id="694" r:id="rId35"/>
    <p:sldId id="689" r:id="rId36"/>
    <p:sldId id="690" r:id="rId37"/>
    <p:sldId id="691" r:id="rId38"/>
    <p:sldId id="704" r:id="rId39"/>
    <p:sldId id="664" r:id="rId40"/>
    <p:sldId id="665" r:id="rId41"/>
    <p:sldId id="666" r:id="rId42"/>
    <p:sldId id="667" r:id="rId43"/>
    <p:sldId id="668" r:id="rId44"/>
    <p:sldId id="669" r:id="rId45"/>
    <p:sldId id="670" r:id="rId46"/>
    <p:sldId id="674" r:id="rId47"/>
    <p:sldId id="673" r:id="rId48"/>
    <p:sldId id="671" r:id="rId49"/>
    <p:sldId id="675" r:id="rId50"/>
    <p:sldId id="385" r:id="rId51"/>
    <p:sldId id="438" r:id="rId52"/>
    <p:sldId id="658" r:id="rId53"/>
    <p:sldId id="659" r:id="rId54"/>
    <p:sldId id="660" r:id="rId55"/>
    <p:sldId id="661" r:id="rId56"/>
    <p:sldId id="663" r:id="rId57"/>
    <p:sldId id="676" r:id="rId58"/>
    <p:sldId id="662" r:id="rId59"/>
    <p:sldId id="678" r:id="rId60"/>
    <p:sldId id="677" r:id="rId61"/>
    <p:sldId id="680" r:id="rId62"/>
    <p:sldId id="679" r:id="rId63"/>
    <p:sldId id="681" r:id="rId64"/>
    <p:sldId id="682" r:id="rId65"/>
    <p:sldId id="683" r:id="rId66"/>
    <p:sldId id="684" r:id="rId67"/>
    <p:sldId id="685" r:id="rId68"/>
    <p:sldId id="369" r:id="rId69"/>
  </p:sldIdLst>
  <p:sldSz cx="10080625" cy="7200900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" userDrawn="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6082"/>
    <a:srgbClr val="00B0DE"/>
    <a:srgbClr val="BBE0E3"/>
    <a:srgbClr val="D8E7D5"/>
    <a:srgbClr val="000000"/>
    <a:srgbClr val="DE5827"/>
    <a:srgbClr val="C3502A"/>
    <a:srgbClr val="B7508F"/>
    <a:srgbClr val="3A7CBA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46" autoAdjust="0"/>
    <p:restoredTop sz="92089" autoAdjust="0"/>
  </p:normalViewPr>
  <p:slideViewPr>
    <p:cSldViewPr>
      <p:cViewPr varScale="1">
        <p:scale>
          <a:sx n="62" d="100"/>
          <a:sy n="62" d="100"/>
        </p:scale>
        <p:origin x="948" y="72"/>
      </p:cViewPr>
      <p:guideLst>
        <p:guide orient="horz" pos="953"/>
        <p:guide pos="3175"/>
      </p:guideLst>
    </p:cSldViewPr>
  </p:slideViewPr>
  <p:outlineViewPr>
    <p:cViewPr>
      <p:scale>
        <a:sx n="33" d="100"/>
        <a:sy n="33" d="100"/>
      </p:scale>
      <p:origin x="0" y="-12376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="" xmlns:a16="http://schemas.microsoft.com/office/drawing/2014/main" id="{DA2BD76C-B549-E347-A457-DA391B2F8BF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8067" name="Rectangle 3">
            <a:extLst>
              <a:ext uri="{FF2B5EF4-FFF2-40B4-BE49-F238E27FC236}">
                <a16:creationId xmlns="" xmlns:a16="http://schemas.microsoft.com/office/drawing/2014/main" id="{5251F058-9AD8-FA47-90AD-BA4A8AF2661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2" name="Rectangle 4">
            <a:extLst>
              <a:ext uri="{FF2B5EF4-FFF2-40B4-BE49-F238E27FC236}">
                <a16:creationId xmlns="" xmlns:a16="http://schemas.microsoft.com/office/drawing/2014/main" id="{311525EB-E880-6449-85F6-AB61B7005CB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3600" y="768350"/>
            <a:ext cx="5372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8069" name="Rectangle 5">
            <a:extLst>
              <a:ext uri="{FF2B5EF4-FFF2-40B4-BE49-F238E27FC236}">
                <a16:creationId xmlns="" xmlns:a16="http://schemas.microsoft.com/office/drawing/2014/main" id="{83760CE9-4465-4548-AFC8-435A6DE61ED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88070" name="Rectangle 6">
            <a:extLst>
              <a:ext uri="{FF2B5EF4-FFF2-40B4-BE49-F238E27FC236}">
                <a16:creationId xmlns="" xmlns:a16="http://schemas.microsoft.com/office/drawing/2014/main" id="{2798D06E-44D8-5C43-B2CB-EE2FFD2FE76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8071" name="Rectangle 7">
            <a:extLst>
              <a:ext uri="{FF2B5EF4-FFF2-40B4-BE49-F238E27FC236}">
                <a16:creationId xmlns="" xmlns:a16="http://schemas.microsoft.com/office/drawing/2014/main" id="{C806492E-26F4-644C-B756-A876D3082A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baseline="0"/>
            </a:lvl1pPr>
          </a:lstStyle>
          <a:p>
            <a:pPr>
              <a:defRPr/>
            </a:pPr>
            <a:fld id="{120F3185-A2E3-104D-AB43-FF4C91FFDE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156087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投影片影像版面配置區 1">
            <a:extLst>
              <a:ext uri="{FF2B5EF4-FFF2-40B4-BE49-F238E27FC236}">
                <a16:creationId xmlns="" xmlns:a16="http://schemas.microsoft.com/office/drawing/2014/main" id="{7D16A659-0775-DA4F-8465-6FE4E3EB33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8" name="備忘稿版面配置區 2">
            <a:extLst>
              <a:ext uri="{FF2B5EF4-FFF2-40B4-BE49-F238E27FC236}">
                <a16:creationId xmlns="" xmlns:a16="http://schemas.microsoft.com/office/drawing/2014/main" id="{75F6E31D-F427-BE45-A794-E99EA4D679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4339" name="投影片編號版面配置區 3">
            <a:extLst>
              <a:ext uri="{FF2B5EF4-FFF2-40B4-BE49-F238E27FC236}">
                <a16:creationId xmlns="" xmlns:a16="http://schemas.microsoft.com/office/drawing/2014/main" id="{270D0EB5-82CB-594A-B6B1-3AFC0E550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79CF47D-2B6F-BD4A-B740-8901C1183629}" type="slidenum">
              <a:rPr lang="en-US" altLang="zh-TW" sz="1300" baseline="0" smtClean="0"/>
              <a:pPr/>
              <a:t>1</a:t>
            </a:fld>
            <a:endParaRPr lang="en-US" altLang="zh-TW" sz="1300" baseline="0"/>
          </a:p>
        </p:txBody>
      </p:sp>
    </p:spTree>
    <p:extLst>
      <p:ext uri="{BB962C8B-B14F-4D97-AF65-F5344CB8AC3E}">
        <p14:creationId xmlns:p14="http://schemas.microsoft.com/office/powerpoint/2010/main" val="3344397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95473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96570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0086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815501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860714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062078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192886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052779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767884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86635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投影片影像版面配置區 1">
            <a:extLst>
              <a:ext uri="{FF2B5EF4-FFF2-40B4-BE49-F238E27FC236}">
                <a16:creationId xmlns="" xmlns:a16="http://schemas.microsoft.com/office/drawing/2014/main" id="{B682CB67-661D-D44D-8090-FAF7EDB3AE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備忘稿版面配置區 2">
            <a:extLst>
              <a:ext uri="{FF2B5EF4-FFF2-40B4-BE49-F238E27FC236}">
                <a16:creationId xmlns="" xmlns:a16="http://schemas.microsoft.com/office/drawing/2014/main" id="{7D303AB8-8FB3-3543-B3BD-C6A6E1D3D3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6387" name="投影片編號版面配置區 3">
            <a:extLst>
              <a:ext uri="{FF2B5EF4-FFF2-40B4-BE49-F238E27FC236}">
                <a16:creationId xmlns="" xmlns:a16="http://schemas.microsoft.com/office/drawing/2014/main" id="{BB52A778-BF84-4547-A245-56A66212EC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F6EB913-4129-8E44-B07E-50CB6CBEE1B7}" type="slidenum">
              <a:rPr lang="en-US" altLang="zh-TW" sz="1300" baseline="0" smtClean="0"/>
              <a:pPr/>
              <a:t>2</a:t>
            </a:fld>
            <a:endParaRPr lang="en-US" altLang="zh-TW" sz="1300" baseline="0"/>
          </a:p>
        </p:txBody>
      </p:sp>
    </p:spTree>
    <p:extLst>
      <p:ext uri="{BB962C8B-B14F-4D97-AF65-F5344CB8AC3E}">
        <p14:creationId xmlns:p14="http://schemas.microsoft.com/office/powerpoint/2010/main" val="38939139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399113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415155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386420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224657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529420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5858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34586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680402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381265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29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78702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400504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1506515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188564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6835454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590881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826355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5314346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934397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37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63165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04698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3868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35285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00386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8493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9256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650" y="2236788"/>
            <a:ext cx="8569325" cy="154305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12888" y="4079875"/>
            <a:ext cx="7056437" cy="1841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0755D5E4-20D9-C64F-B01A-C41F72C3DC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28042F3B-B387-D545-83B6-9E1BD52DA8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DCD15E35-9F95-D14D-B4DA-469DD7CCF1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BCCE8-B13F-0E47-85E3-B4E506F1481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49754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10438" y="287338"/>
            <a:ext cx="2266950" cy="6145212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4825" y="287338"/>
            <a:ext cx="6653213" cy="6145212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57B6FBCC-C200-D546-BB3F-9B29602A78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E1C6355F-5C64-EA47-A021-A7A8D924F4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B319CDF8-402C-484A-99A0-94E3B06083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4583E-0940-964E-9F29-F0F994C781F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21964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F48C7520-85B1-274A-A871-0CFBE5EB05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CA54527-0F76-9F4A-ABF1-4AEF6096F2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487D3BCA-0739-5846-AC39-6249CB3218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623E6-2A19-664E-8822-CC8B9AD4AB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54666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6925" y="4627563"/>
            <a:ext cx="8567738" cy="143033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96925" y="3052763"/>
            <a:ext cx="8567738" cy="15748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710979A9-D4D0-8B47-B0B7-825813E7D8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F050F6B4-ACB9-774E-9E20-630315F3CE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029921F1-7FDE-6041-A941-2FE6FFAD26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5CEBA-F2B5-734D-B37E-944A311BA14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07958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04825" y="1679575"/>
            <a:ext cx="4459288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16513" y="1679575"/>
            <a:ext cx="44608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83D7229-D44E-2242-92B8-875E49587B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DD1FE0C-CC7A-E746-B6C3-54406D8C8C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2DA347D-E6E6-7A42-AB5C-372EDDE626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03266-E5AE-9F4B-B967-5542C0329C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501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4825" y="288925"/>
            <a:ext cx="9072563" cy="12001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04825" y="1611313"/>
            <a:ext cx="4452938" cy="673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4825" y="2284413"/>
            <a:ext cx="4452938" cy="41481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121275" y="1611313"/>
            <a:ext cx="4456113" cy="673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121275" y="2284413"/>
            <a:ext cx="4456113" cy="41481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19B9F994-E396-1240-A352-2FA2A41EC5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6AFBCD39-2BA3-7D4F-AABA-E0A522E929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13DB1AC0-EC55-5D47-B997-A012E02750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320D0-C399-0247-9BC3-FECB34839E1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9841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="" xmlns:a16="http://schemas.microsoft.com/office/drawing/2014/main" id="{15EFF0E2-C650-E34A-BF52-3E43866BE05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2519363" y="6840538"/>
            <a:ext cx="2352675" cy="5016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C3FFB77C-4C85-004D-AC5A-67668C5A18E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pic>
        <p:nvPicPr>
          <p:cNvPr id="4" name="圖片 1">
            <a:extLst>
              <a:ext uri="{FF2B5EF4-FFF2-40B4-BE49-F238E27FC236}">
                <a16:creationId xmlns="" xmlns:a16="http://schemas.microsoft.com/office/drawing/2014/main" id="{8580A2E1-D373-2147-8BA1-6242563DEE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8933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4825" y="287338"/>
            <a:ext cx="3316288" cy="12192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41763" y="287338"/>
            <a:ext cx="5635625" cy="61452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04825" y="1506538"/>
            <a:ext cx="3316288" cy="49260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35A123E-2550-0841-A51C-EF76F3C347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5E9721A-91E0-3143-B8D5-A26B62270E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3F31A8D-BB5D-6844-BBEE-EDFE653793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5D552-AA16-5C48-ACB5-120610EDEB1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8748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76438" y="5040313"/>
            <a:ext cx="6048375" cy="5953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76438" y="642938"/>
            <a:ext cx="6048375" cy="4321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76438" y="5635625"/>
            <a:ext cx="6048375" cy="844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75FFCAF-07E7-1F42-9FE7-34212A9877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D5487D2-4E8F-454A-AE62-D1CBA1C313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14EACBF-3FDE-EA44-8AB2-95EFA995BA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451C3-8186-8243-B6E0-1C52DBA68AA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07612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B5768F0B-14E7-9849-BEB7-F2D1CA847A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815DB11B-10EA-D64E-ABAC-4289156460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8F5787B5-6DC3-5141-88A0-01517F9BD4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6F01E-01EF-0847-9B8E-37F74DC386C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2014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8CFCD4EC-424E-8947-B752-6F01E273CF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287338"/>
            <a:ext cx="9072563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18D2A1E1-7AD4-D643-8B76-C1155BCDC4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679575"/>
            <a:ext cx="907256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F8AEACF8-345F-8443-99E1-264AC0DB692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4825" y="6556375"/>
            <a:ext cx="23510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defTabSz="1011238" eaLnBrk="1" hangingPunct="1">
              <a:defRPr sz="15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4B76ABD0-EA55-5140-84B2-3DC60721342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44875" y="6556375"/>
            <a:ext cx="3190875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algn="ctr" defTabSz="1011238" eaLnBrk="1" hangingPunct="1">
              <a:defRPr sz="15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EDAC4B60-BA6E-1042-B333-477D58150B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4713" y="6556375"/>
            <a:ext cx="2352675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algn="r" defTabSz="1011238" eaLnBrk="1" hangingPunct="1">
              <a:defRPr sz="1500" baseline="0"/>
            </a:lvl1pPr>
          </a:lstStyle>
          <a:p>
            <a:pPr>
              <a:defRPr/>
            </a:pPr>
            <a:fld id="{405B58DA-1AD2-3F4C-B167-629153D4EDE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6" r:id="rId6"/>
    <p:sldLayoutId id="2147483792" r:id="rId7"/>
    <p:sldLayoutId id="2147483793" r:id="rId8"/>
    <p:sldLayoutId id="2147483794" r:id="rId9"/>
    <p:sldLayoutId id="2147483795" r:id="rId10"/>
  </p:sldLayoutIdLst>
  <p:hf hdr="0" ftr="0" dt="0"/>
  <p:txStyles>
    <p:titleStyle>
      <a:lvl1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2pPr>
      <a:lvl3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3pPr>
      <a:lvl4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4pPr>
      <a:lvl5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5pPr>
      <a:lvl6pPr marL="4572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6pPr>
      <a:lvl7pPr marL="9144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7pPr>
      <a:lvl8pPr marL="13716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8pPr>
      <a:lvl9pPr marL="18288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79413" indent="-379413" algn="l" defTabSz="1011238" rtl="0" eaLnBrk="0" fontAlgn="base" hangingPunct="0">
        <a:spcBef>
          <a:spcPct val="20000"/>
        </a:spcBef>
        <a:spcAft>
          <a:spcPct val="0"/>
        </a:spcAft>
        <a:buChar char="•"/>
        <a:defRPr kumimoji="1" sz="35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315913" algn="l" defTabSz="1011238" rtl="0" eaLnBrk="0" fontAlgn="base" hangingPunct="0">
        <a:spcBef>
          <a:spcPct val="20000"/>
        </a:spcBef>
        <a:spcAft>
          <a:spcPct val="0"/>
        </a:spcAft>
        <a:buChar char="–"/>
        <a:defRPr kumimoji="1" sz="3100">
          <a:solidFill>
            <a:schemeClr val="tx1"/>
          </a:solidFill>
          <a:latin typeface="+mn-lt"/>
          <a:ea typeface="+mn-ea"/>
        </a:defRPr>
      </a:lvl2pPr>
      <a:lvl3pPr marL="1263650" indent="-252413" algn="l" defTabSz="1011238" rtl="0" eaLnBrk="0" fontAlgn="base" hangingPunct="0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770063" indent="-252413" algn="l" defTabSz="1011238" rtl="0" eaLnBrk="0" fontAlgn="base" hangingPunct="0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4pPr>
      <a:lvl5pPr marL="2274888" indent="-252413" algn="l" defTabSz="1011238" rtl="0" eaLnBrk="0" fontAlgn="base" hangingPunct="0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5pPr>
      <a:lvl6pPr marL="27320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6pPr>
      <a:lvl7pPr marL="31892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7pPr>
      <a:lvl8pPr marL="36464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8pPr>
      <a:lvl9pPr marL="41036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image" Target="../media/image14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HFh9Ii55dU#t=5s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HFh9Ii55dU#t=5s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png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65.xml"/><Relationship Id="rId3" Type="http://schemas.openxmlformats.org/officeDocument/2006/relationships/slide" Target="slide50.xml"/><Relationship Id="rId7" Type="http://schemas.openxmlformats.org/officeDocument/2006/relationships/slide" Target="slide62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6.xml"/><Relationship Id="rId6" Type="http://schemas.openxmlformats.org/officeDocument/2006/relationships/slide" Target="slide59.xml"/><Relationship Id="rId5" Type="http://schemas.openxmlformats.org/officeDocument/2006/relationships/slide" Target="slide54.xml"/><Relationship Id="rId4" Type="http://schemas.openxmlformats.org/officeDocument/2006/relationships/slide" Target="slide5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6" Type="http://schemas.openxmlformats.org/officeDocument/2006/relationships/hyperlink" Target="../../../&#24433;&#29255;/&#36039;&#31185;/&#38468;&#37636;/3&#19978;&#36039;&#31185;&#38468;&#37636;-Python&#32362;&#22294;&#31687;-Turtle&#32362;&#22294;&#22352;&#27161;.mp4" TargetMode="External"/><Relationship Id="rId5" Type="http://schemas.openxmlformats.org/officeDocument/2006/relationships/image" Target="../media/image48.png"/><Relationship Id="rId4" Type="http://schemas.openxmlformats.org/officeDocument/2006/relationships/hyperlink" Target="https://www.youtube.com/watch?v=lliCOCFa3CE#t=5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Relationship Id="rId6" Type="http://schemas.openxmlformats.org/officeDocument/2006/relationships/hyperlink" Target="../../../&#24433;&#29255;/&#36039;&#31185;/&#38468;&#37636;/3&#19978;&#36039;&#31185;&#38468;&#37636;-Python&#32362;&#22294;&#31687;-&#30059;&#20986;&#19968;&#20491;&#27491;&#26041;&#24418;&#31243;&#24335;.mp4" TargetMode="External"/><Relationship Id="rId5" Type="http://schemas.openxmlformats.org/officeDocument/2006/relationships/image" Target="../media/image48.png"/><Relationship Id="rId4" Type="http://schemas.openxmlformats.org/officeDocument/2006/relationships/hyperlink" Target="https://www.youtube.com/watch?v=Er2IPkeJ-50#t=5s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r2IPkeJ-50#t=5s" TargetMode="Externa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../../../&#24433;&#29255;/&#36039;&#31185;/&#31532;2&#31456;/3&#19978;&#36039;&#31185;2-3Python&#23560;&#38988;-1A2B&#29468;&#25976;&#23383;&#36938;&#25138;.mp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www.youtube.com/watch?v=iI9ptbcbZgE#t=5s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../../../&#24433;&#29255;/&#36039;&#31185;/&#38468;&#37636;/3&#19978;&#36039;&#31185;&#38468;&#37636;-Python&#32362;&#22294;&#31687;-&#30059;&#20986;&#19968;&#20491;&#25844;&#25955;&#30340;&#26041;&#24418;&#31243;&#24335;.mp4" TargetMode="Externa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www.youtube.com/watch?v=tn13IgNIQHA#t=5s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../../../&#24433;&#29255;/&#36039;&#31185;/&#38468;&#37636;/3&#19978;&#36039;&#31185;&#38468;&#37636;-Python&#32362;&#22294;&#31687;-&#30059;&#20986;&#26059;&#36681;&#30340;&#27491;&#26041;&#24418;&#31243;&#24335;.mp4" TargetMode="Externa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www.youtube.com/watch?v=I8WpqGVcoaI#t=5s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../../../&#24433;&#29255;/&#36039;&#31185;/&#38468;&#37636;/3&#19978;&#36039;&#31185;&#38468;&#37636;-Python&#32362;&#22294;&#31687;-&#30059;&#20986;&#24179;&#34892;&#25490;&#21015;&#30340;&#27491;&#26041;&#24418;&#31243;&#24335;.mp4" TargetMode="Externa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Relationship Id="rId4" Type="http://schemas.openxmlformats.org/officeDocument/2006/relationships/hyperlink" Target="../../../&#24433;&#29255;/&#36039;&#31185;/&#38468;&#37636;/3&#19978;&#36039;&#31185;&#38468;&#37636;-Python&#32362;&#22294;&#31687;-&#30059;&#20986;&#19977;&#35282;&#24418;%20&#27491;&#26041;&#24418;&#21450;&#26143;&#26143;&#31243;&#24335;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hyperlink" Target="https://www.youtube.com/watch?v=oF3tci8g9kw#t=5s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www.youtube.com/watch?v=oF3tci8g9kw#t=5s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9.png"/><Relationship Id="rId4" Type="http://schemas.openxmlformats.org/officeDocument/2006/relationships/image" Target="../media/image8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Relationship Id="rId4" Type="http://schemas.openxmlformats.org/officeDocument/2006/relationships/hyperlink" Target="../../../&#24433;&#29255;/&#36039;&#31185;/&#38468;&#37636;/3&#19978;&#36039;&#31185;&#38468;&#37636;-Python&#32362;&#22294;&#31687;-&#30059;&#20986;&#36880;&#28472;&#25844;&#22823;&#30340;&#27491;&#26041;&#24418;&#31243;&#24335;.mp4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hyperlink" Target="https://www.youtube.com/watch?v=C9H7mVKqNp8#t=5s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www.youtube.com/watch?v=C9H7mVKqNp8#t=5s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4.png"/><Relationship Id="rId4" Type="http://schemas.openxmlformats.org/officeDocument/2006/relationships/image" Target="../media/image9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Relationship Id="rId6" Type="http://schemas.openxmlformats.org/officeDocument/2006/relationships/hyperlink" Target="../../../&#24433;&#29255;/&#36039;&#31185;/&#38468;&#37636;/3&#19978;&#36039;&#31185;&#38468;&#37636;-Python&#32362;&#22294;&#31687;-&#38568;&#27231;&#30059;&#20986;&#26143;&#26143;&#31243;&#24335;.mp4" TargetMode="External"/><Relationship Id="rId5" Type="http://schemas.openxmlformats.org/officeDocument/2006/relationships/image" Target="../media/image48.png"/><Relationship Id="rId4" Type="http://schemas.openxmlformats.org/officeDocument/2006/relationships/hyperlink" Target="https://www.youtube.com/watch?v=eRl_y5cxmHQ#t=5s" TargetMode="Externa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www.youtube.com/watch?v=eRl_y5cxmHQ#t=5s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9.png"/><Relationship Id="rId4" Type="http://schemas.openxmlformats.org/officeDocument/2006/relationships/image" Target="../media/image9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slide" Target="slide3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1">
            <a:extLst>
              <a:ext uri="{FF2B5EF4-FFF2-40B4-BE49-F238E27FC236}">
                <a16:creationId xmlns="" xmlns:a16="http://schemas.microsoft.com/office/drawing/2014/main" id="{11C705D8-0B04-D641-8883-1760D8DFF1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0079037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1A2B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 猜數字遊戲</a:t>
            </a:r>
          </a:p>
        </p:txBody>
      </p:sp>
      <p:sp>
        <p:nvSpPr>
          <p:cNvPr id="76" name="◎ 電腦輔助學習趨勢…">
            <a:extLst>
              <a:ext uri="{FF2B5EF4-FFF2-40B4-BE49-F238E27FC236}">
                <a16:creationId xmlns="" xmlns:a16="http://schemas.microsoft.com/office/drawing/2014/main" id="{B12C9FAD-2A2F-8F4B-861B-81FE62C10E6F}"/>
              </a:ext>
            </a:extLst>
          </p:cNvPr>
          <p:cNvSpPr txBox="1">
            <a:spLocks/>
          </p:cNvSpPr>
          <p:nvPr/>
        </p:nvSpPr>
        <p:spPr bwMode="auto">
          <a:xfrm>
            <a:off x="4722570" y="4690526"/>
            <a:ext cx="4422199" cy="191900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再隨機從</a:t>
            </a:r>
            <a:r>
              <a:rPr lang="zh-TW" altLang="en-US" sz="20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剩下的</a:t>
            </a:r>
            <a:r>
              <a:rPr lang="zh-TW" altLang="en-US" sz="20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數字串列</a:t>
            </a:r>
            <a:r>
              <a:rPr lang="zh-TW" altLang="en-US" sz="20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中抽出一個數字</a:t>
            </a:r>
            <a:r>
              <a:rPr lang="en-US" altLang="zh-TW" sz="20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en-US" altLang="zh-TW" sz="20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6</a:t>
            </a:r>
          </a:p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將抽出的數字</a:t>
            </a:r>
            <a:r>
              <a:rPr lang="en-US" altLang="zh-TW" sz="20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0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6 </a:t>
            </a:r>
            <a:r>
              <a:rPr lang="zh-TW" altLang="en-US" sz="20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再次加入</a:t>
            </a:r>
            <a:r>
              <a:rPr lang="zh-TW" altLang="en-US" sz="20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答案串列</a:t>
            </a:r>
            <a:r>
              <a:rPr lang="zh-TW" altLang="en-US" sz="20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中</a:t>
            </a:r>
            <a:endParaRPr lang="en-US" altLang="zh-TW" sz="20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3F55FF0D-F52B-DB44-8DAA-55A22A298D84}"/>
              </a:ext>
            </a:extLst>
          </p:cNvPr>
          <p:cNvGrpSpPr/>
          <p:nvPr/>
        </p:nvGrpSpPr>
        <p:grpSpPr>
          <a:xfrm>
            <a:off x="1053118" y="4603500"/>
            <a:ext cx="3411130" cy="1822822"/>
            <a:chOff x="7585231" y="4250844"/>
            <a:chExt cx="2474261" cy="1322183"/>
          </a:xfrm>
        </p:grpSpPr>
        <p:pic>
          <p:nvPicPr>
            <p:cNvPr id="26" name="Picture 25">
              <a:extLst>
                <a:ext uri="{FF2B5EF4-FFF2-40B4-BE49-F238E27FC236}">
                  <a16:creationId xmlns="" xmlns:a16="http://schemas.microsoft.com/office/drawing/2014/main" id="{2E5D1ACF-BD70-6247-99CA-B9E84178C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85231" y="4250844"/>
              <a:ext cx="2474261" cy="1322183"/>
            </a:xfrm>
            <a:prstGeom prst="rect">
              <a:avLst/>
            </a:prstGeom>
          </p:spPr>
        </p:pic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2B2AE1D9-5135-784E-8FA6-C05B77639C0B}"/>
                </a:ext>
              </a:extLst>
            </p:cNvPr>
            <p:cNvSpPr/>
            <p:nvPr/>
          </p:nvSpPr>
          <p:spPr bwMode="auto">
            <a:xfrm>
              <a:off x="9225311" y="4346442"/>
              <a:ext cx="197424" cy="186422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112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0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E5004116-6361-B447-9D63-EB6137624FD3}"/>
                </a:ext>
              </a:extLst>
            </p:cNvPr>
            <p:cNvSpPr/>
            <p:nvPr/>
          </p:nvSpPr>
          <p:spPr bwMode="auto">
            <a:xfrm>
              <a:off x="8851463" y="5305447"/>
              <a:ext cx="197424" cy="186422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112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0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="" xmlns:a16="http://schemas.microsoft.com/office/drawing/2014/main" id="{CF8A28D5-2F3B-9A4A-825A-1293D17507AB}"/>
                </a:ext>
              </a:extLst>
            </p:cNvPr>
            <p:cNvCxnSpPr>
              <a:cxnSpLocks/>
              <a:stCxn id="27" idx="3"/>
            </p:cNvCxnSpPr>
            <p:nvPr/>
          </p:nvCxnSpPr>
          <p:spPr bwMode="auto">
            <a:xfrm flipH="1">
              <a:off x="9004434" y="4505563"/>
              <a:ext cx="249789" cy="783519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5" name="矩形 24">
            <a:extLst>
              <a:ext uri="{FF2B5EF4-FFF2-40B4-BE49-F238E27FC236}">
                <a16:creationId xmlns="" xmlns:a16="http://schemas.microsoft.com/office/drawing/2014/main" id="{F2578D6E-724F-5E43-9E56-7AFF3F7892FB}"/>
              </a:ext>
            </a:extLst>
          </p:cNvPr>
          <p:cNvSpPr/>
          <p:nvPr/>
        </p:nvSpPr>
        <p:spPr>
          <a:xfrm>
            <a:off x="344293" y="1296194"/>
            <a:ext cx="9520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如何讓程式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隨機產生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，且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不重複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的數字？ </a:t>
            </a:r>
          </a:p>
        </p:txBody>
      </p:sp>
      <p:sp>
        <p:nvSpPr>
          <p:cNvPr id="30" name="◎ 電腦輔助學習趨勢…">
            <a:extLst>
              <a:ext uri="{FF2B5EF4-FFF2-40B4-BE49-F238E27FC236}">
                <a16:creationId xmlns="" xmlns:a16="http://schemas.microsoft.com/office/drawing/2014/main" id="{2FDB3939-3669-D74F-A0DF-875056FA866E}"/>
              </a:ext>
            </a:extLst>
          </p:cNvPr>
          <p:cNvSpPr txBox="1">
            <a:spLocks/>
          </p:cNvSpPr>
          <p:nvPr/>
        </p:nvSpPr>
        <p:spPr bwMode="auto">
          <a:xfrm>
            <a:off x="1393048" y="2091584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產生一個</a:t>
            </a:r>
            <a:r>
              <a:rPr lang="en-US" altLang="zh-TW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的數字串列及儲存答案的串列。</a:t>
            </a:r>
          </a:p>
        </p:txBody>
      </p:sp>
      <p:pic>
        <p:nvPicPr>
          <p:cNvPr id="31" name="Picture 8">
            <a:extLst>
              <a:ext uri="{FF2B5EF4-FFF2-40B4-BE49-F238E27FC236}">
                <a16:creationId xmlns="" xmlns:a16="http://schemas.microsoft.com/office/drawing/2014/main" id="{540539A3-95C6-F649-872B-BABFCCA1A9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504" y="2088282"/>
            <a:ext cx="533400" cy="508000"/>
          </a:xfrm>
          <a:prstGeom prst="rect">
            <a:avLst/>
          </a:prstGeom>
        </p:spPr>
      </p:pic>
      <p:pic>
        <p:nvPicPr>
          <p:cNvPr id="32" name="Picture 9">
            <a:extLst>
              <a:ext uri="{FF2B5EF4-FFF2-40B4-BE49-F238E27FC236}">
                <a16:creationId xmlns="" xmlns:a16="http://schemas.microsoft.com/office/drawing/2014/main" id="{6A1FF26B-1C45-814C-9BF3-E4495DBF49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610" y="2621218"/>
            <a:ext cx="520700" cy="508000"/>
          </a:xfrm>
          <a:prstGeom prst="rect">
            <a:avLst/>
          </a:prstGeom>
        </p:spPr>
      </p:pic>
      <p:sp>
        <p:nvSpPr>
          <p:cNvPr id="33" name="◎ 電腦輔助學習趨勢…">
            <a:extLst>
              <a:ext uri="{FF2B5EF4-FFF2-40B4-BE49-F238E27FC236}">
                <a16:creationId xmlns="" xmlns:a16="http://schemas.microsoft.com/office/drawing/2014/main" id="{D21275DA-A2A7-0847-BFE1-66C67C09235A}"/>
              </a:ext>
            </a:extLst>
          </p:cNvPr>
          <p:cNvSpPr txBox="1">
            <a:spLocks/>
          </p:cNvSpPr>
          <p:nvPr/>
        </p:nvSpPr>
        <p:spPr bwMode="auto">
          <a:xfrm>
            <a:off x="1380208" y="2647054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以下動作重複進行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四次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34" name="Picture 13">
            <a:extLst>
              <a:ext uri="{FF2B5EF4-FFF2-40B4-BE49-F238E27FC236}">
                <a16:creationId xmlns="" xmlns:a16="http://schemas.microsoft.com/office/drawing/2014/main" id="{0E67622A-947E-0448-B03D-AA5249BDCF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042" y="2630362"/>
            <a:ext cx="520700" cy="508000"/>
          </a:xfrm>
          <a:prstGeom prst="rect">
            <a:avLst/>
          </a:prstGeom>
        </p:spPr>
      </p:pic>
      <p:pic>
        <p:nvPicPr>
          <p:cNvPr id="35" name="Picture 14">
            <a:extLst>
              <a:ext uri="{FF2B5EF4-FFF2-40B4-BE49-F238E27FC236}">
                <a16:creationId xmlns="" xmlns:a16="http://schemas.microsoft.com/office/drawing/2014/main" id="{73569454-36AA-C249-928E-50CD9863CE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6664" y="3183574"/>
            <a:ext cx="355600" cy="279400"/>
          </a:xfrm>
          <a:prstGeom prst="rect">
            <a:avLst/>
          </a:prstGeom>
        </p:spPr>
      </p:pic>
      <p:pic>
        <p:nvPicPr>
          <p:cNvPr id="36" name="Picture 15">
            <a:extLst>
              <a:ext uri="{FF2B5EF4-FFF2-40B4-BE49-F238E27FC236}">
                <a16:creationId xmlns="" xmlns:a16="http://schemas.microsoft.com/office/drawing/2014/main" id="{1F6012BF-842C-D74C-82FB-A107B526E3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5808" y="3604198"/>
            <a:ext cx="355600" cy="279400"/>
          </a:xfrm>
          <a:prstGeom prst="rect">
            <a:avLst/>
          </a:prstGeom>
        </p:spPr>
      </p:pic>
      <p:sp>
        <p:nvSpPr>
          <p:cNvPr id="37" name="◎ 電腦輔助學習趨勢…">
            <a:extLst>
              <a:ext uri="{FF2B5EF4-FFF2-40B4-BE49-F238E27FC236}">
                <a16:creationId xmlns="" xmlns:a16="http://schemas.microsoft.com/office/drawing/2014/main" id="{C4AD3219-4A50-9448-A466-E530623DF7CF}"/>
              </a:ext>
            </a:extLst>
          </p:cNvPr>
          <p:cNvSpPr txBox="1">
            <a:spLocks/>
          </p:cNvSpPr>
          <p:nvPr/>
        </p:nvSpPr>
        <p:spPr bwMode="auto">
          <a:xfrm>
            <a:off x="1806928" y="3137782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從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的串列隨機取一個數字加到答案的串列中。</a:t>
            </a:r>
          </a:p>
        </p:txBody>
      </p:sp>
      <p:sp>
        <p:nvSpPr>
          <p:cNvPr id="38" name="◎ 電腦輔助學習趨勢…">
            <a:extLst>
              <a:ext uri="{FF2B5EF4-FFF2-40B4-BE49-F238E27FC236}">
                <a16:creationId xmlns="" xmlns:a16="http://schemas.microsoft.com/office/drawing/2014/main" id="{99A6F3DC-DFA2-E44E-96BB-71E3D0BEA811}"/>
              </a:ext>
            </a:extLst>
          </p:cNvPr>
          <p:cNvSpPr txBox="1">
            <a:spLocks/>
          </p:cNvSpPr>
          <p:nvPr/>
        </p:nvSpPr>
        <p:spPr bwMode="auto">
          <a:xfrm>
            <a:off x="1822648" y="3537070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刪除數字串列中，已經被取出的數字。</a:t>
            </a:r>
          </a:p>
        </p:txBody>
      </p:sp>
      <p:sp>
        <p:nvSpPr>
          <p:cNvPr id="39" name="◎ 電腦輔助學習趨勢…">
            <a:extLst>
              <a:ext uri="{FF2B5EF4-FFF2-40B4-BE49-F238E27FC236}">
                <a16:creationId xmlns="" xmlns:a16="http://schemas.microsoft.com/office/drawing/2014/main" id="{41C6831C-4A04-4B48-A1CE-2D9251C98454}"/>
              </a:ext>
            </a:extLst>
          </p:cNvPr>
          <p:cNvSpPr txBox="1">
            <a:spLocks/>
          </p:cNvSpPr>
          <p:nvPr/>
        </p:nvSpPr>
        <p:spPr bwMode="auto">
          <a:xfrm>
            <a:off x="906146" y="4045908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</a:t>
            </a:r>
            <a:endParaRPr lang="zh-TW" altLang="en-US" sz="2400" kern="0" baseline="0" dirty="0">
              <a:solidFill>
                <a:srgbClr val="C00000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173368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69">
            <a:extLst>
              <a:ext uri="{FF2B5EF4-FFF2-40B4-BE49-F238E27FC236}">
                <a16:creationId xmlns="" xmlns:a16="http://schemas.microsoft.com/office/drawing/2014/main" id="{6D2929D5-9427-FC49-AF62-D2CFA0AFB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8" y="4273728"/>
            <a:ext cx="2643951" cy="1348191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="" xmlns:a16="http://schemas.microsoft.com/office/drawing/2014/main" id="{DFBD632B-DB3B-1E4E-B594-BC1FF432B3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5231" y="4250844"/>
            <a:ext cx="2474261" cy="132218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="" xmlns:a16="http://schemas.microsoft.com/office/drawing/2014/main" id="{DDC44AB5-292B-C943-B11A-08102987E1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8044" y="4235936"/>
            <a:ext cx="2526922" cy="136125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9F4A88A2-5C68-7A44-9A24-11577C10ED7D}"/>
              </a:ext>
            </a:extLst>
          </p:cNvPr>
          <p:cNvSpPr/>
          <p:nvPr/>
        </p:nvSpPr>
        <p:spPr bwMode="auto">
          <a:xfrm>
            <a:off x="1758178" y="4352174"/>
            <a:ext cx="197424" cy="18642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CF7D9D61-E40B-0746-B9C6-F79CF6238C40}"/>
              </a:ext>
            </a:extLst>
          </p:cNvPr>
          <p:cNvSpPr/>
          <p:nvPr/>
        </p:nvSpPr>
        <p:spPr bwMode="auto">
          <a:xfrm>
            <a:off x="744571" y="5336030"/>
            <a:ext cx="197424" cy="175221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="" xmlns:a16="http://schemas.microsoft.com/office/drawing/2014/main" id="{E23F6971-28AB-9F4D-8A72-73B66C7A72F5}"/>
              </a:ext>
            </a:extLst>
          </p:cNvPr>
          <p:cNvCxnSpPr>
            <a:cxnSpLocks/>
            <a:stCxn id="21" idx="3"/>
            <a:endCxn id="23" idx="7"/>
          </p:cNvCxnSpPr>
          <p:nvPr/>
        </p:nvCxnSpPr>
        <p:spPr bwMode="auto">
          <a:xfrm flipH="1">
            <a:off x="913083" y="4511295"/>
            <a:ext cx="874007" cy="8503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48" name="Picture 47">
            <a:extLst>
              <a:ext uri="{FF2B5EF4-FFF2-40B4-BE49-F238E27FC236}">
                <a16:creationId xmlns="" xmlns:a16="http://schemas.microsoft.com/office/drawing/2014/main" id="{442307BB-C417-0145-B850-2F72040BA9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0032" y="4235936"/>
            <a:ext cx="2522548" cy="1361253"/>
          </a:xfrm>
          <a:prstGeom prst="rect">
            <a:avLst/>
          </a:prstGeom>
        </p:spPr>
      </p:pic>
      <p:sp>
        <p:nvSpPr>
          <p:cNvPr id="49" name="Oval 48">
            <a:extLst>
              <a:ext uri="{FF2B5EF4-FFF2-40B4-BE49-F238E27FC236}">
                <a16:creationId xmlns="" xmlns:a16="http://schemas.microsoft.com/office/drawing/2014/main" id="{5516821F-6EA9-DC4F-B723-0300372E35CE}"/>
              </a:ext>
            </a:extLst>
          </p:cNvPr>
          <p:cNvSpPr/>
          <p:nvPr/>
        </p:nvSpPr>
        <p:spPr bwMode="auto">
          <a:xfrm>
            <a:off x="4355461" y="4346207"/>
            <a:ext cx="197424" cy="18642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="" xmlns:a16="http://schemas.microsoft.com/office/drawing/2014/main" id="{F35AB07F-F2C6-4947-AB31-566160D377A0}"/>
              </a:ext>
            </a:extLst>
          </p:cNvPr>
          <p:cNvSpPr/>
          <p:nvPr/>
        </p:nvSpPr>
        <p:spPr bwMode="auto">
          <a:xfrm>
            <a:off x="3423348" y="5324463"/>
            <a:ext cx="197424" cy="18642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="" xmlns:a16="http://schemas.microsoft.com/office/drawing/2014/main" id="{CF75E57A-663C-ED4C-8FA3-C0E96FC66CA0}"/>
              </a:ext>
            </a:extLst>
          </p:cNvPr>
          <p:cNvCxnSpPr>
            <a:cxnSpLocks/>
            <a:stCxn id="49" idx="3"/>
            <a:endCxn id="50" idx="7"/>
          </p:cNvCxnSpPr>
          <p:nvPr/>
        </p:nvCxnSpPr>
        <p:spPr bwMode="auto">
          <a:xfrm flipH="1">
            <a:off x="3591860" y="4505328"/>
            <a:ext cx="792513" cy="8464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4" name="Oval 53">
            <a:extLst>
              <a:ext uri="{FF2B5EF4-FFF2-40B4-BE49-F238E27FC236}">
                <a16:creationId xmlns="" xmlns:a16="http://schemas.microsoft.com/office/drawing/2014/main" id="{1C8546FD-76A7-5241-84B0-E7DB376DA830}"/>
              </a:ext>
            </a:extLst>
          </p:cNvPr>
          <p:cNvSpPr/>
          <p:nvPr/>
        </p:nvSpPr>
        <p:spPr bwMode="auto">
          <a:xfrm>
            <a:off x="6875741" y="4326025"/>
            <a:ext cx="197424" cy="18642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="" xmlns:a16="http://schemas.microsoft.com/office/drawing/2014/main" id="{D9AF6DCF-E006-1D42-8948-3E89BABE6067}"/>
              </a:ext>
            </a:extLst>
          </p:cNvPr>
          <p:cNvSpPr/>
          <p:nvPr/>
        </p:nvSpPr>
        <p:spPr bwMode="auto">
          <a:xfrm>
            <a:off x="6140946" y="5318719"/>
            <a:ext cx="197424" cy="18642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="" xmlns:a16="http://schemas.microsoft.com/office/drawing/2014/main" id="{E8E7D700-771F-374A-B954-35B9AB09316D}"/>
              </a:ext>
            </a:extLst>
          </p:cNvPr>
          <p:cNvCxnSpPr>
            <a:cxnSpLocks/>
            <a:stCxn id="54" idx="3"/>
          </p:cNvCxnSpPr>
          <p:nvPr/>
        </p:nvCxnSpPr>
        <p:spPr bwMode="auto">
          <a:xfrm flipH="1">
            <a:off x="6285674" y="4485146"/>
            <a:ext cx="618979" cy="8335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9" name="Oval 58">
            <a:extLst>
              <a:ext uri="{FF2B5EF4-FFF2-40B4-BE49-F238E27FC236}">
                <a16:creationId xmlns="" xmlns:a16="http://schemas.microsoft.com/office/drawing/2014/main" id="{A6EE207F-62E2-C345-9E91-39F0312BC7C7}"/>
              </a:ext>
            </a:extLst>
          </p:cNvPr>
          <p:cNvSpPr/>
          <p:nvPr/>
        </p:nvSpPr>
        <p:spPr bwMode="auto">
          <a:xfrm>
            <a:off x="9225311" y="4346442"/>
            <a:ext cx="197424" cy="18642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F969FBDD-5B67-A84C-BD24-831F177F6BF5}"/>
              </a:ext>
            </a:extLst>
          </p:cNvPr>
          <p:cNvSpPr/>
          <p:nvPr/>
        </p:nvSpPr>
        <p:spPr bwMode="auto">
          <a:xfrm>
            <a:off x="8851463" y="5305447"/>
            <a:ext cx="197424" cy="18642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="" xmlns:a16="http://schemas.microsoft.com/office/drawing/2014/main" id="{D5C8F5BF-71C8-9E45-AAAC-3EF442C60735}"/>
              </a:ext>
            </a:extLst>
          </p:cNvPr>
          <p:cNvCxnSpPr>
            <a:cxnSpLocks/>
            <a:stCxn id="59" idx="3"/>
          </p:cNvCxnSpPr>
          <p:nvPr/>
        </p:nvCxnSpPr>
        <p:spPr bwMode="auto">
          <a:xfrm flipH="1">
            <a:off x="9004434" y="4505563"/>
            <a:ext cx="249789" cy="7835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2" name="Right Arrow 71">
            <a:extLst>
              <a:ext uri="{FF2B5EF4-FFF2-40B4-BE49-F238E27FC236}">
                <a16:creationId xmlns="" xmlns:a16="http://schemas.microsoft.com/office/drawing/2014/main" id="{7EC79944-C59B-034A-A0DB-FC4F82F1C91E}"/>
              </a:ext>
            </a:extLst>
          </p:cNvPr>
          <p:cNvSpPr/>
          <p:nvPr/>
        </p:nvSpPr>
        <p:spPr bwMode="auto">
          <a:xfrm>
            <a:off x="2348396" y="4790789"/>
            <a:ext cx="359861" cy="287304"/>
          </a:xfrm>
          <a:prstGeom prst="rightArrow">
            <a:avLst/>
          </a:prstGeom>
          <a:solidFill>
            <a:srgbClr val="BBE0E3"/>
          </a:solidFill>
          <a:ln w="9525" cap="flat" cmpd="sng" algn="ctr">
            <a:solidFill>
              <a:srgbClr val="D8E7D5">
                <a:alpha val="3451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73" name="Right Arrow 72">
            <a:extLst>
              <a:ext uri="{FF2B5EF4-FFF2-40B4-BE49-F238E27FC236}">
                <a16:creationId xmlns="" xmlns:a16="http://schemas.microsoft.com/office/drawing/2014/main" id="{1849E4E9-DE1F-6A46-9AD9-5FA1621F816B}"/>
              </a:ext>
            </a:extLst>
          </p:cNvPr>
          <p:cNvSpPr/>
          <p:nvPr/>
        </p:nvSpPr>
        <p:spPr bwMode="auto">
          <a:xfrm>
            <a:off x="4882914" y="4768283"/>
            <a:ext cx="359861" cy="287304"/>
          </a:xfrm>
          <a:prstGeom prst="rightArrow">
            <a:avLst/>
          </a:prstGeom>
          <a:solidFill>
            <a:srgbClr val="BBE0E3"/>
          </a:solidFill>
          <a:ln w="9525" cap="flat" cmpd="sng" algn="ctr">
            <a:solidFill>
              <a:srgbClr val="D8E7D5">
                <a:alpha val="3451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="" xmlns:a16="http://schemas.microsoft.com/office/drawing/2014/main" id="{317F01F3-5ED9-1045-ADC0-D9322DF469C5}"/>
              </a:ext>
            </a:extLst>
          </p:cNvPr>
          <p:cNvSpPr/>
          <p:nvPr/>
        </p:nvSpPr>
        <p:spPr>
          <a:xfrm>
            <a:off x="344293" y="1296194"/>
            <a:ext cx="9520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如何讓程式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隨機產生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，且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不重複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的數字？ </a:t>
            </a:r>
          </a:p>
        </p:txBody>
      </p:sp>
      <p:sp>
        <p:nvSpPr>
          <p:cNvPr id="35" name="◎ 電腦輔助學習趨勢…">
            <a:extLst>
              <a:ext uri="{FF2B5EF4-FFF2-40B4-BE49-F238E27FC236}">
                <a16:creationId xmlns="" xmlns:a16="http://schemas.microsoft.com/office/drawing/2014/main" id="{EF4DA510-F63B-2342-9BAB-545AA2BE497A}"/>
              </a:ext>
            </a:extLst>
          </p:cNvPr>
          <p:cNvSpPr txBox="1">
            <a:spLocks/>
          </p:cNvSpPr>
          <p:nvPr/>
        </p:nvSpPr>
        <p:spPr bwMode="auto">
          <a:xfrm>
            <a:off x="1393048" y="2158448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產生一個</a:t>
            </a:r>
            <a:r>
              <a:rPr lang="en-US" altLang="zh-TW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的數字串列及儲存答案的串列。</a:t>
            </a:r>
          </a:p>
        </p:txBody>
      </p:sp>
      <p:pic>
        <p:nvPicPr>
          <p:cNvPr id="36" name="Picture 8">
            <a:extLst>
              <a:ext uri="{FF2B5EF4-FFF2-40B4-BE49-F238E27FC236}">
                <a16:creationId xmlns="" xmlns:a16="http://schemas.microsoft.com/office/drawing/2014/main" id="{65E8DB80-7963-BC4E-9D94-2C74919374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504" y="2155146"/>
            <a:ext cx="533400" cy="508000"/>
          </a:xfrm>
          <a:prstGeom prst="rect">
            <a:avLst/>
          </a:prstGeom>
        </p:spPr>
      </p:pic>
      <p:pic>
        <p:nvPicPr>
          <p:cNvPr id="37" name="Picture 9">
            <a:extLst>
              <a:ext uri="{FF2B5EF4-FFF2-40B4-BE49-F238E27FC236}">
                <a16:creationId xmlns="" xmlns:a16="http://schemas.microsoft.com/office/drawing/2014/main" id="{A29D29D1-B662-AE4A-B7BE-EEDAB9AE92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0610" y="2688082"/>
            <a:ext cx="520700" cy="508000"/>
          </a:xfrm>
          <a:prstGeom prst="rect">
            <a:avLst/>
          </a:prstGeom>
        </p:spPr>
      </p:pic>
      <p:sp>
        <p:nvSpPr>
          <p:cNvPr id="38" name="◎ 電腦輔助學習趨勢…">
            <a:extLst>
              <a:ext uri="{FF2B5EF4-FFF2-40B4-BE49-F238E27FC236}">
                <a16:creationId xmlns="" xmlns:a16="http://schemas.microsoft.com/office/drawing/2014/main" id="{B0980156-113B-AA4E-A23F-39A159CCBDB7}"/>
              </a:ext>
            </a:extLst>
          </p:cNvPr>
          <p:cNvSpPr txBox="1">
            <a:spLocks/>
          </p:cNvSpPr>
          <p:nvPr/>
        </p:nvSpPr>
        <p:spPr bwMode="auto">
          <a:xfrm>
            <a:off x="1380208" y="2713918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以下動作重複進行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四次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39" name="Picture 13">
            <a:extLst>
              <a:ext uri="{FF2B5EF4-FFF2-40B4-BE49-F238E27FC236}">
                <a16:creationId xmlns="" xmlns:a16="http://schemas.microsoft.com/office/drawing/2014/main" id="{C44CAC5C-A020-F340-B841-75DA41C364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042" y="2697226"/>
            <a:ext cx="520700" cy="508000"/>
          </a:xfrm>
          <a:prstGeom prst="rect">
            <a:avLst/>
          </a:prstGeom>
        </p:spPr>
      </p:pic>
      <p:pic>
        <p:nvPicPr>
          <p:cNvPr id="40" name="Picture 14">
            <a:extLst>
              <a:ext uri="{FF2B5EF4-FFF2-40B4-BE49-F238E27FC236}">
                <a16:creationId xmlns="" xmlns:a16="http://schemas.microsoft.com/office/drawing/2014/main" id="{BB12C422-B34B-824C-BD6C-D479B30914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6664" y="3250438"/>
            <a:ext cx="355600" cy="279400"/>
          </a:xfrm>
          <a:prstGeom prst="rect">
            <a:avLst/>
          </a:prstGeom>
        </p:spPr>
      </p:pic>
      <p:pic>
        <p:nvPicPr>
          <p:cNvPr id="41" name="Picture 15">
            <a:extLst>
              <a:ext uri="{FF2B5EF4-FFF2-40B4-BE49-F238E27FC236}">
                <a16:creationId xmlns="" xmlns:a16="http://schemas.microsoft.com/office/drawing/2014/main" id="{728D14E3-4025-BC4F-A906-A8108BF6FA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5808" y="3671062"/>
            <a:ext cx="355600" cy="279400"/>
          </a:xfrm>
          <a:prstGeom prst="rect">
            <a:avLst/>
          </a:prstGeom>
        </p:spPr>
      </p:pic>
      <p:sp>
        <p:nvSpPr>
          <p:cNvPr id="42" name="◎ 電腦輔助學習趨勢…">
            <a:extLst>
              <a:ext uri="{FF2B5EF4-FFF2-40B4-BE49-F238E27FC236}">
                <a16:creationId xmlns="" xmlns:a16="http://schemas.microsoft.com/office/drawing/2014/main" id="{57FF6C09-F8E5-0F48-B453-BD9B5D9D0B28}"/>
              </a:ext>
            </a:extLst>
          </p:cNvPr>
          <p:cNvSpPr txBox="1">
            <a:spLocks/>
          </p:cNvSpPr>
          <p:nvPr/>
        </p:nvSpPr>
        <p:spPr bwMode="auto">
          <a:xfrm>
            <a:off x="1806928" y="3204646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從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的串列隨機取一個數字加到答案的串列中。</a:t>
            </a:r>
          </a:p>
        </p:txBody>
      </p:sp>
      <p:sp>
        <p:nvSpPr>
          <p:cNvPr id="43" name="◎ 電腦輔助學習趨勢…">
            <a:extLst>
              <a:ext uri="{FF2B5EF4-FFF2-40B4-BE49-F238E27FC236}">
                <a16:creationId xmlns="" xmlns:a16="http://schemas.microsoft.com/office/drawing/2014/main" id="{F3FA934C-8EB6-A944-BE9F-AD19749627E2}"/>
              </a:ext>
            </a:extLst>
          </p:cNvPr>
          <p:cNvSpPr txBox="1">
            <a:spLocks/>
          </p:cNvSpPr>
          <p:nvPr/>
        </p:nvSpPr>
        <p:spPr bwMode="auto">
          <a:xfrm>
            <a:off x="1822648" y="3603934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刪除數字串列中，已經被取出的數字。</a:t>
            </a:r>
          </a:p>
        </p:txBody>
      </p:sp>
    </p:spTree>
    <p:extLst>
      <p:ext uri="{BB962C8B-B14F-4D97-AF65-F5344CB8AC3E}">
        <p14:creationId xmlns:p14="http://schemas.microsoft.com/office/powerpoint/2010/main" val="3477363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="" xmlns:a16="http://schemas.microsoft.com/office/drawing/2014/main" id="{317F01F3-5ED9-1045-ADC0-D9322DF469C5}"/>
              </a:ext>
            </a:extLst>
          </p:cNvPr>
          <p:cNvSpPr/>
          <p:nvPr/>
        </p:nvSpPr>
        <p:spPr>
          <a:xfrm>
            <a:off x="344293" y="1186384"/>
            <a:ext cx="9520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如何讓程式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隨機產生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，且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不重複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的數字？ </a:t>
            </a:r>
          </a:p>
        </p:txBody>
      </p:sp>
      <p:sp>
        <p:nvSpPr>
          <p:cNvPr id="35" name="◎ 電腦輔助學習趨勢…">
            <a:extLst>
              <a:ext uri="{FF2B5EF4-FFF2-40B4-BE49-F238E27FC236}">
                <a16:creationId xmlns="" xmlns:a16="http://schemas.microsoft.com/office/drawing/2014/main" id="{EF4DA510-F63B-2342-9BAB-545AA2BE497A}"/>
              </a:ext>
            </a:extLst>
          </p:cNvPr>
          <p:cNvSpPr txBox="1">
            <a:spLocks/>
          </p:cNvSpPr>
          <p:nvPr/>
        </p:nvSpPr>
        <p:spPr bwMode="auto">
          <a:xfrm>
            <a:off x="1393048" y="1837758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產生一個</a:t>
            </a:r>
            <a:r>
              <a:rPr lang="en-US" altLang="zh-TW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的數字串列及儲存答案的串列。</a:t>
            </a:r>
          </a:p>
        </p:txBody>
      </p:sp>
      <p:pic>
        <p:nvPicPr>
          <p:cNvPr id="36" name="Picture 8">
            <a:extLst>
              <a:ext uri="{FF2B5EF4-FFF2-40B4-BE49-F238E27FC236}">
                <a16:creationId xmlns="" xmlns:a16="http://schemas.microsoft.com/office/drawing/2014/main" id="{65E8DB80-7963-BC4E-9D94-2C7491937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504" y="1834456"/>
            <a:ext cx="533400" cy="508000"/>
          </a:xfrm>
          <a:prstGeom prst="rect">
            <a:avLst/>
          </a:prstGeom>
        </p:spPr>
      </p:pic>
      <p:pic>
        <p:nvPicPr>
          <p:cNvPr id="37" name="Picture 9">
            <a:extLst>
              <a:ext uri="{FF2B5EF4-FFF2-40B4-BE49-F238E27FC236}">
                <a16:creationId xmlns="" xmlns:a16="http://schemas.microsoft.com/office/drawing/2014/main" id="{A29D29D1-B662-AE4A-B7BE-EEDAB9AE9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610" y="2367392"/>
            <a:ext cx="520700" cy="508000"/>
          </a:xfrm>
          <a:prstGeom prst="rect">
            <a:avLst/>
          </a:prstGeom>
        </p:spPr>
      </p:pic>
      <p:sp>
        <p:nvSpPr>
          <p:cNvPr id="38" name="◎ 電腦輔助學習趨勢…">
            <a:extLst>
              <a:ext uri="{FF2B5EF4-FFF2-40B4-BE49-F238E27FC236}">
                <a16:creationId xmlns="" xmlns:a16="http://schemas.microsoft.com/office/drawing/2014/main" id="{B0980156-113B-AA4E-A23F-39A159CCBDB7}"/>
              </a:ext>
            </a:extLst>
          </p:cNvPr>
          <p:cNvSpPr txBox="1">
            <a:spLocks/>
          </p:cNvSpPr>
          <p:nvPr/>
        </p:nvSpPr>
        <p:spPr bwMode="auto">
          <a:xfrm>
            <a:off x="1380208" y="2393228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以下動作重複進行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四次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39" name="Picture 13">
            <a:extLst>
              <a:ext uri="{FF2B5EF4-FFF2-40B4-BE49-F238E27FC236}">
                <a16:creationId xmlns="" xmlns:a16="http://schemas.microsoft.com/office/drawing/2014/main" id="{C44CAC5C-A020-F340-B841-75DA41C364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042" y="2376536"/>
            <a:ext cx="520700" cy="508000"/>
          </a:xfrm>
          <a:prstGeom prst="rect">
            <a:avLst/>
          </a:prstGeom>
        </p:spPr>
      </p:pic>
      <p:pic>
        <p:nvPicPr>
          <p:cNvPr id="40" name="Picture 14">
            <a:extLst>
              <a:ext uri="{FF2B5EF4-FFF2-40B4-BE49-F238E27FC236}">
                <a16:creationId xmlns="" xmlns:a16="http://schemas.microsoft.com/office/drawing/2014/main" id="{BB12C422-B34B-824C-BD6C-D479B30914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6664" y="2929748"/>
            <a:ext cx="355600" cy="279400"/>
          </a:xfrm>
          <a:prstGeom prst="rect">
            <a:avLst/>
          </a:prstGeom>
        </p:spPr>
      </p:pic>
      <p:pic>
        <p:nvPicPr>
          <p:cNvPr id="41" name="Picture 15">
            <a:extLst>
              <a:ext uri="{FF2B5EF4-FFF2-40B4-BE49-F238E27FC236}">
                <a16:creationId xmlns="" xmlns:a16="http://schemas.microsoft.com/office/drawing/2014/main" id="{728D14E3-4025-BC4F-A906-A8108BF6FA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5808" y="3350372"/>
            <a:ext cx="355600" cy="279400"/>
          </a:xfrm>
          <a:prstGeom prst="rect">
            <a:avLst/>
          </a:prstGeom>
        </p:spPr>
      </p:pic>
      <p:sp>
        <p:nvSpPr>
          <p:cNvPr id="42" name="◎ 電腦輔助學習趨勢…">
            <a:extLst>
              <a:ext uri="{FF2B5EF4-FFF2-40B4-BE49-F238E27FC236}">
                <a16:creationId xmlns="" xmlns:a16="http://schemas.microsoft.com/office/drawing/2014/main" id="{57FF6C09-F8E5-0F48-B453-BD9B5D9D0B28}"/>
              </a:ext>
            </a:extLst>
          </p:cNvPr>
          <p:cNvSpPr txBox="1">
            <a:spLocks/>
          </p:cNvSpPr>
          <p:nvPr/>
        </p:nvSpPr>
        <p:spPr bwMode="auto">
          <a:xfrm>
            <a:off x="1806928" y="2883956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從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的串列隨機取一個數字加到答案的串列中。</a:t>
            </a:r>
          </a:p>
        </p:txBody>
      </p:sp>
      <p:sp>
        <p:nvSpPr>
          <p:cNvPr id="43" name="◎ 電腦輔助學習趨勢…">
            <a:extLst>
              <a:ext uri="{FF2B5EF4-FFF2-40B4-BE49-F238E27FC236}">
                <a16:creationId xmlns="" xmlns:a16="http://schemas.microsoft.com/office/drawing/2014/main" id="{F3FA934C-8EB6-A944-BE9F-AD19749627E2}"/>
              </a:ext>
            </a:extLst>
          </p:cNvPr>
          <p:cNvSpPr txBox="1">
            <a:spLocks/>
          </p:cNvSpPr>
          <p:nvPr/>
        </p:nvSpPr>
        <p:spPr bwMode="auto">
          <a:xfrm>
            <a:off x="1822648" y="3283244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刪除數字串列中，已經被取出的數字。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E204EDCC-D84A-BD48-B3EF-458ED6B6F7CA}"/>
              </a:ext>
            </a:extLst>
          </p:cNvPr>
          <p:cNvSpPr/>
          <p:nvPr/>
        </p:nvSpPr>
        <p:spPr>
          <a:xfrm>
            <a:off x="921877" y="3850680"/>
            <a:ext cx="91587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要重複進行動作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次可以使用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for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迴圈，語法是：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或將［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0, 1, 2, 3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］以 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range 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函式表示，語法是：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BF494065-C17E-8F40-BD93-F1FBE81558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016" y="4354736"/>
            <a:ext cx="3759200" cy="10922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16151FC1-5176-E842-B852-8BEA9EEA1F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363" y="5976714"/>
            <a:ext cx="33528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914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="" xmlns:a16="http://schemas.microsoft.com/office/drawing/2014/main" id="{317F01F3-5ED9-1045-ADC0-D9322DF469C5}"/>
              </a:ext>
            </a:extLst>
          </p:cNvPr>
          <p:cNvSpPr/>
          <p:nvPr/>
        </p:nvSpPr>
        <p:spPr>
          <a:xfrm>
            <a:off x="344293" y="1186384"/>
            <a:ext cx="9520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如何讓程式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隨機產生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，且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不重複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的數字？ </a:t>
            </a: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E204EDCC-D84A-BD48-B3EF-458ED6B6F7CA}"/>
              </a:ext>
            </a:extLst>
          </p:cNvPr>
          <p:cNvSpPr/>
          <p:nvPr/>
        </p:nvSpPr>
        <p:spPr>
          <a:xfrm>
            <a:off x="921877" y="2160290"/>
            <a:ext cx="91587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要隨機取個數字可以使用隨機取數的指令，需用 </a:t>
            </a:r>
            <a:r>
              <a:rPr lang="en" altLang="zh-TW" sz="2800" kern="0" baseline="0" dirty="0" err="1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randint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的指令，語法是：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次迴圈，從索引值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共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10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個索引值中，隨機選出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一個，新增到答案串列中，並刪除數字串列中該索引值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的數字，因此數字串列的索引值僅剩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0∼8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共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9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個索引值，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但數字串列及答案串列的索引值總和仍為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10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DB61B37E-11D3-D446-BE38-A8E832BBB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968" y="3165657"/>
            <a:ext cx="5112568" cy="86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524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="" xmlns:a16="http://schemas.microsoft.com/office/drawing/2014/main" id="{317F01F3-5ED9-1045-ADC0-D9322DF469C5}"/>
              </a:ext>
            </a:extLst>
          </p:cNvPr>
          <p:cNvSpPr/>
          <p:nvPr/>
        </p:nvSpPr>
        <p:spPr>
          <a:xfrm>
            <a:off x="344293" y="1186384"/>
            <a:ext cx="9520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如何讓程式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隨機產生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，且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不重複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的數字？ </a:t>
            </a: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E204EDCC-D84A-BD48-B3EF-458ED6B6F7CA}"/>
              </a:ext>
            </a:extLst>
          </p:cNvPr>
          <p:cNvSpPr/>
          <p:nvPr/>
        </p:nvSpPr>
        <p:spPr>
          <a:xfrm>
            <a:off x="575817" y="1980848"/>
            <a:ext cx="91587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次迴圈中，從索引值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0∼8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共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9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個索引值中隨機選出一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個，新增到答案串列中，並刪除數字串列中該索引值的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數字，因此數字串列的索引值只剩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0∼7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共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8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個索引值，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但數字串列及答案串列的索引值總和依然為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10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A18799B9-C9E2-BA43-981C-5B0DBECC4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6" y="4228678"/>
            <a:ext cx="89662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654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="" xmlns:a16="http://schemas.microsoft.com/office/drawing/2014/main" id="{317F01F3-5ED9-1045-ADC0-D9322DF469C5}"/>
              </a:ext>
            </a:extLst>
          </p:cNvPr>
          <p:cNvSpPr/>
          <p:nvPr/>
        </p:nvSpPr>
        <p:spPr>
          <a:xfrm>
            <a:off x="344293" y="1186384"/>
            <a:ext cx="9520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如何讓程式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隨機產生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，且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不重複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的數字？ </a:t>
            </a: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E204EDCC-D84A-BD48-B3EF-458ED6B6F7CA}"/>
              </a:ext>
            </a:extLst>
          </p:cNvPr>
          <p:cNvSpPr/>
          <p:nvPr/>
        </p:nvSpPr>
        <p:spPr>
          <a:xfrm>
            <a:off x="575817" y="1980848"/>
            <a:ext cx="9504808" cy="4257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由上表的規律得知，隨機選出一個索引值，語法是：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將選出的索引值所儲存的數字，新增到答案串列中的語法：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將選出的的索引值所儲存的數字，從數字串列中移除語法：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504D463B-EC94-294B-974C-521A5AA85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024" y="2584234"/>
            <a:ext cx="3312368" cy="74997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147ADC46-2D11-B14E-9EF2-300025698D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968" y="4104506"/>
            <a:ext cx="5689133" cy="962257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D422BA4A-FAEA-F546-ADB3-212FADEAC0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992" y="5791705"/>
            <a:ext cx="4896039" cy="89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37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16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1007864" y="1872258"/>
            <a:ext cx="8712968" cy="245402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可以先創造一個</a:t>
            </a:r>
            <a:r>
              <a:rPr lang="zh-TW" altLang="en-US" sz="3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空的字串</a:t>
            </a:r>
            <a:endParaRPr lang="en-US" altLang="zh-TW" sz="3200" kern="0" baseline="0" dirty="0">
              <a:solidFill>
                <a:srgbClr val="C00000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再將答案串列中的數字，</a:t>
            </a:r>
            <a:r>
              <a:rPr lang="zh-TW" altLang="en-US" sz="3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一一加入空字串</a:t>
            </a: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中，即可將答案串列變為字串。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="" xmlns:a16="http://schemas.microsoft.com/office/drawing/2014/main" id="{4A3ED247-34A2-D64C-AEE9-0C43F491E43C}"/>
              </a:ext>
            </a:extLst>
          </p:cNvPr>
          <p:cNvSpPr/>
          <p:nvPr/>
        </p:nvSpPr>
        <p:spPr>
          <a:xfrm>
            <a:off x="719832" y="1081911"/>
            <a:ext cx="80136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2.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將答案串列變為字串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？ </a:t>
            </a: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37734E34-BB65-AC45-B464-190F9F5CFB04}"/>
              </a:ext>
            </a:extLst>
          </p:cNvPr>
          <p:cNvSpPr/>
          <p:nvPr/>
        </p:nvSpPr>
        <p:spPr>
          <a:xfrm>
            <a:off x="700999" y="3744466"/>
            <a:ext cx="91587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要將一個擁有四個元素的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串列 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[1, 2, 3, 4] 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轉換成字串，可以先定義一個空字串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b</a:t>
            </a:r>
            <a:r>
              <a:rPr lang="zh-TW" altLang="en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再利用迴圈及數字與字串間的運算即可轉換：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F607521A-B421-2242-934C-C479394C1E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016" y="5040505"/>
            <a:ext cx="4176464" cy="163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159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17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1007864" y="1872258"/>
            <a:ext cx="8712968" cy="245402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可以先創造一個</a:t>
            </a:r>
            <a:r>
              <a:rPr lang="zh-TW" altLang="en-US" sz="3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空的字串</a:t>
            </a:r>
            <a:endParaRPr lang="en-US" altLang="zh-TW" sz="3200" kern="0" baseline="0" dirty="0">
              <a:solidFill>
                <a:srgbClr val="C00000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再將答案串列中的數字，</a:t>
            </a:r>
            <a:r>
              <a:rPr lang="zh-TW" altLang="en-US" sz="3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一一加入空字串</a:t>
            </a: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中，即可將答案串列變為字串。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="" xmlns:a16="http://schemas.microsoft.com/office/drawing/2014/main" id="{4A3ED247-34A2-D64C-AEE9-0C43F491E43C}"/>
              </a:ext>
            </a:extLst>
          </p:cNvPr>
          <p:cNvSpPr/>
          <p:nvPr/>
        </p:nvSpPr>
        <p:spPr>
          <a:xfrm>
            <a:off x="719832" y="1081911"/>
            <a:ext cx="80136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2.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將答案串列變為字串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？ </a:t>
            </a: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37734E34-BB65-AC45-B464-190F9F5CFB04}"/>
              </a:ext>
            </a:extLst>
          </p:cNvPr>
          <p:cNvSpPr/>
          <p:nvPr/>
        </p:nvSpPr>
        <p:spPr>
          <a:xfrm>
            <a:off x="700999" y="3744466"/>
            <a:ext cx="9158748" cy="1590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要將</a:t>
            </a:r>
            <a:r>
              <a:rPr lang="en" altLang="zh-TW" sz="2800" kern="0" baseline="0" dirty="0" err="1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random_answer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這個串列轉換成字串的方式，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就是先定義一個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answer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的空串列，再利用上述方法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轉換成字串：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6D2A8207-70FB-0B4D-82B3-570BAEF1E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17" y="5542410"/>
            <a:ext cx="73406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575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18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1007864" y="1872258"/>
            <a:ext cx="8712968" cy="2454028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可以先創造一個</a:t>
            </a:r>
            <a:r>
              <a:rPr lang="zh-TW" altLang="en-US" sz="3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空的字串</a:t>
            </a:r>
            <a:endParaRPr lang="en-US" altLang="zh-TW" sz="3200" kern="0" baseline="0" dirty="0">
              <a:solidFill>
                <a:srgbClr val="C00000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再將答案串列中的數字，</a:t>
            </a:r>
            <a:r>
              <a:rPr lang="zh-TW" altLang="en-US" sz="32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一一加入空字串</a:t>
            </a:r>
            <a:r>
              <a:rPr lang="zh-TW" altLang="en-US" sz="32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中，即可將答案串列變為字串。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="" xmlns:a16="http://schemas.microsoft.com/office/drawing/2014/main" id="{4A3ED247-34A2-D64C-AEE9-0C43F491E43C}"/>
              </a:ext>
            </a:extLst>
          </p:cNvPr>
          <p:cNvSpPr/>
          <p:nvPr/>
        </p:nvSpPr>
        <p:spPr>
          <a:xfrm>
            <a:off x="719832" y="1081911"/>
            <a:ext cx="80136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2.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將答案串列變為字串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？ </a:t>
            </a: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37734E34-BB65-AC45-B464-190F9F5CFB04}"/>
              </a:ext>
            </a:extLst>
          </p:cNvPr>
          <p:cNvSpPr/>
          <p:nvPr/>
        </p:nvSpPr>
        <p:spPr>
          <a:xfrm>
            <a:off x="700999" y="3744466"/>
            <a:ext cx="91587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也可以利用</a:t>
            </a:r>
            <a:r>
              <a:rPr lang="en" altLang="zh-TW" sz="2800" kern="0" baseline="0" dirty="0" err="1">
                <a:solidFill>
                  <a:srgbClr val="E36082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str.join</a:t>
            </a:r>
            <a:r>
              <a:rPr lang="zh-TW" altLang="en-US" sz="2800" kern="0" baseline="0" dirty="0">
                <a:solidFill>
                  <a:srgbClr val="E36082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指令，將串列轉換為字串：</a:t>
            </a:r>
            <a:endParaRPr lang="en-US" altLang="zh-TW" sz="2800" kern="0" baseline="0" dirty="0">
              <a:solidFill>
                <a:srgbClr val="E36082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71F406E3-A074-614C-A7E9-475F80ACE4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279" y="4470302"/>
            <a:ext cx="3996065" cy="156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650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19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36" name="◎ 電腦輔助學習趨勢…">
            <a:extLst>
              <a:ext uri="{FF2B5EF4-FFF2-40B4-BE49-F238E27FC236}">
                <a16:creationId xmlns="" xmlns:a16="http://schemas.microsoft.com/office/drawing/2014/main" id="{82588A77-BBA6-E144-9D03-0B4520D86C57}"/>
              </a:ext>
            </a:extLst>
          </p:cNvPr>
          <p:cNvSpPr txBox="1">
            <a:spLocks/>
          </p:cNvSpPr>
          <p:nvPr/>
        </p:nvSpPr>
        <p:spPr bwMode="auto">
          <a:xfrm>
            <a:off x="1293015" y="1893538"/>
            <a:ext cx="4323361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取得使用者猜測的數字。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9E3100E-05F1-2C4D-82E3-5BB394FF6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807" y="1872258"/>
            <a:ext cx="479721" cy="46951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17962DA3-AF56-DD47-88CD-A3CD604C5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77" y="5048248"/>
            <a:ext cx="470844" cy="470844"/>
          </a:xfrm>
          <a:prstGeom prst="rect">
            <a:avLst/>
          </a:prstGeom>
        </p:spPr>
      </p:pic>
      <p:sp>
        <p:nvSpPr>
          <p:cNvPr id="39" name="◎ 電腦輔助學習趨勢…">
            <a:extLst>
              <a:ext uri="{FF2B5EF4-FFF2-40B4-BE49-F238E27FC236}">
                <a16:creationId xmlns="" xmlns:a16="http://schemas.microsoft.com/office/drawing/2014/main" id="{8F8905C7-891C-DD4D-84C5-8AAADE80C663}"/>
              </a:ext>
            </a:extLst>
          </p:cNvPr>
          <p:cNvSpPr txBox="1">
            <a:spLocks/>
          </p:cNvSpPr>
          <p:nvPr/>
        </p:nvSpPr>
        <p:spPr bwMode="auto">
          <a:xfrm>
            <a:off x="1282776" y="5021266"/>
            <a:ext cx="8274225" cy="66741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將輸入的數字串列與答案一一拿出來比對，並重複完以下動作後，再輸出結果。 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144003EA-BE70-A844-93C5-8982BF3A483A}"/>
              </a:ext>
            </a:extLst>
          </p:cNvPr>
          <p:cNvSpPr/>
          <p:nvPr/>
        </p:nvSpPr>
        <p:spPr>
          <a:xfrm>
            <a:off x="1014575" y="1146545"/>
            <a:ext cx="7609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3.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使用者輸入數字後，如何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判斷結果</a:t>
            </a: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="" xmlns:a16="http://schemas.microsoft.com/office/drawing/2014/main" id="{46718E8E-9F6F-D542-8399-911B5CCF2C02}"/>
              </a:ext>
            </a:extLst>
          </p:cNvPr>
          <p:cNvSpPr/>
          <p:nvPr/>
        </p:nvSpPr>
        <p:spPr>
          <a:xfrm>
            <a:off x="1119574" y="2539521"/>
            <a:ext cx="82742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可使用在輸入指令中學到的語法，來取得使用者猜測的數字：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3AB26130-A3E4-D34E-BB16-2AAE189AAB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712" y="3801711"/>
            <a:ext cx="75692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047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79E7E9E1-F64B-8F4E-A63F-4D84C0AA262D}"/>
              </a:ext>
            </a:extLst>
          </p:cNvPr>
          <p:cNvSpPr/>
          <p:nvPr/>
        </p:nvSpPr>
        <p:spPr>
          <a:xfrm>
            <a:off x="431800" y="1466239"/>
            <a:ext cx="102248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 sz="1800" b="0">
                <a:solidFill>
                  <a:srgbClr val="000000"/>
                </a:solidFill>
                <a:effectLst/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54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第二章  從</a:t>
            </a:r>
            <a:r>
              <a:rPr kumimoji="0" lang="en-US" altLang="zh-TW" sz="54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Scratch</a:t>
            </a:r>
            <a:r>
              <a:rPr kumimoji="0" lang="zh-TW" altLang="en-US" sz="54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到 </a:t>
            </a:r>
            <a:r>
              <a:rPr kumimoji="0" lang="en-US" altLang="zh-TW" sz="5400" kern="0" baseline="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</a:p>
        </p:txBody>
      </p:sp>
      <p:sp>
        <p:nvSpPr>
          <p:cNvPr id="15368" name="投影片編號版面配置區 2">
            <a:extLst>
              <a:ext uri="{FF2B5EF4-FFF2-40B4-BE49-F238E27FC236}">
                <a16:creationId xmlns="" xmlns:a16="http://schemas.microsoft.com/office/drawing/2014/main" id="{81B18901-FBBD-4342-A53D-4362BE27FE0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BA5549F-9E3D-0945-94D7-0A2C03512FBC}" type="slidenum">
              <a:rPr lang="en-US" altLang="zh-TW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zh-TW" sz="1400"/>
          </a:p>
        </p:txBody>
      </p:sp>
      <p:grpSp>
        <p:nvGrpSpPr>
          <p:cNvPr id="15364" name="群組 6">
            <a:extLst>
              <a:ext uri="{FF2B5EF4-FFF2-40B4-BE49-F238E27FC236}">
                <a16:creationId xmlns="" xmlns:a16="http://schemas.microsoft.com/office/drawing/2014/main" id="{559FB115-1AA7-454A-A54E-B7C577EC7E99}"/>
              </a:ext>
            </a:extLst>
          </p:cNvPr>
          <p:cNvGrpSpPr>
            <a:grpSpLocks/>
          </p:cNvGrpSpPr>
          <p:nvPr/>
        </p:nvGrpSpPr>
        <p:grpSpPr bwMode="auto">
          <a:xfrm>
            <a:off x="1140910" y="3067801"/>
            <a:ext cx="2290763" cy="2212473"/>
            <a:chOff x="1588435" y="2813022"/>
            <a:chExt cx="1703388" cy="1687513"/>
          </a:xfrm>
        </p:grpSpPr>
        <p:sp>
          <p:nvSpPr>
            <p:cNvPr id="21" name="Oval 10">
              <a:extLst>
                <a:ext uri="{FF2B5EF4-FFF2-40B4-BE49-F238E27FC236}">
                  <a16:creationId xmlns="" xmlns:a16="http://schemas.microsoft.com/office/drawing/2014/main" id="{9AA34100-4DEE-FA4F-961D-56143411AFA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88435" y="2813022"/>
              <a:ext cx="1703388" cy="168751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6D9DB5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2" name="Oval 11">
              <a:extLst>
                <a:ext uri="{FF2B5EF4-FFF2-40B4-BE49-F238E27FC236}">
                  <a16:creationId xmlns="" xmlns:a16="http://schemas.microsoft.com/office/drawing/2014/main" id="{E3F99597-211C-3544-8577-8A9A1951051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88435" y="2813022"/>
              <a:ext cx="1703388" cy="1687513"/>
            </a:xfrm>
            <a:prstGeom prst="ellipse">
              <a:avLst/>
            </a:prstGeom>
            <a:gradFill rotWithShape="1">
              <a:gsLst>
                <a:gs pos="0">
                  <a:srgbClr val="6D9DB5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3" name="Oval 12">
              <a:extLst>
                <a:ext uri="{FF2B5EF4-FFF2-40B4-BE49-F238E27FC236}">
                  <a16:creationId xmlns="" xmlns:a16="http://schemas.microsoft.com/office/drawing/2014/main" id="{B2230E1B-D15F-2445-9E3B-A3104765643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99045" y="2922895"/>
              <a:ext cx="1482168" cy="1466571"/>
            </a:xfrm>
            <a:prstGeom prst="ellipse">
              <a:avLst/>
            </a:prstGeom>
            <a:gradFill rotWithShape="1">
              <a:gsLst>
                <a:gs pos="0">
                  <a:srgbClr val="3B5562"/>
                </a:gs>
                <a:gs pos="50000">
                  <a:srgbClr val="6D9DB5"/>
                </a:gs>
                <a:gs pos="100000">
                  <a:srgbClr val="3B5562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4" name="Oval 13">
              <a:extLst>
                <a:ext uri="{FF2B5EF4-FFF2-40B4-BE49-F238E27FC236}">
                  <a16:creationId xmlns="" xmlns:a16="http://schemas.microsoft.com/office/drawing/2014/main" id="{FC5D7664-6B38-FC44-ACBF-08BF240FEAB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701374" y="2925284"/>
              <a:ext cx="1481004" cy="1467766"/>
            </a:xfrm>
            <a:prstGeom prst="ellipse">
              <a:avLst/>
            </a:prstGeom>
            <a:gradFill rotWithShape="1">
              <a:gsLst>
                <a:gs pos="0">
                  <a:srgbClr val="456473"/>
                </a:gs>
                <a:gs pos="100000">
                  <a:srgbClr val="6D9DB5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5" name="Oval 14">
              <a:extLst>
                <a:ext uri="{FF2B5EF4-FFF2-40B4-BE49-F238E27FC236}">
                  <a16:creationId xmlns="" xmlns:a16="http://schemas.microsoft.com/office/drawing/2014/main" id="{183D2116-A459-474C-BD96-19D2BE3500F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774725" y="2996941"/>
              <a:ext cx="1333137" cy="132087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15385" name="Group 15">
              <a:extLst>
                <a:ext uri="{FF2B5EF4-FFF2-40B4-BE49-F238E27FC236}">
                  <a16:creationId xmlns="" xmlns:a16="http://schemas.microsoft.com/office/drawing/2014/main" id="{A3927035-01FC-C44F-B9B5-2A286443A9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94810" y="3016222"/>
              <a:ext cx="1290638" cy="1277938"/>
              <a:chOff x="4166" y="1706"/>
              <a:chExt cx="1252" cy="1252"/>
            </a:xfrm>
          </p:grpSpPr>
          <p:sp>
            <p:nvSpPr>
              <p:cNvPr id="15388" name="Oval 16">
                <a:extLst>
                  <a:ext uri="{FF2B5EF4-FFF2-40B4-BE49-F238E27FC236}">
                    <a16:creationId xmlns="" xmlns:a16="http://schemas.microsoft.com/office/drawing/2014/main" id="{2BEC3B25-B052-094E-A2BB-7C05B29EE69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89" name="Oval 17">
                <a:extLst>
                  <a:ext uri="{FF2B5EF4-FFF2-40B4-BE49-F238E27FC236}">
                    <a16:creationId xmlns="" xmlns:a16="http://schemas.microsoft.com/office/drawing/2014/main" id="{ED5B7F22-6C95-AD42-8F2E-C05FF80969B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1" y="1714"/>
                <a:ext cx="1223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90" name="Oval 18">
                <a:extLst>
                  <a:ext uri="{FF2B5EF4-FFF2-40B4-BE49-F238E27FC236}">
                    <a16:creationId xmlns="" xmlns:a16="http://schemas.microsoft.com/office/drawing/2014/main" id="{A1C70B81-6606-4441-94D1-F3A5DCB417D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1" cy="1142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91" name="Oval 19">
                <a:extLst>
                  <a:ext uri="{FF2B5EF4-FFF2-40B4-BE49-F238E27FC236}">
                    <a16:creationId xmlns="" xmlns:a16="http://schemas.microsoft.com/office/drawing/2014/main" id="{68F27858-39A4-FA45-B2DD-0031F9312B7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7" name="Text Box 35">
              <a:extLst>
                <a:ext uri="{FF2B5EF4-FFF2-40B4-BE49-F238E27FC236}">
                  <a16:creationId xmlns="" xmlns:a16="http://schemas.microsoft.com/office/drawing/2014/main" id="{6AEC7CA9-BC7C-8640-93CB-56C83C3DE5B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352223" y="3492566"/>
              <a:ext cx="183961" cy="40008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lang="zh-TW" altLang="en-US">
                <a:solidFill>
                  <a:srgbClr val="000000"/>
                </a:solidFill>
              </a:endParaRPr>
            </a:p>
          </p:txBody>
        </p:sp>
        <p:sp>
          <p:nvSpPr>
            <p:cNvPr id="28" name="Rectangle 42">
              <a:extLst>
                <a:ext uri="{FF2B5EF4-FFF2-40B4-BE49-F238E27FC236}">
                  <a16:creationId xmlns="" xmlns:a16="http://schemas.microsoft.com/office/drawing/2014/main" id="{77E3927B-2C70-0345-9514-2B59EC16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1189" y="3017629"/>
              <a:ext cx="1357878" cy="100942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algn="ctr" eaLnBrk="1" hangingPunct="1">
                <a:defRPr/>
              </a:pPr>
              <a:r>
                <a:rPr lang="zh-TW" altLang="en-US" sz="4000" dirty="0">
                  <a:solidFill>
                    <a:schemeClr val="bg1">
                      <a:lumMod val="50000"/>
                    </a:schemeClr>
                  </a:solidFill>
                  <a:latin typeface="Heiti SC Medium" pitchFamily="2" charset="-128"/>
                  <a:ea typeface="Heiti SC Medium" pitchFamily="2" charset="-128"/>
                </a:rPr>
                <a:t>認識</a:t>
              </a:r>
              <a:r>
                <a:rPr lang="en-US" altLang="zh-TW" sz="4000" dirty="0">
                  <a:solidFill>
                    <a:schemeClr val="bg1">
                      <a:lumMod val="50000"/>
                    </a:schemeClr>
                  </a:solidFill>
                  <a:latin typeface="Heiti SC Medium" pitchFamily="2" charset="-128"/>
                  <a:ea typeface="Heiti SC Medium" pitchFamily="2" charset="-128"/>
                </a:rPr>
                <a:t>Python</a:t>
              </a:r>
              <a:br>
                <a:rPr lang="en-US" altLang="zh-TW" sz="4000" dirty="0">
                  <a:solidFill>
                    <a:schemeClr val="bg1">
                      <a:lumMod val="50000"/>
                    </a:schemeClr>
                  </a:solidFill>
                  <a:latin typeface="Heiti SC Medium" pitchFamily="2" charset="-128"/>
                  <a:ea typeface="Heiti SC Medium" pitchFamily="2" charset="-128"/>
                </a:rPr>
              </a:br>
              <a:r>
                <a:rPr lang="zh-TW" altLang="en-US" sz="4000" dirty="0">
                  <a:solidFill>
                    <a:schemeClr val="bg1">
                      <a:lumMod val="50000"/>
                    </a:schemeClr>
                  </a:solidFill>
                  <a:latin typeface="Heiti SC Medium" pitchFamily="2" charset="-128"/>
                  <a:ea typeface="Heiti SC Medium" pitchFamily="2" charset="-128"/>
                </a:rPr>
                <a:t>程式語言</a:t>
              </a:r>
            </a:p>
          </p:txBody>
        </p:sp>
      </p:grpSp>
      <p:grpSp>
        <p:nvGrpSpPr>
          <p:cNvPr id="15365" name="群組 7">
            <a:extLst>
              <a:ext uri="{FF2B5EF4-FFF2-40B4-BE49-F238E27FC236}">
                <a16:creationId xmlns="" xmlns:a16="http://schemas.microsoft.com/office/drawing/2014/main" id="{17E931CE-09CD-8B4E-BA0B-C9BBA309707B}"/>
              </a:ext>
            </a:extLst>
          </p:cNvPr>
          <p:cNvGrpSpPr>
            <a:grpSpLocks/>
          </p:cNvGrpSpPr>
          <p:nvPr/>
        </p:nvGrpSpPr>
        <p:grpSpPr bwMode="auto">
          <a:xfrm>
            <a:off x="3907922" y="3067801"/>
            <a:ext cx="2264779" cy="2195614"/>
            <a:chOff x="4276073" y="2817785"/>
            <a:chExt cx="1703387" cy="1687512"/>
          </a:xfrm>
        </p:grpSpPr>
        <p:sp>
          <p:nvSpPr>
            <p:cNvPr id="11" name="Oval 5">
              <a:extLst>
                <a:ext uri="{FF2B5EF4-FFF2-40B4-BE49-F238E27FC236}">
                  <a16:creationId xmlns="" xmlns:a16="http://schemas.microsoft.com/office/drawing/2014/main" id="{27262C18-6794-8446-A261-E3A63EC75EF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76073" y="2817785"/>
              <a:ext cx="1703387" cy="168751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9B9D53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2" name="Oval 6">
              <a:extLst>
                <a:ext uri="{FF2B5EF4-FFF2-40B4-BE49-F238E27FC236}">
                  <a16:creationId xmlns="" xmlns:a16="http://schemas.microsoft.com/office/drawing/2014/main" id="{77182DF4-0472-8A44-8DC1-A5E703131A1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76073" y="2817785"/>
              <a:ext cx="1703387" cy="1687512"/>
            </a:xfrm>
            <a:prstGeom prst="ellipse">
              <a:avLst/>
            </a:prstGeom>
            <a:gradFill rotWithShape="1">
              <a:gsLst>
                <a:gs pos="0">
                  <a:srgbClr val="9B9D53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3" name="Oval 7">
              <a:extLst>
                <a:ext uri="{FF2B5EF4-FFF2-40B4-BE49-F238E27FC236}">
                  <a16:creationId xmlns="" xmlns:a16="http://schemas.microsoft.com/office/drawing/2014/main" id="{F73CB941-CFCD-F142-9EA2-D4A41750381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387374" y="2929050"/>
              <a:ext cx="1480785" cy="1466219"/>
            </a:xfrm>
            <a:prstGeom prst="ellipse">
              <a:avLst/>
            </a:prstGeom>
            <a:gradFill rotWithShape="1">
              <a:gsLst>
                <a:gs pos="0">
                  <a:srgbClr val="54552D"/>
                </a:gs>
                <a:gs pos="50000">
                  <a:srgbClr val="9B9D53"/>
                </a:gs>
                <a:gs pos="100000">
                  <a:srgbClr val="54552D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4" name="Oval 8">
              <a:extLst>
                <a:ext uri="{FF2B5EF4-FFF2-40B4-BE49-F238E27FC236}">
                  <a16:creationId xmlns="" xmlns:a16="http://schemas.microsoft.com/office/drawing/2014/main" id="{CA0D021D-A846-B147-8A48-B071AC760F0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412779" y="2936467"/>
              <a:ext cx="1480785" cy="1467456"/>
            </a:xfrm>
            <a:prstGeom prst="ellipse">
              <a:avLst/>
            </a:prstGeom>
            <a:gradFill rotWithShape="1">
              <a:gsLst>
                <a:gs pos="0">
                  <a:srgbClr val="626435"/>
                </a:gs>
                <a:gs pos="100000">
                  <a:srgbClr val="9B9D53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5" name="Oval 9">
              <a:extLst>
                <a:ext uri="{FF2B5EF4-FFF2-40B4-BE49-F238E27FC236}">
                  <a16:creationId xmlns="" xmlns:a16="http://schemas.microsoft.com/office/drawing/2014/main" id="{790E8BC6-BEB8-6447-B2E6-3D24D462662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466010" y="3000753"/>
              <a:ext cx="1335610" cy="1320339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15375" name="Group 30">
              <a:extLst>
                <a:ext uri="{FF2B5EF4-FFF2-40B4-BE49-F238E27FC236}">
                  <a16:creationId xmlns="" xmlns:a16="http://schemas.microsoft.com/office/drawing/2014/main" id="{D6322F19-D466-EE48-B0B4-71D1157A70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90385" y="3016222"/>
              <a:ext cx="1292225" cy="1277938"/>
              <a:chOff x="4166" y="1706"/>
              <a:chExt cx="1252" cy="1252"/>
            </a:xfrm>
          </p:grpSpPr>
          <p:sp>
            <p:nvSpPr>
              <p:cNvPr id="15376" name="Oval 31">
                <a:extLst>
                  <a:ext uri="{FF2B5EF4-FFF2-40B4-BE49-F238E27FC236}">
                    <a16:creationId xmlns="" xmlns:a16="http://schemas.microsoft.com/office/drawing/2014/main" id="{596FC99F-7D83-4643-BD56-BEEA78BB9FD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77" name="Oval 32">
                <a:extLst>
                  <a:ext uri="{FF2B5EF4-FFF2-40B4-BE49-F238E27FC236}">
                    <a16:creationId xmlns="" xmlns:a16="http://schemas.microsoft.com/office/drawing/2014/main" id="{DDCB12E3-5F5D-5448-AA99-7FB88B3DF59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1" y="1714"/>
                <a:ext cx="1223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78" name="Oval 33">
                <a:extLst>
                  <a:ext uri="{FF2B5EF4-FFF2-40B4-BE49-F238E27FC236}">
                    <a16:creationId xmlns="" xmlns:a16="http://schemas.microsoft.com/office/drawing/2014/main" id="{E87CDD04-ED77-034C-90FD-63E17F2F112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1" cy="1142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79" name="Oval 34">
                <a:extLst>
                  <a:ext uri="{FF2B5EF4-FFF2-40B4-BE49-F238E27FC236}">
                    <a16:creationId xmlns="" xmlns:a16="http://schemas.microsoft.com/office/drawing/2014/main" id="{FCFD1007-309A-F845-AD83-A00B032CAC0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4" cy="92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5B573E43-F8A7-7D49-A43A-688C044AFB55}"/>
              </a:ext>
            </a:extLst>
          </p:cNvPr>
          <p:cNvGrpSpPr/>
          <p:nvPr/>
        </p:nvGrpSpPr>
        <p:grpSpPr>
          <a:xfrm>
            <a:off x="6619373" y="3067801"/>
            <a:ext cx="2264779" cy="2205010"/>
            <a:chOff x="6630988" y="3302000"/>
            <a:chExt cx="2225675" cy="2166938"/>
          </a:xfrm>
        </p:grpSpPr>
        <p:grpSp>
          <p:nvGrpSpPr>
            <p:cNvPr id="15363" name="群組 5">
              <a:extLst>
                <a:ext uri="{FF2B5EF4-FFF2-40B4-BE49-F238E27FC236}">
                  <a16:creationId xmlns="" xmlns:a16="http://schemas.microsoft.com/office/drawing/2014/main" id="{182C7D9F-B275-1A47-AC37-F2F885B9BC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30988" y="3302000"/>
              <a:ext cx="2225675" cy="2166938"/>
              <a:chOff x="6862110" y="2824135"/>
              <a:chExt cx="1703388" cy="1687512"/>
            </a:xfrm>
          </p:grpSpPr>
          <p:sp>
            <p:nvSpPr>
              <p:cNvPr id="33" name="Oval 20">
                <a:extLst>
                  <a:ext uri="{FF2B5EF4-FFF2-40B4-BE49-F238E27FC236}">
                    <a16:creationId xmlns="" xmlns:a16="http://schemas.microsoft.com/office/drawing/2014/main" id="{CDC25169-AB31-274F-A8DE-90CB586BC42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862110" y="2824135"/>
                <a:ext cx="1703388" cy="168751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D3A553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wrap="none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Oval 21">
                <a:extLst>
                  <a:ext uri="{FF2B5EF4-FFF2-40B4-BE49-F238E27FC236}">
                    <a16:creationId xmlns="" xmlns:a16="http://schemas.microsoft.com/office/drawing/2014/main" id="{DA662E20-BDCB-2B42-980C-849077F1844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862110" y="2824135"/>
                <a:ext cx="1703388" cy="1687512"/>
              </a:xfrm>
              <a:prstGeom prst="ellipse">
                <a:avLst/>
              </a:prstGeom>
              <a:gradFill rotWithShape="1">
                <a:gsLst>
                  <a:gs pos="0">
                    <a:srgbClr val="D3A553">
                      <a:alpha val="32001"/>
                    </a:srgbClr>
                  </a:gs>
                  <a:gs pos="100000">
                    <a:srgbClr val="624C26"/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wrap="none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5" name="Oval 22">
                <a:extLst>
                  <a:ext uri="{FF2B5EF4-FFF2-40B4-BE49-F238E27FC236}">
                    <a16:creationId xmlns="" xmlns:a16="http://schemas.microsoft.com/office/drawing/2014/main" id="{AB66BBF0-2DAB-3D46-B009-8290ADC98E9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972672" y="2935400"/>
                <a:ext cx="1482263" cy="1466219"/>
              </a:xfrm>
              <a:prstGeom prst="ellipse">
                <a:avLst/>
              </a:prstGeom>
              <a:gradFill rotWithShape="1">
                <a:gsLst>
                  <a:gs pos="0">
                    <a:srgbClr val="72592D"/>
                  </a:gs>
                  <a:gs pos="50000">
                    <a:srgbClr val="D3A553"/>
                  </a:gs>
                  <a:gs pos="100000">
                    <a:srgbClr val="72592D"/>
                  </a:gs>
                </a:gsLst>
                <a:lin ang="189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Oval 23">
                <a:extLst>
                  <a:ext uri="{FF2B5EF4-FFF2-40B4-BE49-F238E27FC236}">
                    <a16:creationId xmlns="" xmlns:a16="http://schemas.microsoft.com/office/drawing/2014/main" id="{77913EF5-C08F-2E40-9B26-4D7DF44A67E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975102" y="2936636"/>
                <a:ext cx="1481049" cy="1467455"/>
              </a:xfrm>
              <a:prstGeom prst="ellipse">
                <a:avLst/>
              </a:prstGeom>
              <a:gradFill rotWithShape="1">
                <a:gsLst>
                  <a:gs pos="0">
                    <a:srgbClr val="866935"/>
                  </a:gs>
                  <a:gs pos="100000">
                    <a:srgbClr val="D3A553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Oval 24">
                <a:extLst>
                  <a:ext uri="{FF2B5EF4-FFF2-40B4-BE49-F238E27FC236}">
                    <a16:creationId xmlns="" xmlns:a16="http://schemas.microsoft.com/office/drawing/2014/main" id="{706BCAC2-C172-7C4B-B46B-35E9F704DB8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7046785" y="3007103"/>
                <a:ext cx="1332822" cy="1320339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5397" name="Group 25">
                <a:extLst>
                  <a:ext uri="{FF2B5EF4-FFF2-40B4-BE49-F238E27FC236}">
                    <a16:creationId xmlns="" xmlns:a16="http://schemas.microsoft.com/office/drawing/2014/main" id="{F33083E9-F6BE-A244-909D-2BEEE93D9A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068485" y="3022572"/>
                <a:ext cx="1290638" cy="1277938"/>
                <a:chOff x="4166" y="1706"/>
                <a:chExt cx="1252" cy="1252"/>
              </a:xfrm>
            </p:grpSpPr>
            <p:sp>
              <p:nvSpPr>
                <p:cNvPr id="15399" name="Oval 26">
                  <a:extLst>
                    <a:ext uri="{FF2B5EF4-FFF2-40B4-BE49-F238E27FC236}">
                      <a16:creationId xmlns="" xmlns:a16="http://schemas.microsoft.com/office/drawing/2014/main" id="{7BC46AB7-2B32-C541-B4F7-328C49AECF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00" name="Oval 27">
                  <a:extLst>
                    <a:ext uri="{FF2B5EF4-FFF2-40B4-BE49-F238E27FC236}">
                      <a16:creationId xmlns="" xmlns:a16="http://schemas.microsoft.com/office/drawing/2014/main" id="{C2C32FD6-8B2D-9A4A-A180-E966BE9043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81" y="1714"/>
                  <a:ext cx="1223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01" name="Oval 28">
                  <a:extLst>
                    <a:ext uri="{FF2B5EF4-FFF2-40B4-BE49-F238E27FC236}">
                      <a16:creationId xmlns="" xmlns:a16="http://schemas.microsoft.com/office/drawing/2014/main" id="{9E455262-7E87-D64F-BB9C-E7BEE148BA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1" cy="114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02" name="Oval 29">
                  <a:extLst>
                    <a:ext uri="{FF2B5EF4-FFF2-40B4-BE49-F238E27FC236}">
                      <a16:creationId xmlns="" xmlns:a16="http://schemas.microsoft.com/office/drawing/2014/main" id="{DBC5C209-86A4-274D-B35C-C72037B445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39" name="Text Box 36">
                <a:extLst>
                  <a:ext uri="{FF2B5EF4-FFF2-40B4-BE49-F238E27FC236}">
                    <a16:creationId xmlns="" xmlns:a16="http://schemas.microsoft.com/office/drawing/2014/main" id="{EC77007D-FA99-4640-B4E3-794DF8070FE6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7593522" y="3495431"/>
                <a:ext cx="256358" cy="4005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wrap="none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r>
                  <a:rPr lang="zh-TW" altLang="en-US">
                    <a:solidFill>
                      <a:srgbClr val="000000"/>
                    </a:solidFill>
                  </a:rPr>
                  <a:t> </a:t>
                </a:r>
              </a:p>
            </p:txBody>
          </p:sp>
        </p:grpSp>
        <p:sp>
          <p:nvSpPr>
            <p:cNvPr id="9" name="Rectangle 42">
              <a:extLst>
                <a:ext uri="{FF2B5EF4-FFF2-40B4-BE49-F238E27FC236}">
                  <a16:creationId xmlns="" xmlns:a16="http://schemas.microsoft.com/office/drawing/2014/main" id="{BCA5A491-5EC6-3D41-9581-6DA520DF6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0641" y="3848684"/>
              <a:ext cx="1721072" cy="117960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zh-TW" sz="3600" dirty="0">
                  <a:solidFill>
                    <a:srgbClr val="C00000"/>
                  </a:solidFill>
                  <a:latin typeface="Heiti SC Medium" pitchFamily="2" charset="-128"/>
                  <a:ea typeface="Heiti SC Medium" pitchFamily="2" charset="-128"/>
                </a:rPr>
                <a:t>Python</a:t>
              </a:r>
            </a:p>
            <a:p>
              <a:pPr algn="ctr" eaLnBrk="1" hangingPunct="1">
                <a:defRPr/>
              </a:pPr>
              <a:r>
                <a:rPr lang="zh-TW" altLang="en-US" sz="3600" dirty="0">
                  <a:solidFill>
                    <a:srgbClr val="C00000"/>
                  </a:solidFill>
                  <a:latin typeface="Heiti SC Medium" pitchFamily="2" charset="-128"/>
                  <a:ea typeface="Heiti SC Medium" pitchFamily="2" charset="-128"/>
                </a:rPr>
                <a:t>程式設計</a:t>
              </a:r>
              <a:r>
                <a:rPr lang="en-US" altLang="zh-TW" sz="3600" dirty="0">
                  <a:solidFill>
                    <a:srgbClr val="C00000"/>
                  </a:solidFill>
                  <a:latin typeface="Heiti SC Medium" pitchFamily="2" charset="-128"/>
                  <a:ea typeface="Heiti SC Medium" pitchFamily="2" charset="-128"/>
                </a:rPr>
                <a:t>-</a:t>
              </a:r>
              <a:br>
                <a:rPr lang="en-US" altLang="zh-TW" sz="3600" dirty="0">
                  <a:solidFill>
                    <a:srgbClr val="C00000"/>
                  </a:solidFill>
                  <a:latin typeface="Heiti SC Medium" pitchFamily="2" charset="-128"/>
                  <a:ea typeface="Heiti SC Medium" pitchFamily="2" charset="-128"/>
                </a:rPr>
              </a:br>
              <a:r>
                <a:rPr lang="zh-TW" altLang="en-US" sz="3600" dirty="0">
                  <a:solidFill>
                    <a:srgbClr val="C00000"/>
                  </a:solidFill>
                  <a:latin typeface="Heiti SC Medium" pitchFamily="2" charset="-128"/>
                  <a:ea typeface="Heiti SC Medium" pitchFamily="2" charset="-128"/>
                </a:rPr>
                <a:t>專題</a:t>
              </a:r>
            </a:p>
          </p:txBody>
        </p:sp>
      </p:grpSp>
      <p:sp>
        <p:nvSpPr>
          <p:cNvPr id="10" name="Rectangle 42">
            <a:extLst>
              <a:ext uri="{FF2B5EF4-FFF2-40B4-BE49-F238E27FC236}">
                <a16:creationId xmlns="" xmlns:a16="http://schemas.microsoft.com/office/drawing/2014/main" id="{7F483C61-54D3-1442-B0D9-90F82EE7C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6785" y="3552082"/>
            <a:ext cx="1668463" cy="120032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 eaLnBrk="1" hangingPunct="1">
              <a:defRPr/>
            </a:pPr>
            <a:r>
              <a:rPr lang="en-US" altLang="zh-TW" sz="3600" dirty="0">
                <a:solidFill>
                  <a:schemeClr val="bg1">
                    <a:lumMod val="50000"/>
                  </a:schemeClr>
                </a:solidFill>
                <a:latin typeface="Heiti SC Medium" pitchFamily="2" charset="-128"/>
                <a:ea typeface="Heiti SC Medium" pitchFamily="2" charset="-128"/>
              </a:rPr>
              <a:t>Python</a:t>
            </a:r>
          </a:p>
          <a:p>
            <a:pPr algn="ctr" eaLnBrk="1" hangingPunct="1">
              <a:defRPr/>
            </a:pPr>
            <a:r>
              <a:rPr lang="zh-TW" altLang="en-US" sz="3600" dirty="0">
                <a:solidFill>
                  <a:schemeClr val="bg1">
                    <a:lumMod val="50000"/>
                  </a:schemeClr>
                </a:solidFill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3600" dirty="0">
                <a:solidFill>
                  <a:schemeClr val="bg1">
                    <a:lumMod val="50000"/>
                  </a:schemeClr>
                </a:solidFill>
                <a:latin typeface="Heiti SC Medium" pitchFamily="2" charset="-128"/>
                <a:ea typeface="Heiti SC Medium" pitchFamily="2" charset="-128"/>
              </a:rPr>
              <a:t>-</a:t>
            </a:r>
            <a:br>
              <a:rPr lang="en-US" altLang="zh-TW" sz="3600" dirty="0">
                <a:solidFill>
                  <a:schemeClr val="bg1">
                    <a:lumMod val="50000"/>
                  </a:schemeClr>
                </a:solidFill>
                <a:latin typeface="Heiti SC Medium" pitchFamily="2" charset="-128"/>
                <a:ea typeface="Heiti SC Medium" pitchFamily="2" charset="-128"/>
              </a:rPr>
            </a:br>
            <a:r>
              <a:rPr lang="zh-TW" altLang="en-US" sz="3600" dirty="0">
                <a:solidFill>
                  <a:schemeClr val="bg1">
                    <a:lumMod val="50000"/>
                  </a:schemeClr>
                </a:solidFill>
                <a:latin typeface="Heiti SC Medium" pitchFamily="2" charset="-128"/>
                <a:ea typeface="Heiti SC Medium" pitchFamily="2" charset="-128"/>
              </a:rPr>
              <a:t>計算篇</a:t>
            </a:r>
          </a:p>
        </p:txBody>
      </p:sp>
      <p:sp>
        <p:nvSpPr>
          <p:cNvPr id="120" name="Text Box 36">
            <a:extLst>
              <a:ext uri="{FF2B5EF4-FFF2-40B4-BE49-F238E27FC236}">
                <a16:creationId xmlns="" xmlns:a16="http://schemas.microsoft.com/office/drawing/2014/main" id="{CF5F6EA7-C0AF-2249-BBE2-A54268AAA39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616564" y="5165295"/>
            <a:ext cx="340847" cy="523387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eaLnBrk="1" hangingPunct="1">
              <a:defRPr/>
            </a:pPr>
            <a:r>
              <a:rPr lang="zh-TW" altLang="en-US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1703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20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36" name="◎ 電腦輔助學習趨勢…">
            <a:extLst>
              <a:ext uri="{FF2B5EF4-FFF2-40B4-BE49-F238E27FC236}">
                <a16:creationId xmlns="" xmlns:a16="http://schemas.microsoft.com/office/drawing/2014/main" id="{82588A77-BBA6-E144-9D03-0B4520D86C57}"/>
              </a:ext>
            </a:extLst>
          </p:cNvPr>
          <p:cNvSpPr txBox="1">
            <a:spLocks/>
          </p:cNvSpPr>
          <p:nvPr/>
        </p:nvSpPr>
        <p:spPr bwMode="auto">
          <a:xfrm>
            <a:off x="1293015" y="1893538"/>
            <a:ext cx="4323361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取得使用者猜測的數字。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9E3100E-05F1-2C4D-82E3-5BB394FF6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807" y="1872258"/>
            <a:ext cx="479721" cy="46951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17962DA3-AF56-DD47-88CD-A3CD604C5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77" y="2481534"/>
            <a:ext cx="470844" cy="470844"/>
          </a:xfrm>
          <a:prstGeom prst="rect">
            <a:avLst/>
          </a:prstGeom>
        </p:spPr>
      </p:pic>
      <p:sp>
        <p:nvSpPr>
          <p:cNvPr id="39" name="◎ 電腦輔助學習趨勢…">
            <a:extLst>
              <a:ext uri="{FF2B5EF4-FFF2-40B4-BE49-F238E27FC236}">
                <a16:creationId xmlns="" xmlns:a16="http://schemas.microsoft.com/office/drawing/2014/main" id="{8F8905C7-891C-DD4D-84C5-8AAADE80C663}"/>
              </a:ext>
            </a:extLst>
          </p:cNvPr>
          <p:cNvSpPr txBox="1">
            <a:spLocks/>
          </p:cNvSpPr>
          <p:nvPr/>
        </p:nvSpPr>
        <p:spPr bwMode="auto">
          <a:xfrm>
            <a:off x="1282776" y="2454552"/>
            <a:ext cx="8274225" cy="66741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將輸入的數字串列與答案一一拿出來比對，並重複完以下動作後，再輸出結果。 </a:t>
            </a:r>
          </a:p>
        </p:txBody>
      </p:sp>
      <p:sp>
        <p:nvSpPr>
          <p:cNvPr id="13" name="◎ 電腦輔助學習趨勢…">
            <a:extLst>
              <a:ext uri="{FF2B5EF4-FFF2-40B4-BE49-F238E27FC236}">
                <a16:creationId xmlns="" xmlns:a16="http://schemas.microsoft.com/office/drawing/2014/main" id="{4AD56965-D58E-8F41-872F-01567649ED4F}"/>
              </a:ext>
            </a:extLst>
          </p:cNvPr>
          <p:cNvSpPr txBox="1">
            <a:spLocks/>
          </p:cNvSpPr>
          <p:nvPr/>
        </p:nvSpPr>
        <p:spPr bwMode="auto">
          <a:xfrm>
            <a:off x="1537102" y="3504600"/>
            <a:ext cx="5879474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若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位置相同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，且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數字相同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，表示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</a:t>
            </a: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BD44AA9-3789-984D-AE43-843EB4114F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806" y="3568763"/>
            <a:ext cx="368300" cy="279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E27561F-9609-CA49-BA64-6C2E150D1D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2806" y="3999331"/>
            <a:ext cx="355600" cy="304800"/>
          </a:xfrm>
          <a:prstGeom prst="rect">
            <a:avLst/>
          </a:prstGeom>
        </p:spPr>
      </p:pic>
      <p:sp>
        <p:nvSpPr>
          <p:cNvPr id="16" name="◎ 電腦輔助學習趨勢…">
            <a:extLst>
              <a:ext uri="{FF2B5EF4-FFF2-40B4-BE49-F238E27FC236}">
                <a16:creationId xmlns="" xmlns:a16="http://schemas.microsoft.com/office/drawing/2014/main" id="{9B4F7EB8-3A23-4E46-800D-E65B0F5C94D6}"/>
              </a:ext>
            </a:extLst>
          </p:cNvPr>
          <p:cNvSpPr txBox="1">
            <a:spLocks/>
          </p:cNvSpPr>
          <p:nvPr/>
        </p:nvSpPr>
        <p:spPr bwMode="auto">
          <a:xfrm>
            <a:off x="1537102" y="3946410"/>
            <a:ext cx="5015378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若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位置不同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，但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數字相同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，表示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B</a:t>
            </a: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402E75-B230-8E4E-8CDC-1D3170859E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127" y="5168332"/>
            <a:ext cx="4648200" cy="1104900"/>
          </a:xfrm>
          <a:prstGeom prst="rect">
            <a:avLst/>
          </a:prstGeom>
        </p:spPr>
      </p:pic>
      <p:sp>
        <p:nvSpPr>
          <p:cNvPr id="20" name="◎ 電腦輔助學習趨勢…">
            <a:extLst>
              <a:ext uri="{FF2B5EF4-FFF2-40B4-BE49-F238E27FC236}">
                <a16:creationId xmlns="" xmlns:a16="http://schemas.microsoft.com/office/drawing/2014/main" id="{B47C913D-2C37-2F48-BF15-839276216182}"/>
              </a:ext>
            </a:extLst>
          </p:cNvPr>
          <p:cNvSpPr txBox="1">
            <a:spLocks/>
          </p:cNvSpPr>
          <p:nvPr/>
        </p:nvSpPr>
        <p:spPr bwMode="auto">
          <a:xfrm>
            <a:off x="5000327" y="4801726"/>
            <a:ext cx="4583103" cy="141425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</a:t>
            </a:r>
            <a:r>
              <a:rPr lang="en-US" altLang="zh-TW" sz="24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輪流與答案串列中的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個數字比對</a:t>
            </a:r>
            <a:endParaRPr lang="en-US" altLang="zh-TW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結果發現</a:t>
            </a:r>
            <a:r>
              <a:rPr lang="en-US" altLang="zh-TW" sz="24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並未與答案串列中所有的數字相同，故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、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B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值均為</a:t>
            </a:r>
            <a:r>
              <a:rPr lang="en-US" altLang="zh-TW" sz="24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</a:t>
            </a:r>
            <a:endParaRPr lang="zh-TW" altLang="en-US" sz="2400" kern="0" baseline="0" dirty="0">
              <a:solidFill>
                <a:srgbClr val="00B0DE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1" name="◎ 電腦輔助學習趨勢…">
            <a:extLst>
              <a:ext uri="{FF2B5EF4-FFF2-40B4-BE49-F238E27FC236}">
                <a16:creationId xmlns="" xmlns:a16="http://schemas.microsoft.com/office/drawing/2014/main" id="{27100837-CE76-6B48-98DC-847B433732D0}"/>
              </a:ext>
            </a:extLst>
          </p:cNvPr>
          <p:cNvSpPr txBox="1">
            <a:spLocks/>
          </p:cNvSpPr>
          <p:nvPr/>
        </p:nvSpPr>
        <p:spPr bwMode="auto">
          <a:xfrm>
            <a:off x="570235" y="4734058"/>
            <a:ext cx="4249228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先從第一個數字</a:t>
            </a:r>
            <a:r>
              <a:rPr lang="en-US" altLang="zh-TW" sz="24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開始檢查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144003EA-BE70-A844-93C5-8982BF3A483A}"/>
              </a:ext>
            </a:extLst>
          </p:cNvPr>
          <p:cNvSpPr/>
          <p:nvPr/>
        </p:nvSpPr>
        <p:spPr>
          <a:xfrm>
            <a:off x="1014575" y="1146545"/>
            <a:ext cx="7609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3.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使用者輸入數字後，如何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判斷結果</a:t>
            </a: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999014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21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20" name="◎ 電腦輔助學習趨勢…">
            <a:extLst>
              <a:ext uri="{FF2B5EF4-FFF2-40B4-BE49-F238E27FC236}">
                <a16:creationId xmlns="" xmlns:a16="http://schemas.microsoft.com/office/drawing/2014/main" id="{B47C913D-2C37-2F48-BF15-839276216182}"/>
              </a:ext>
            </a:extLst>
          </p:cNvPr>
          <p:cNvSpPr txBox="1">
            <a:spLocks/>
          </p:cNvSpPr>
          <p:nvPr/>
        </p:nvSpPr>
        <p:spPr bwMode="auto">
          <a:xfrm>
            <a:off x="5000327" y="4801726"/>
            <a:ext cx="4583103" cy="141425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6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輪流與答案串列中的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個數字比對</a:t>
            </a:r>
            <a:endParaRPr lang="en-US" altLang="zh-TW" sz="2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結果發現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6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並與答案串列中最後一個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數字相同但位置不同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，故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B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值增加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endParaRPr lang="zh-TW" altLang="en-US" sz="2400" kern="0" baseline="0" dirty="0">
              <a:solidFill>
                <a:srgbClr val="00B0DE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1" name="◎ 電腦輔助學習趨勢…">
            <a:extLst>
              <a:ext uri="{FF2B5EF4-FFF2-40B4-BE49-F238E27FC236}">
                <a16:creationId xmlns="" xmlns:a16="http://schemas.microsoft.com/office/drawing/2014/main" id="{27100837-CE76-6B48-98DC-847B433732D0}"/>
              </a:ext>
            </a:extLst>
          </p:cNvPr>
          <p:cNvSpPr txBox="1">
            <a:spLocks/>
          </p:cNvSpPr>
          <p:nvPr/>
        </p:nvSpPr>
        <p:spPr bwMode="auto">
          <a:xfrm>
            <a:off x="575060" y="4717437"/>
            <a:ext cx="4249228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再檢查第二個輸入數字</a:t>
            </a:r>
            <a:r>
              <a:rPr lang="en-US" altLang="zh-TW" sz="24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6</a:t>
            </a: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73C136F-88B5-3140-9C4E-8D7420E56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38" y="5097700"/>
            <a:ext cx="4521200" cy="1041400"/>
          </a:xfrm>
          <a:prstGeom prst="rect">
            <a:avLst/>
          </a:prstGeom>
        </p:spPr>
      </p:pic>
      <p:sp>
        <p:nvSpPr>
          <p:cNvPr id="18" name="◎ 電腦輔助學習趨勢…">
            <a:extLst>
              <a:ext uri="{FF2B5EF4-FFF2-40B4-BE49-F238E27FC236}">
                <a16:creationId xmlns="" xmlns:a16="http://schemas.microsoft.com/office/drawing/2014/main" id="{81A1BE11-C8BB-F341-8859-35B47B7B0992}"/>
              </a:ext>
            </a:extLst>
          </p:cNvPr>
          <p:cNvSpPr txBox="1">
            <a:spLocks/>
          </p:cNvSpPr>
          <p:nvPr/>
        </p:nvSpPr>
        <p:spPr bwMode="auto">
          <a:xfrm>
            <a:off x="1293015" y="1893538"/>
            <a:ext cx="4323361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取得使用者猜測的數字。 </a:t>
            </a:r>
          </a:p>
        </p:txBody>
      </p:sp>
      <p:pic>
        <p:nvPicPr>
          <p:cNvPr id="22" name="Picture 11">
            <a:extLst>
              <a:ext uri="{FF2B5EF4-FFF2-40B4-BE49-F238E27FC236}">
                <a16:creationId xmlns="" xmlns:a16="http://schemas.microsoft.com/office/drawing/2014/main" id="{D223EAAE-7283-5945-9A80-D89E530EF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07" y="1872258"/>
            <a:ext cx="479721" cy="469514"/>
          </a:xfrm>
          <a:prstGeom prst="rect">
            <a:avLst/>
          </a:prstGeom>
        </p:spPr>
      </p:pic>
      <p:pic>
        <p:nvPicPr>
          <p:cNvPr id="23" name="Picture 18">
            <a:extLst>
              <a:ext uri="{FF2B5EF4-FFF2-40B4-BE49-F238E27FC236}">
                <a16:creationId xmlns="" xmlns:a16="http://schemas.microsoft.com/office/drawing/2014/main" id="{03F7B925-665D-104F-A7ED-BD9610C4A8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577" y="2481534"/>
            <a:ext cx="470844" cy="470844"/>
          </a:xfrm>
          <a:prstGeom prst="rect">
            <a:avLst/>
          </a:prstGeom>
        </p:spPr>
      </p:pic>
      <p:sp>
        <p:nvSpPr>
          <p:cNvPr id="24" name="◎ 電腦輔助學習趨勢…">
            <a:extLst>
              <a:ext uri="{FF2B5EF4-FFF2-40B4-BE49-F238E27FC236}">
                <a16:creationId xmlns="" xmlns:a16="http://schemas.microsoft.com/office/drawing/2014/main" id="{F3C75742-7C35-9742-95A5-3F77D93B6A66}"/>
              </a:ext>
            </a:extLst>
          </p:cNvPr>
          <p:cNvSpPr txBox="1">
            <a:spLocks/>
          </p:cNvSpPr>
          <p:nvPr/>
        </p:nvSpPr>
        <p:spPr bwMode="auto">
          <a:xfrm>
            <a:off x="1282776" y="2454552"/>
            <a:ext cx="8274225" cy="66741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將輸入的數字串列與答案一一拿出來比對，並重複完以下動作後，再輸出結果。 </a:t>
            </a:r>
          </a:p>
        </p:txBody>
      </p:sp>
      <p:sp>
        <p:nvSpPr>
          <p:cNvPr id="25" name="◎ 電腦輔助學習趨勢…">
            <a:extLst>
              <a:ext uri="{FF2B5EF4-FFF2-40B4-BE49-F238E27FC236}">
                <a16:creationId xmlns="" xmlns:a16="http://schemas.microsoft.com/office/drawing/2014/main" id="{27D3DB33-1A1D-7F44-97C6-9CECCB6940E0}"/>
              </a:ext>
            </a:extLst>
          </p:cNvPr>
          <p:cNvSpPr txBox="1">
            <a:spLocks/>
          </p:cNvSpPr>
          <p:nvPr/>
        </p:nvSpPr>
        <p:spPr bwMode="auto">
          <a:xfrm>
            <a:off x="1537102" y="3504600"/>
            <a:ext cx="5879474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若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位置相同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，且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數字相同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，表示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</a:t>
            </a: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26" name="Picture 7">
            <a:extLst>
              <a:ext uri="{FF2B5EF4-FFF2-40B4-BE49-F238E27FC236}">
                <a16:creationId xmlns="" xmlns:a16="http://schemas.microsoft.com/office/drawing/2014/main" id="{EB1F591A-CE05-AD4E-919E-2B42D710DA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2806" y="3568763"/>
            <a:ext cx="368300" cy="279400"/>
          </a:xfrm>
          <a:prstGeom prst="rect">
            <a:avLst/>
          </a:prstGeom>
        </p:spPr>
      </p:pic>
      <p:pic>
        <p:nvPicPr>
          <p:cNvPr id="27" name="Picture 8">
            <a:extLst>
              <a:ext uri="{FF2B5EF4-FFF2-40B4-BE49-F238E27FC236}">
                <a16:creationId xmlns="" xmlns:a16="http://schemas.microsoft.com/office/drawing/2014/main" id="{AA2ABAB8-8BDB-B348-9DEA-96135555FD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2806" y="3999331"/>
            <a:ext cx="355600" cy="304800"/>
          </a:xfrm>
          <a:prstGeom prst="rect">
            <a:avLst/>
          </a:prstGeom>
        </p:spPr>
      </p:pic>
      <p:sp>
        <p:nvSpPr>
          <p:cNvPr id="28" name="◎ 電腦輔助學習趨勢…">
            <a:extLst>
              <a:ext uri="{FF2B5EF4-FFF2-40B4-BE49-F238E27FC236}">
                <a16:creationId xmlns="" xmlns:a16="http://schemas.microsoft.com/office/drawing/2014/main" id="{EC3D71F1-6149-1842-8724-C4B014D3C5AD}"/>
              </a:ext>
            </a:extLst>
          </p:cNvPr>
          <p:cNvSpPr txBox="1">
            <a:spLocks/>
          </p:cNvSpPr>
          <p:nvPr/>
        </p:nvSpPr>
        <p:spPr bwMode="auto">
          <a:xfrm>
            <a:off x="1537102" y="3946410"/>
            <a:ext cx="5015378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若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位置不同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，但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數字相同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，表示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B</a:t>
            </a: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3B5F4E64-5F0F-B945-8705-2026DCD998E7}"/>
              </a:ext>
            </a:extLst>
          </p:cNvPr>
          <p:cNvSpPr/>
          <p:nvPr/>
        </p:nvSpPr>
        <p:spPr>
          <a:xfrm>
            <a:off x="1014575" y="1146545"/>
            <a:ext cx="7609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3.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使用者輸入數字後，如何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判斷結果</a:t>
            </a: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8482954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22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20" name="◎ 電腦輔助學習趨勢…">
            <a:extLst>
              <a:ext uri="{FF2B5EF4-FFF2-40B4-BE49-F238E27FC236}">
                <a16:creationId xmlns="" xmlns:a16="http://schemas.microsoft.com/office/drawing/2014/main" id="{B47C913D-2C37-2F48-BF15-839276216182}"/>
              </a:ext>
            </a:extLst>
          </p:cNvPr>
          <p:cNvSpPr txBox="1">
            <a:spLocks/>
          </p:cNvSpPr>
          <p:nvPr/>
        </p:nvSpPr>
        <p:spPr bwMode="auto">
          <a:xfrm>
            <a:off x="5000327" y="4801726"/>
            <a:ext cx="4583103" cy="141425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9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輪流與答案串列中的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個數字比對</a:t>
            </a:r>
            <a:endParaRPr lang="en-US" altLang="zh-TW" sz="2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結果發現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9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並與答案串列中第三個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數字相同且位置也相同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，故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A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值增加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endParaRPr lang="zh-TW" altLang="en-US" sz="2400" kern="0" baseline="0" dirty="0">
              <a:solidFill>
                <a:srgbClr val="00B0DE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1" name="◎ 電腦輔助學習趨勢…">
            <a:extLst>
              <a:ext uri="{FF2B5EF4-FFF2-40B4-BE49-F238E27FC236}">
                <a16:creationId xmlns="" xmlns:a16="http://schemas.microsoft.com/office/drawing/2014/main" id="{27100837-CE76-6B48-98DC-847B433732D0}"/>
              </a:ext>
            </a:extLst>
          </p:cNvPr>
          <p:cNvSpPr txBox="1">
            <a:spLocks/>
          </p:cNvSpPr>
          <p:nvPr/>
        </p:nvSpPr>
        <p:spPr bwMode="auto">
          <a:xfrm>
            <a:off x="340864" y="4717437"/>
            <a:ext cx="4249228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再檢查第三個輸入數字</a:t>
            </a:r>
            <a:r>
              <a:rPr lang="en-US" altLang="zh-TW" sz="24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9</a:t>
            </a: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7379BB9-51F5-6242-8A59-36B136028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162" y="5202468"/>
            <a:ext cx="4457700" cy="1041400"/>
          </a:xfrm>
          <a:prstGeom prst="rect">
            <a:avLst/>
          </a:prstGeom>
        </p:spPr>
      </p:pic>
      <p:sp>
        <p:nvSpPr>
          <p:cNvPr id="18" name="◎ 電腦輔助學習趨勢…">
            <a:extLst>
              <a:ext uri="{FF2B5EF4-FFF2-40B4-BE49-F238E27FC236}">
                <a16:creationId xmlns="" xmlns:a16="http://schemas.microsoft.com/office/drawing/2014/main" id="{640749D5-3E09-DB43-AEDF-BC6F0CE9D706}"/>
              </a:ext>
            </a:extLst>
          </p:cNvPr>
          <p:cNvSpPr txBox="1">
            <a:spLocks/>
          </p:cNvSpPr>
          <p:nvPr/>
        </p:nvSpPr>
        <p:spPr bwMode="auto">
          <a:xfrm>
            <a:off x="1293015" y="1893538"/>
            <a:ext cx="4323361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取得使用者猜測的數字。 </a:t>
            </a:r>
          </a:p>
        </p:txBody>
      </p:sp>
      <p:pic>
        <p:nvPicPr>
          <p:cNvPr id="22" name="Picture 11">
            <a:extLst>
              <a:ext uri="{FF2B5EF4-FFF2-40B4-BE49-F238E27FC236}">
                <a16:creationId xmlns="" xmlns:a16="http://schemas.microsoft.com/office/drawing/2014/main" id="{1432F222-3724-954A-B834-922B041586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07" y="1872258"/>
            <a:ext cx="479721" cy="469514"/>
          </a:xfrm>
          <a:prstGeom prst="rect">
            <a:avLst/>
          </a:prstGeom>
        </p:spPr>
      </p:pic>
      <p:pic>
        <p:nvPicPr>
          <p:cNvPr id="23" name="Picture 18">
            <a:extLst>
              <a:ext uri="{FF2B5EF4-FFF2-40B4-BE49-F238E27FC236}">
                <a16:creationId xmlns="" xmlns:a16="http://schemas.microsoft.com/office/drawing/2014/main" id="{EBB59CF0-25C1-904B-B12C-AA0D0FF0F5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577" y="2481534"/>
            <a:ext cx="470844" cy="470844"/>
          </a:xfrm>
          <a:prstGeom prst="rect">
            <a:avLst/>
          </a:prstGeom>
        </p:spPr>
      </p:pic>
      <p:sp>
        <p:nvSpPr>
          <p:cNvPr id="24" name="◎ 電腦輔助學習趨勢…">
            <a:extLst>
              <a:ext uri="{FF2B5EF4-FFF2-40B4-BE49-F238E27FC236}">
                <a16:creationId xmlns="" xmlns:a16="http://schemas.microsoft.com/office/drawing/2014/main" id="{AB0148BE-D9A5-F24E-AE27-E2AC8477D6BA}"/>
              </a:ext>
            </a:extLst>
          </p:cNvPr>
          <p:cNvSpPr txBox="1">
            <a:spLocks/>
          </p:cNvSpPr>
          <p:nvPr/>
        </p:nvSpPr>
        <p:spPr bwMode="auto">
          <a:xfrm>
            <a:off x="1282776" y="2454552"/>
            <a:ext cx="8274225" cy="66741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將輸入的數字串列與答案一一拿出來比對，並重複完以下動作後，再輸出結果。 </a:t>
            </a:r>
          </a:p>
        </p:txBody>
      </p:sp>
      <p:sp>
        <p:nvSpPr>
          <p:cNvPr id="25" name="◎ 電腦輔助學習趨勢…">
            <a:extLst>
              <a:ext uri="{FF2B5EF4-FFF2-40B4-BE49-F238E27FC236}">
                <a16:creationId xmlns="" xmlns:a16="http://schemas.microsoft.com/office/drawing/2014/main" id="{8940E911-210E-1247-90DA-A34F8C99663B}"/>
              </a:ext>
            </a:extLst>
          </p:cNvPr>
          <p:cNvSpPr txBox="1">
            <a:spLocks/>
          </p:cNvSpPr>
          <p:nvPr/>
        </p:nvSpPr>
        <p:spPr bwMode="auto">
          <a:xfrm>
            <a:off x="1537102" y="3504600"/>
            <a:ext cx="5879474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若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位置相同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，且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數字相同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，表示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</a:t>
            </a: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26" name="Picture 7">
            <a:extLst>
              <a:ext uri="{FF2B5EF4-FFF2-40B4-BE49-F238E27FC236}">
                <a16:creationId xmlns="" xmlns:a16="http://schemas.microsoft.com/office/drawing/2014/main" id="{7612CD34-41E3-5144-A337-074DBDFDDA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2806" y="3568763"/>
            <a:ext cx="368300" cy="279400"/>
          </a:xfrm>
          <a:prstGeom prst="rect">
            <a:avLst/>
          </a:prstGeom>
        </p:spPr>
      </p:pic>
      <p:pic>
        <p:nvPicPr>
          <p:cNvPr id="27" name="Picture 8">
            <a:extLst>
              <a:ext uri="{FF2B5EF4-FFF2-40B4-BE49-F238E27FC236}">
                <a16:creationId xmlns="" xmlns:a16="http://schemas.microsoft.com/office/drawing/2014/main" id="{056E7B2C-9D3B-F04E-8533-A4EA4C0EA6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2806" y="3999331"/>
            <a:ext cx="355600" cy="304800"/>
          </a:xfrm>
          <a:prstGeom prst="rect">
            <a:avLst/>
          </a:prstGeom>
        </p:spPr>
      </p:pic>
      <p:sp>
        <p:nvSpPr>
          <p:cNvPr id="28" name="◎ 電腦輔助學習趨勢…">
            <a:extLst>
              <a:ext uri="{FF2B5EF4-FFF2-40B4-BE49-F238E27FC236}">
                <a16:creationId xmlns="" xmlns:a16="http://schemas.microsoft.com/office/drawing/2014/main" id="{E5F63F4D-1E78-4641-97F5-8B0EA0D718EC}"/>
              </a:ext>
            </a:extLst>
          </p:cNvPr>
          <p:cNvSpPr txBox="1">
            <a:spLocks/>
          </p:cNvSpPr>
          <p:nvPr/>
        </p:nvSpPr>
        <p:spPr bwMode="auto">
          <a:xfrm>
            <a:off x="1537102" y="3946410"/>
            <a:ext cx="5015378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若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位置不同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，但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數字相同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，表示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B</a:t>
            </a: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B718CB5A-EDD9-8143-863F-C9940EC844DC}"/>
              </a:ext>
            </a:extLst>
          </p:cNvPr>
          <p:cNvSpPr/>
          <p:nvPr/>
        </p:nvSpPr>
        <p:spPr>
          <a:xfrm>
            <a:off x="1014575" y="1146545"/>
            <a:ext cx="7609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3.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使用者輸入數字後，如何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判斷結果</a:t>
            </a: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5201732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23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20" name="◎ 電腦輔助學習趨勢…">
            <a:extLst>
              <a:ext uri="{FF2B5EF4-FFF2-40B4-BE49-F238E27FC236}">
                <a16:creationId xmlns="" xmlns:a16="http://schemas.microsoft.com/office/drawing/2014/main" id="{B47C913D-2C37-2F48-BF15-839276216182}"/>
              </a:ext>
            </a:extLst>
          </p:cNvPr>
          <p:cNvSpPr txBox="1">
            <a:spLocks/>
          </p:cNvSpPr>
          <p:nvPr/>
        </p:nvSpPr>
        <p:spPr bwMode="auto">
          <a:xfrm>
            <a:off x="5000327" y="4801726"/>
            <a:ext cx="4583103" cy="141425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7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輪流與答案串列中的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個數字比對</a:t>
            </a:r>
            <a:endParaRPr lang="en-US" altLang="zh-TW" sz="2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結果發現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7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並與答案串列中第一個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數字相同但位置不同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，故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B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值再增加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</a:t>
            </a:r>
            <a:endParaRPr lang="zh-TW" altLang="en-US" sz="2400" kern="0" baseline="0" dirty="0">
              <a:solidFill>
                <a:srgbClr val="00B0DE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1" name="◎ 電腦輔助學習趨勢…">
            <a:extLst>
              <a:ext uri="{FF2B5EF4-FFF2-40B4-BE49-F238E27FC236}">
                <a16:creationId xmlns="" xmlns:a16="http://schemas.microsoft.com/office/drawing/2014/main" id="{27100837-CE76-6B48-98DC-847B433732D0}"/>
              </a:ext>
            </a:extLst>
          </p:cNvPr>
          <p:cNvSpPr txBox="1">
            <a:spLocks/>
          </p:cNvSpPr>
          <p:nvPr/>
        </p:nvSpPr>
        <p:spPr bwMode="auto">
          <a:xfrm>
            <a:off x="340864" y="4717437"/>
            <a:ext cx="4249228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0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再檢查第四個輸入數字</a:t>
            </a:r>
            <a:r>
              <a:rPr lang="en-US" altLang="zh-TW" sz="2000" kern="0" baseline="0" dirty="0">
                <a:solidFill>
                  <a:srgbClr val="00B0DE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7</a:t>
            </a:r>
            <a:endParaRPr lang="zh-TW" altLang="en-US" sz="20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A9B2C23-2D7A-3343-968A-2B3783C96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94" y="5122248"/>
            <a:ext cx="4559300" cy="1092200"/>
          </a:xfrm>
          <a:prstGeom prst="rect">
            <a:avLst/>
          </a:prstGeom>
        </p:spPr>
      </p:pic>
      <p:sp>
        <p:nvSpPr>
          <p:cNvPr id="18" name="◎ 電腦輔助學習趨勢…">
            <a:extLst>
              <a:ext uri="{FF2B5EF4-FFF2-40B4-BE49-F238E27FC236}">
                <a16:creationId xmlns="" xmlns:a16="http://schemas.microsoft.com/office/drawing/2014/main" id="{6D887A83-CFD2-994B-9911-A1B0FB467966}"/>
              </a:ext>
            </a:extLst>
          </p:cNvPr>
          <p:cNvSpPr txBox="1">
            <a:spLocks/>
          </p:cNvSpPr>
          <p:nvPr/>
        </p:nvSpPr>
        <p:spPr bwMode="auto">
          <a:xfrm>
            <a:off x="1293015" y="1893538"/>
            <a:ext cx="4323361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取得使用者猜測的數字。 </a:t>
            </a:r>
          </a:p>
        </p:txBody>
      </p:sp>
      <p:pic>
        <p:nvPicPr>
          <p:cNvPr id="22" name="Picture 11">
            <a:extLst>
              <a:ext uri="{FF2B5EF4-FFF2-40B4-BE49-F238E27FC236}">
                <a16:creationId xmlns="" xmlns:a16="http://schemas.microsoft.com/office/drawing/2014/main" id="{9FCCCB3B-9A9F-5642-BE26-786148D2F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07" y="1872258"/>
            <a:ext cx="479721" cy="469514"/>
          </a:xfrm>
          <a:prstGeom prst="rect">
            <a:avLst/>
          </a:prstGeom>
        </p:spPr>
      </p:pic>
      <p:pic>
        <p:nvPicPr>
          <p:cNvPr id="23" name="Picture 18">
            <a:extLst>
              <a:ext uri="{FF2B5EF4-FFF2-40B4-BE49-F238E27FC236}">
                <a16:creationId xmlns="" xmlns:a16="http://schemas.microsoft.com/office/drawing/2014/main" id="{040D3A8C-2AA8-EA4D-A1E2-B3EB559B09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577" y="2481534"/>
            <a:ext cx="470844" cy="470844"/>
          </a:xfrm>
          <a:prstGeom prst="rect">
            <a:avLst/>
          </a:prstGeom>
        </p:spPr>
      </p:pic>
      <p:sp>
        <p:nvSpPr>
          <p:cNvPr id="24" name="◎ 電腦輔助學習趨勢…">
            <a:extLst>
              <a:ext uri="{FF2B5EF4-FFF2-40B4-BE49-F238E27FC236}">
                <a16:creationId xmlns="" xmlns:a16="http://schemas.microsoft.com/office/drawing/2014/main" id="{ED648F6E-7D58-C74D-BBC3-B861E61FD0AA}"/>
              </a:ext>
            </a:extLst>
          </p:cNvPr>
          <p:cNvSpPr txBox="1">
            <a:spLocks/>
          </p:cNvSpPr>
          <p:nvPr/>
        </p:nvSpPr>
        <p:spPr bwMode="auto">
          <a:xfrm>
            <a:off x="1282776" y="2454552"/>
            <a:ext cx="8274225" cy="66741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將輸入的數字串列與答案一一拿出來比對，並重複完以下動作後，再輸出結果。 </a:t>
            </a:r>
          </a:p>
        </p:txBody>
      </p:sp>
      <p:sp>
        <p:nvSpPr>
          <p:cNvPr id="25" name="◎ 電腦輔助學習趨勢…">
            <a:extLst>
              <a:ext uri="{FF2B5EF4-FFF2-40B4-BE49-F238E27FC236}">
                <a16:creationId xmlns="" xmlns:a16="http://schemas.microsoft.com/office/drawing/2014/main" id="{A46A33FF-ED0E-6E41-B5CA-3B00A9C09A94}"/>
              </a:ext>
            </a:extLst>
          </p:cNvPr>
          <p:cNvSpPr txBox="1">
            <a:spLocks/>
          </p:cNvSpPr>
          <p:nvPr/>
        </p:nvSpPr>
        <p:spPr bwMode="auto">
          <a:xfrm>
            <a:off x="1537102" y="3504600"/>
            <a:ext cx="5879474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若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位置相同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，且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數字相同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，表示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</a:t>
            </a: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26" name="Picture 7">
            <a:extLst>
              <a:ext uri="{FF2B5EF4-FFF2-40B4-BE49-F238E27FC236}">
                <a16:creationId xmlns="" xmlns:a16="http://schemas.microsoft.com/office/drawing/2014/main" id="{C8850CCA-4D80-D64D-9D61-5D0848652E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2806" y="3568763"/>
            <a:ext cx="368300" cy="279400"/>
          </a:xfrm>
          <a:prstGeom prst="rect">
            <a:avLst/>
          </a:prstGeom>
        </p:spPr>
      </p:pic>
      <p:pic>
        <p:nvPicPr>
          <p:cNvPr id="27" name="Picture 8">
            <a:extLst>
              <a:ext uri="{FF2B5EF4-FFF2-40B4-BE49-F238E27FC236}">
                <a16:creationId xmlns="" xmlns:a16="http://schemas.microsoft.com/office/drawing/2014/main" id="{2AE6CD1B-B740-6F4F-A84E-B8633A1FF7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2806" y="3999331"/>
            <a:ext cx="355600" cy="304800"/>
          </a:xfrm>
          <a:prstGeom prst="rect">
            <a:avLst/>
          </a:prstGeom>
        </p:spPr>
      </p:pic>
      <p:sp>
        <p:nvSpPr>
          <p:cNvPr id="28" name="◎ 電腦輔助學習趨勢…">
            <a:extLst>
              <a:ext uri="{FF2B5EF4-FFF2-40B4-BE49-F238E27FC236}">
                <a16:creationId xmlns="" xmlns:a16="http://schemas.microsoft.com/office/drawing/2014/main" id="{3B3C3C17-DE5F-CA41-B41B-272A9BED3003}"/>
              </a:ext>
            </a:extLst>
          </p:cNvPr>
          <p:cNvSpPr txBox="1">
            <a:spLocks/>
          </p:cNvSpPr>
          <p:nvPr/>
        </p:nvSpPr>
        <p:spPr bwMode="auto">
          <a:xfrm>
            <a:off x="1537102" y="3946410"/>
            <a:ext cx="5015378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若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位置不同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，但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數字相同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，表示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B</a:t>
            </a: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FD738469-1DF3-0842-BFD2-4CA0A68CB8C5}"/>
              </a:ext>
            </a:extLst>
          </p:cNvPr>
          <p:cNvSpPr/>
          <p:nvPr/>
        </p:nvSpPr>
        <p:spPr>
          <a:xfrm>
            <a:off x="1014575" y="1146545"/>
            <a:ext cx="7609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3.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使用者輸入數字後，如何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判斷結果</a:t>
            </a: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94301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24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6F490C1-9245-9340-922C-4154253AD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771" y="1656233"/>
            <a:ext cx="4788996" cy="4948629"/>
          </a:xfrm>
          <a:prstGeom prst="rect">
            <a:avLst/>
          </a:prstGeom>
        </p:spPr>
      </p:pic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062F9039-A6AA-7640-B4B6-46809D13E9B9}"/>
              </a:ext>
            </a:extLst>
          </p:cNvPr>
          <p:cNvSpPr txBox="1">
            <a:spLocks/>
          </p:cNvSpPr>
          <p:nvPr/>
        </p:nvSpPr>
        <p:spPr bwMode="auto">
          <a:xfrm>
            <a:off x="854257" y="1725999"/>
            <a:ext cx="4323361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取得使用者猜測的數字。 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="" xmlns:a16="http://schemas.microsoft.com/office/drawing/2014/main" id="{CDD944D7-ADAD-2148-8F88-78976AFFA4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049" y="1704719"/>
            <a:ext cx="479721" cy="469514"/>
          </a:xfrm>
          <a:prstGeom prst="rect">
            <a:avLst/>
          </a:prstGeom>
        </p:spPr>
      </p:pic>
      <p:pic>
        <p:nvPicPr>
          <p:cNvPr id="20" name="Picture 18">
            <a:extLst>
              <a:ext uri="{FF2B5EF4-FFF2-40B4-BE49-F238E27FC236}">
                <a16:creationId xmlns="" xmlns:a16="http://schemas.microsoft.com/office/drawing/2014/main" id="{9819145E-DEE2-5A44-B20C-56FEF663DA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819" y="2313995"/>
            <a:ext cx="470844" cy="470844"/>
          </a:xfrm>
          <a:prstGeom prst="rect">
            <a:avLst/>
          </a:prstGeom>
        </p:spPr>
      </p:pic>
      <p:sp>
        <p:nvSpPr>
          <p:cNvPr id="21" name="◎ 電腦輔助學習趨勢…">
            <a:extLst>
              <a:ext uri="{FF2B5EF4-FFF2-40B4-BE49-F238E27FC236}">
                <a16:creationId xmlns="" xmlns:a16="http://schemas.microsoft.com/office/drawing/2014/main" id="{AA92A273-A863-214E-B506-08A044C07919}"/>
              </a:ext>
            </a:extLst>
          </p:cNvPr>
          <p:cNvSpPr txBox="1">
            <a:spLocks/>
          </p:cNvSpPr>
          <p:nvPr/>
        </p:nvSpPr>
        <p:spPr bwMode="auto">
          <a:xfrm>
            <a:off x="844018" y="2287013"/>
            <a:ext cx="8274225" cy="66741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將輸入的數字串列與答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案一一拿出來比對，並重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複完以下動作後，再輸出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結果。 </a:t>
            </a:r>
          </a:p>
        </p:txBody>
      </p:sp>
      <p:sp>
        <p:nvSpPr>
          <p:cNvPr id="22" name="◎ 電腦輔助學習趨勢…">
            <a:extLst>
              <a:ext uri="{FF2B5EF4-FFF2-40B4-BE49-F238E27FC236}">
                <a16:creationId xmlns="" xmlns:a16="http://schemas.microsoft.com/office/drawing/2014/main" id="{5EB5E0EC-E04D-0548-8ED9-5BF2E76BF1FD}"/>
              </a:ext>
            </a:extLst>
          </p:cNvPr>
          <p:cNvSpPr txBox="1">
            <a:spLocks/>
          </p:cNvSpPr>
          <p:nvPr/>
        </p:nvSpPr>
        <p:spPr bwMode="auto">
          <a:xfrm>
            <a:off x="490072" y="4680570"/>
            <a:ext cx="5879474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若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位置相同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，且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數字相同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，表示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</a:t>
            </a: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23" name="Picture 7">
            <a:extLst>
              <a:ext uri="{FF2B5EF4-FFF2-40B4-BE49-F238E27FC236}">
                <a16:creationId xmlns="" xmlns:a16="http://schemas.microsoft.com/office/drawing/2014/main" id="{25E94B6F-15B0-E84D-BB18-18AE4D5544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76" y="4744733"/>
            <a:ext cx="368300" cy="279400"/>
          </a:xfrm>
          <a:prstGeom prst="rect">
            <a:avLst/>
          </a:prstGeom>
        </p:spPr>
      </p:pic>
      <p:pic>
        <p:nvPicPr>
          <p:cNvPr id="24" name="Picture 8">
            <a:extLst>
              <a:ext uri="{FF2B5EF4-FFF2-40B4-BE49-F238E27FC236}">
                <a16:creationId xmlns="" xmlns:a16="http://schemas.microsoft.com/office/drawing/2014/main" id="{5D045E2D-BB80-204E-9319-AA5F7E31B6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776" y="5175301"/>
            <a:ext cx="355600" cy="304800"/>
          </a:xfrm>
          <a:prstGeom prst="rect">
            <a:avLst/>
          </a:prstGeom>
        </p:spPr>
      </p:pic>
      <p:sp>
        <p:nvSpPr>
          <p:cNvPr id="25" name="◎ 電腦輔助學習趨勢…">
            <a:extLst>
              <a:ext uri="{FF2B5EF4-FFF2-40B4-BE49-F238E27FC236}">
                <a16:creationId xmlns="" xmlns:a16="http://schemas.microsoft.com/office/drawing/2014/main" id="{13641AE3-FF40-4246-875F-8549DEBB3EA1}"/>
              </a:ext>
            </a:extLst>
          </p:cNvPr>
          <p:cNvSpPr txBox="1">
            <a:spLocks/>
          </p:cNvSpPr>
          <p:nvPr/>
        </p:nvSpPr>
        <p:spPr bwMode="auto">
          <a:xfrm>
            <a:off x="490072" y="5122380"/>
            <a:ext cx="5015378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若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位置不同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，但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數字相同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，表示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B</a:t>
            </a:r>
            <a:endParaRPr lang="zh-TW" altLang="en-US" sz="24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="" xmlns:a16="http://schemas.microsoft.com/office/drawing/2014/main" id="{CAD54F94-FBA0-2248-84AA-C968DDA1A990}"/>
              </a:ext>
            </a:extLst>
          </p:cNvPr>
          <p:cNvSpPr/>
          <p:nvPr/>
        </p:nvSpPr>
        <p:spPr>
          <a:xfrm>
            <a:off x="575817" y="979006"/>
            <a:ext cx="7609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3.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使用者輸入數字後，如何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判斷結果</a:t>
            </a: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8726104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25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18" name="◎ 電腦輔助學習趨勢…">
            <a:extLst>
              <a:ext uri="{FF2B5EF4-FFF2-40B4-BE49-F238E27FC236}">
                <a16:creationId xmlns="" xmlns:a16="http://schemas.microsoft.com/office/drawing/2014/main" id="{6D887A83-CFD2-994B-9911-A1B0FB467966}"/>
              </a:ext>
            </a:extLst>
          </p:cNvPr>
          <p:cNvSpPr txBox="1">
            <a:spLocks/>
          </p:cNvSpPr>
          <p:nvPr/>
        </p:nvSpPr>
        <p:spPr bwMode="auto">
          <a:xfrm>
            <a:off x="1293015" y="1893538"/>
            <a:ext cx="4323361" cy="51813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取得使用者猜測的數字。 </a:t>
            </a:r>
          </a:p>
        </p:txBody>
      </p:sp>
      <p:pic>
        <p:nvPicPr>
          <p:cNvPr id="22" name="Picture 11">
            <a:extLst>
              <a:ext uri="{FF2B5EF4-FFF2-40B4-BE49-F238E27FC236}">
                <a16:creationId xmlns="" xmlns:a16="http://schemas.microsoft.com/office/drawing/2014/main" id="{9FCCCB3B-9A9F-5642-BE26-786148D2F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807" y="1872258"/>
            <a:ext cx="479721" cy="469514"/>
          </a:xfrm>
          <a:prstGeom prst="rect">
            <a:avLst/>
          </a:prstGeom>
        </p:spPr>
      </p:pic>
      <p:pic>
        <p:nvPicPr>
          <p:cNvPr id="23" name="Picture 18">
            <a:extLst>
              <a:ext uri="{FF2B5EF4-FFF2-40B4-BE49-F238E27FC236}">
                <a16:creationId xmlns="" xmlns:a16="http://schemas.microsoft.com/office/drawing/2014/main" id="{040D3A8C-2AA8-EA4D-A1E2-B3EB559B0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77" y="2481534"/>
            <a:ext cx="470844" cy="470844"/>
          </a:xfrm>
          <a:prstGeom prst="rect">
            <a:avLst/>
          </a:prstGeom>
        </p:spPr>
      </p:pic>
      <p:sp>
        <p:nvSpPr>
          <p:cNvPr id="24" name="◎ 電腦輔助學習趨勢…">
            <a:extLst>
              <a:ext uri="{FF2B5EF4-FFF2-40B4-BE49-F238E27FC236}">
                <a16:creationId xmlns="" xmlns:a16="http://schemas.microsoft.com/office/drawing/2014/main" id="{ED648F6E-7D58-C74D-BBC3-B861E61FD0AA}"/>
              </a:ext>
            </a:extLst>
          </p:cNvPr>
          <p:cNvSpPr txBox="1">
            <a:spLocks/>
          </p:cNvSpPr>
          <p:nvPr/>
        </p:nvSpPr>
        <p:spPr bwMode="auto">
          <a:xfrm>
            <a:off x="1282776" y="2454552"/>
            <a:ext cx="8274225" cy="66741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將輸入的數字串列與答案一一拿出來比對，並重複完以下動作後，再輸出結果。 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FD738469-1DF3-0842-BFD2-4CA0A68CB8C5}"/>
              </a:ext>
            </a:extLst>
          </p:cNvPr>
          <p:cNvSpPr/>
          <p:nvPr/>
        </p:nvSpPr>
        <p:spPr>
          <a:xfrm>
            <a:off x="1014575" y="1146545"/>
            <a:ext cx="7609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3.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使用者輸入數字後，如何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判斷結果</a:t>
            </a: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="" xmlns:a16="http://schemas.microsoft.com/office/drawing/2014/main" id="{6C702330-CF93-814D-B441-797DE9B5ECA0}"/>
              </a:ext>
            </a:extLst>
          </p:cNvPr>
          <p:cNvSpPr/>
          <p:nvPr/>
        </p:nvSpPr>
        <p:spPr>
          <a:xfrm>
            <a:off x="1014575" y="3435666"/>
            <a:ext cx="82742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將輸入數字字串中的第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個字元與答案字串中的所 有字元比對，輸入數字字串中的第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個字元與答案字串中的所有字元比對，需要用到巢狀迴圈：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D1115C38-6628-5E4C-8DC2-15585F87D8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145" y="4951760"/>
            <a:ext cx="4735786" cy="138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961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pic>
        <p:nvPicPr>
          <p:cNvPr id="23" name="Picture 18">
            <a:extLst>
              <a:ext uri="{FF2B5EF4-FFF2-40B4-BE49-F238E27FC236}">
                <a16:creationId xmlns="" xmlns:a16="http://schemas.microsoft.com/office/drawing/2014/main" id="{040D3A8C-2AA8-EA4D-A1E2-B3EB559B0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77" y="1899240"/>
            <a:ext cx="470844" cy="470844"/>
          </a:xfrm>
          <a:prstGeom prst="rect">
            <a:avLst/>
          </a:prstGeom>
        </p:spPr>
      </p:pic>
      <p:sp>
        <p:nvSpPr>
          <p:cNvPr id="24" name="◎ 電腦輔助學習趨勢…">
            <a:extLst>
              <a:ext uri="{FF2B5EF4-FFF2-40B4-BE49-F238E27FC236}">
                <a16:creationId xmlns="" xmlns:a16="http://schemas.microsoft.com/office/drawing/2014/main" id="{ED648F6E-7D58-C74D-BBC3-B861E61FD0AA}"/>
              </a:ext>
            </a:extLst>
          </p:cNvPr>
          <p:cNvSpPr txBox="1">
            <a:spLocks/>
          </p:cNvSpPr>
          <p:nvPr/>
        </p:nvSpPr>
        <p:spPr bwMode="auto">
          <a:xfrm>
            <a:off x="1282776" y="1872258"/>
            <a:ext cx="8274225" cy="66741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將輸入的數字串列與答案一一拿出來比對，並重複完以下動作後，再輸出結果。 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FD738469-1DF3-0842-BFD2-4CA0A68CB8C5}"/>
              </a:ext>
            </a:extLst>
          </p:cNvPr>
          <p:cNvSpPr/>
          <p:nvPr/>
        </p:nvSpPr>
        <p:spPr>
          <a:xfrm>
            <a:off x="1014575" y="1008162"/>
            <a:ext cx="7609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3.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使用者輸入數字後，如何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判斷結果</a:t>
            </a: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="" xmlns:a16="http://schemas.microsoft.com/office/drawing/2014/main" id="{6C702330-CF93-814D-B441-797DE9B5ECA0}"/>
              </a:ext>
            </a:extLst>
          </p:cNvPr>
          <p:cNvSpPr/>
          <p:nvPr/>
        </p:nvSpPr>
        <p:spPr>
          <a:xfrm>
            <a:off x="867699" y="3960009"/>
            <a:ext cx="8542426" cy="1918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其中</a:t>
            </a:r>
            <a:r>
              <a:rPr lang="en" altLang="zh-TW" sz="2800" kern="0" baseline="0" dirty="0" err="1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用來儲存輸入數字字串的第幾個字元，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j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用來儲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存答案字串的第幾個字元。要計算幾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幾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B</a:t>
            </a:r>
            <a:r>
              <a:rPr lang="zh-TW" altLang="en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先需要定義兩個變數，一個用來記錄幾 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</a:t>
            </a:r>
            <a:r>
              <a:rPr lang="zh-TW" altLang="en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另一個用來記錄幾 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B</a:t>
            </a:r>
            <a:r>
              <a:rPr lang="zh-TW" altLang="en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並將兩個變數先設為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0.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D1115C38-6628-5E4C-8DC2-15585F87D8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443" y="2857707"/>
            <a:ext cx="3883190" cy="113565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1FAC93F4-72B3-0445-9211-B21BF78B41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663" y="5901159"/>
            <a:ext cx="2387600" cy="11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9465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pic>
        <p:nvPicPr>
          <p:cNvPr id="23" name="Picture 18">
            <a:extLst>
              <a:ext uri="{FF2B5EF4-FFF2-40B4-BE49-F238E27FC236}">
                <a16:creationId xmlns="" xmlns:a16="http://schemas.microsoft.com/office/drawing/2014/main" id="{040D3A8C-2AA8-EA4D-A1E2-B3EB559B0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77" y="1899240"/>
            <a:ext cx="470844" cy="470844"/>
          </a:xfrm>
          <a:prstGeom prst="rect">
            <a:avLst/>
          </a:prstGeom>
        </p:spPr>
      </p:pic>
      <p:sp>
        <p:nvSpPr>
          <p:cNvPr id="24" name="◎ 電腦輔助學習趨勢…">
            <a:extLst>
              <a:ext uri="{FF2B5EF4-FFF2-40B4-BE49-F238E27FC236}">
                <a16:creationId xmlns="" xmlns:a16="http://schemas.microsoft.com/office/drawing/2014/main" id="{ED648F6E-7D58-C74D-BBC3-B861E61FD0AA}"/>
              </a:ext>
            </a:extLst>
          </p:cNvPr>
          <p:cNvSpPr txBox="1">
            <a:spLocks/>
          </p:cNvSpPr>
          <p:nvPr/>
        </p:nvSpPr>
        <p:spPr bwMode="auto">
          <a:xfrm>
            <a:off x="1282776" y="1728242"/>
            <a:ext cx="8274225" cy="66741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將輸入的數字串列與答案一一拿出來比對，並重複完以下動作後，再輸出結果。 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FD738469-1DF3-0842-BFD2-4CA0A68CB8C5}"/>
              </a:ext>
            </a:extLst>
          </p:cNvPr>
          <p:cNvSpPr/>
          <p:nvPr/>
        </p:nvSpPr>
        <p:spPr>
          <a:xfrm>
            <a:off x="1014575" y="1008162"/>
            <a:ext cx="7609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3.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使用者輸入數字後，如何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判斷結果</a:t>
            </a: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="" xmlns:a16="http://schemas.microsoft.com/office/drawing/2014/main" id="{6C702330-CF93-814D-B441-797DE9B5ECA0}"/>
              </a:ext>
            </a:extLst>
          </p:cNvPr>
          <p:cNvSpPr/>
          <p:nvPr/>
        </p:nvSpPr>
        <p:spPr>
          <a:xfrm>
            <a:off x="503808" y="2736354"/>
            <a:ext cx="928903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為了將字串中的字元一一取出，可使用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a[0]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取出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字串的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個字元，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a[1]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取出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字串的第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個字元，依此類推。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計算幾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時，需同時滿足位置相同，且數字相同兩個條件。 位置相同可以藉由比對</a:t>
            </a:r>
            <a:r>
              <a:rPr lang="en" altLang="zh-TW" sz="2800" kern="0" baseline="0" dirty="0" err="1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是否等於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j</a:t>
            </a:r>
            <a:r>
              <a:rPr lang="zh-TW" altLang="en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數字相同則可以藉由比對輸入數字字串的第</a:t>
            </a:r>
            <a:r>
              <a:rPr lang="en" altLang="zh-TW" sz="2800" kern="0" baseline="0" dirty="0" err="1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個字元</a:t>
            </a:r>
            <a:r>
              <a:rPr lang="en" altLang="zh-TW" sz="2800" kern="0" baseline="0" dirty="0" err="1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input_number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[</a:t>
            </a:r>
            <a:r>
              <a:rPr lang="en" altLang="zh-TW" sz="2800" kern="0" baseline="0" dirty="0" err="1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i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]</a:t>
            </a:r>
            <a:r>
              <a:rPr lang="zh-TW" altLang="en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是否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等於答案字串中的第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j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個字元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answer[j]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2EC25EBF-0F0A-2347-87B5-899056DEEB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952" y="5688682"/>
            <a:ext cx="5502628" cy="155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911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pic>
        <p:nvPicPr>
          <p:cNvPr id="23" name="Picture 18">
            <a:extLst>
              <a:ext uri="{FF2B5EF4-FFF2-40B4-BE49-F238E27FC236}">
                <a16:creationId xmlns="" xmlns:a16="http://schemas.microsoft.com/office/drawing/2014/main" id="{040D3A8C-2AA8-EA4D-A1E2-B3EB559B0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77" y="1899240"/>
            <a:ext cx="470844" cy="470844"/>
          </a:xfrm>
          <a:prstGeom prst="rect">
            <a:avLst/>
          </a:prstGeom>
        </p:spPr>
      </p:pic>
      <p:sp>
        <p:nvSpPr>
          <p:cNvPr id="24" name="◎ 電腦輔助學習趨勢…">
            <a:extLst>
              <a:ext uri="{FF2B5EF4-FFF2-40B4-BE49-F238E27FC236}">
                <a16:creationId xmlns="" xmlns:a16="http://schemas.microsoft.com/office/drawing/2014/main" id="{ED648F6E-7D58-C74D-BBC3-B861E61FD0AA}"/>
              </a:ext>
            </a:extLst>
          </p:cNvPr>
          <p:cNvSpPr txBox="1">
            <a:spLocks/>
          </p:cNvSpPr>
          <p:nvPr/>
        </p:nvSpPr>
        <p:spPr bwMode="auto">
          <a:xfrm>
            <a:off x="1282776" y="1728242"/>
            <a:ext cx="8274225" cy="66741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將輸入的數字串列與答案一一拿出來比對，並重複完以下動作後，再輸出結果。 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FD738469-1DF3-0842-BFD2-4CA0A68CB8C5}"/>
              </a:ext>
            </a:extLst>
          </p:cNvPr>
          <p:cNvSpPr/>
          <p:nvPr/>
        </p:nvSpPr>
        <p:spPr>
          <a:xfrm>
            <a:off x="1014575" y="1008162"/>
            <a:ext cx="7609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3.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使用者輸入數字後，如何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判斷結果</a:t>
            </a: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="" xmlns:a16="http://schemas.microsoft.com/office/drawing/2014/main" id="{6C702330-CF93-814D-B441-797DE9B5ECA0}"/>
              </a:ext>
            </a:extLst>
          </p:cNvPr>
          <p:cNvSpPr/>
          <p:nvPr/>
        </p:nvSpPr>
        <p:spPr>
          <a:xfrm>
            <a:off x="431800" y="2736354"/>
            <a:ext cx="9289032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計算出幾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幾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B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後，須利用輸出指令告訴使用者結果：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為了讓重新比對時，重新計算幾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幾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B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，需在每個內層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迴圈結束時，將變數重新設為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0: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9D15EE7B-9708-0641-8220-12FE7A1455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612" y="3300214"/>
            <a:ext cx="6883400" cy="8763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F4D7AD91-D709-644F-A4DD-A2762A0001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184" y="5734188"/>
            <a:ext cx="24130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5724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pic>
        <p:nvPicPr>
          <p:cNvPr id="23" name="Picture 18">
            <a:extLst>
              <a:ext uri="{FF2B5EF4-FFF2-40B4-BE49-F238E27FC236}">
                <a16:creationId xmlns="" xmlns:a16="http://schemas.microsoft.com/office/drawing/2014/main" id="{040D3A8C-2AA8-EA4D-A1E2-B3EB559B0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77" y="2306384"/>
            <a:ext cx="470844" cy="470844"/>
          </a:xfrm>
          <a:prstGeom prst="rect">
            <a:avLst/>
          </a:prstGeom>
        </p:spPr>
      </p:pic>
      <p:sp>
        <p:nvSpPr>
          <p:cNvPr id="24" name="◎ 電腦輔助學習趨勢…">
            <a:extLst>
              <a:ext uri="{FF2B5EF4-FFF2-40B4-BE49-F238E27FC236}">
                <a16:creationId xmlns="" xmlns:a16="http://schemas.microsoft.com/office/drawing/2014/main" id="{ED648F6E-7D58-C74D-BBC3-B861E61FD0AA}"/>
              </a:ext>
            </a:extLst>
          </p:cNvPr>
          <p:cNvSpPr txBox="1">
            <a:spLocks/>
          </p:cNvSpPr>
          <p:nvPr/>
        </p:nvSpPr>
        <p:spPr bwMode="auto">
          <a:xfrm>
            <a:off x="1282776" y="2135386"/>
            <a:ext cx="8274225" cy="66741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將輸入的數字串列與答案一一拿出來比對，並重複完以下動作後，再輸出結果。 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FD738469-1DF3-0842-BFD2-4CA0A68CB8C5}"/>
              </a:ext>
            </a:extLst>
          </p:cNvPr>
          <p:cNvSpPr/>
          <p:nvPr/>
        </p:nvSpPr>
        <p:spPr>
          <a:xfrm>
            <a:off x="1014575" y="1343298"/>
            <a:ext cx="7609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3.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使用者輸入數字後，如何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判斷結果</a:t>
            </a: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="" xmlns:a16="http://schemas.microsoft.com/office/drawing/2014/main" id="{6C702330-CF93-814D-B441-797DE9B5ECA0}"/>
              </a:ext>
            </a:extLst>
          </p:cNvPr>
          <p:cNvSpPr/>
          <p:nvPr/>
        </p:nvSpPr>
        <p:spPr>
          <a:xfrm>
            <a:off x="1255712" y="3286135"/>
            <a:ext cx="92890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最後再重新要求使用者輸入數字：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8F095566-7BFA-F345-8B94-64E734E5DD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486" y="4007594"/>
            <a:ext cx="75692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405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1A2B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 猜數字遊戲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223144" y="1368202"/>
            <a:ext cx="8921624" cy="460851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系統先隨機產生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個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不重複的數字，再讓使用者輸入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個數字，再將輸入的數字與答案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進行比對後，用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「幾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幾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B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」的方式提示使用者是否正確。其中：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A 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代表數字正確，且位置正確；</a:t>
            </a:r>
            <a:endParaRPr lang="en-US" altLang="zh-TW" sz="2800" kern="0" baseline="0" dirty="0">
              <a:solidFill>
                <a:srgbClr val="C00000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B 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代表數字正確，但位置錯誤。</a:t>
            </a:r>
            <a:endParaRPr lang="en-US" altLang="zh-TW" sz="2800" kern="0" baseline="0" dirty="0">
              <a:solidFill>
                <a:srgbClr val="C00000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使用者有輸入的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8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機會中，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如果沒猜到正確數字，則遊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戲結束，並顯示「作答已達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 8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次，遊戲結束，目標數字是⋯」；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buFont typeface="Wingdings" pitchFamily="2" charset="2"/>
              <a:buChar char="n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如果在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8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次機會中，使用者輸入的數字完全正確，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則出現「您答對了，數字是⋯」。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BA68797-D6F9-154E-92E8-95C65D427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432" y="3643735"/>
            <a:ext cx="3560551" cy="161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7132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30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36" name="◎ 電腦輔助學習趨勢…">
            <a:extLst>
              <a:ext uri="{FF2B5EF4-FFF2-40B4-BE49-F238E27FC236}">
                <a16:creationId xmlns="" xmlns:a16="http://schemas.microsoft.com/office/drawing/2014/main" id="{82588A77-BBA6-E144-9D03-0B4520D86C57}"/>
              </a:ext>
            </a:extLst>
          </p:cNvPr>
          <p:cNvSpPr txBox="1">
            <a:spLocks/>
          </p:cNvSpPr>
          <p:nvPr/>
        </p:nvSpPr>
        <p:spPr bwMode="auto">
          <a:xfrm>
            <a:off x="1372972" y="2891567"/>
            <a:ext cx="3579023" cy="88499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當次數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未達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8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次且答案錯誤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時，重複執行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問題拆解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的動作。 </a:t>
            </a:r>
          </a:p>
        </p:txBody>
      </p:sp>
      <p:sp>
        <p:nvSpPr>
          <p:cNvPr id="39" name="◎ 電腦輔助學習趨勢…">
            <a:extLst>
              <a:ext uri="{FF2B5EF4-FFF2-40B4-BE49-F238E27FC236}">
                <a16:creationId xmlns="" xmlns:a16="http://schemas.microsoft.com/office/drawing/2014/main" id="{8F8905C7-891C-DD4D-84C5-8AAADE80C663}"/>
              </a:ext>
            </a:extLst>
          </p:cNvPr>
          <p:cNvSpPr txBox="1">
            <a:spLocks/>
          </p:cNvSpPr>
          <p:nvPr/>
        </p:nvSpPr>
        <p:spPr bwMode="auto">
          <a:xfrm>
            <a:off x="1345084" y="4354338"/>
            <a:ext cx="3569447" cy="104631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當錯誤次數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已達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8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次或答案正確時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，跳出迴圈。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1D5B469D-CB1C-B04D-8787-0082CB80F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313" y="2891567"/>
            <a:ext cx="524659" cy="5008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5E2787-D843-E24F-B161-2624DE8AA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391" y="4396667"/>
            <a:ext cx="511581" cy="5115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6BBB94B7-91C3-5C40-9B0E-C428431310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2658" y="2592338"/>
            <a:ext cx="4292150" cy="394295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222E47FB-EBD6-4349-BC72-DCD04EB0052A}"/>
              </a:ext>
            </a:extLst>
          </p:cNvPr>
          <p:cNvSpPr/>
          <p:nvPr/>
        </p:nvSpPr>
        <p:spPr>
          <a:xfrm>
            <a:off x="719832" y="1250700"/>
            <a:ext cx="93607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4.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讓程式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重複執行，直到使用者輸入的</a:t>
            </a:r>
            <a:endParaRPr lang="en-US" altLang="zh-TW" sz="36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數字正確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，或輸入錯誤的次數已達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8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次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1505585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31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36" name="◎ 電腦輔助學習趨勢…">
            <a:extLst>
              <a:ext uri="{FF2B5EF4-FFF2-40B4-BE49-F238E27FC236}">
                <a16:creationId xmlns="" xmlns:a16="http://schemas.microsoft.com/office/drawing/2014/main" id="{82588A77-BBA6-E144-9D03-0B4520D86C57}"/>
              </a:ext>
            </a:extLst>
          </p:cNvPr>
          <p:cNvSpPr txBox="1">
            <a:spLocks/>
          </p:cNvSpPr>
          <p:nvPr/>
        </p:nvSpPr>
        <p:spPr bwMode="auto">
          <a:xfrm>
            <a:off x="1372972" y="2565335"/>
            <a:ext cx="8491876" cy="88499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當次數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未達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8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次且答案錯誤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時，重複執行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問題拆解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的動作。 </a:t>
            </a:r>
          </a:p>
        </p:txBody>
      </p:sp>
      <p:sp>
        <p:nvSpPr>
          <p:cNvPr id="39" name="◎ 電腦輔助學習趨勢…">
            <a:extLst>
              <a:ext uri="{FF2B5EF4-FFF2-40B4-BE49-F238E27FC236}">
                <a16:creationId xmlns="" xmlns:a16="http://schemas.microsoft.com/office/drawing/2014/main" id="{8F8905C7-891C-DD4D-84C5-8AAADE80C663}"/>
              </a:ext>
            </a:extLst>
          </p:cNvPr>
          <p:cNvSpPr txBox="1">
            <a:spLocks/>
          </p:cNvSpPr>
          <p:nvPr/>
        </p:nvSpPr>
        <p:spPr bwMode="auto">
          <a:xfrm>
            <a:off x="1345084" y="3058194"/>
            <a:ext cx="8159724" cy="104631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當錯誤次數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已達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8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次或答案正確時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，跳出迴圈。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1D5B469D-CB1C-B04D-8787-0082CB80F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313" y="2565335"/>
            <a:ext cx="524659" cy="5008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5E2787-D843-E24F-B161-2624DE8AA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391" y="3100523"/>
            <a:ext cx="511581" cy="511581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222E47FB-EBD6-4349-BC72-DCD04EB0052A}"/>
              </a:ext>
            </a:extLst>
          </p:cNvPr>
          <p:cNvSpPr/>
          <p:nvPr/>
        </p:nvSpPr>
        <p:spPr>
          <a:xfrm>
            <a:off x="719832" y="1250700"/>
            <a:ext cx="93607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4.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讓程式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重複執行，直到使用者輸入的</a:t>
            </a:r>
            <a:endParaRPr lang="en-US" altLang="zh-TW" sz="36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數字正確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，或輸入錯誤的次數已達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8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次</a:t>
            </a:r>
            <a:endParaRPr lang="zh-TW" altLang="en-US" sz="3600" dirty="0"/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646DC602-8B47-9E42-AA0B-56E8BAB8593F}"/>
              </a:ext>
            </a:extLst>
          </p:cNvPr>
          <p:cNvSpPr/>
          <p:nvPr/>
        </p:nvSpPr>
        <p:spPr>
          <a:xfrm>
            <a:off x="1372972" y="3623535"/>
            <a:ext cx="8295861" cy="15901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先設定計算次數用的變數</a:t>
            </a:r>
            <a:r>
              <a:rPr lang="en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times</a:t>
            </a:r>
            <a:r>
              <a:rPr lang="zh-TW" altLang="en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並將變數設為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要比較輸入數字的字串與答案字串，可使用字串名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稱代表整個字串，根據步驟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5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、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6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的敘述，語法是：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4514E42B-0B29-C04D-B954-67AF837A00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94" y="5328642"/>
            <a:ext cx="6722346" cy="142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672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36" name="◎ 電腦輔助學習趨勢…">
            <a:extLst>
              <a:ext uri="{FF2B5EF4-FFF2-40B4-BE49-F238E27FC236}">
                <a16:creationId xmlns="" xmlns:a16="http://schemas.microsoft.com/office/drawing/2014/main" id="{82588A77-BBA6-E144-9D03-0B4520D86C57}"/>
              </a:ext>
            </a:extLst>
          </p:cNvPr>
          <p:cNvSpPr txBox="1">
            <a:spLocks/>
          </p:cNvSpPr>
          <p:nvPr/>
        </p:nvSpPr>
        <p:spPr bwMode="auto">
          <a:xfrm>
            <a:off x="1911256" y="1928368"/>
            <a:ext cx="7953592" cy="59937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當答案正確時，輸出「您答對了，數字是⋯」。 </a:t>
            </a:r>
          </a:p>
        </p:txBody>
      </p:sp>
      <p:sp>
        <p:nvSpPr>
          <p:cNvPr id="39" name="◎ 電腦輔助學習趨勢…">
            <a:extLst>
              <a:ext uri="{FF2B5EF4-FFF2-40B4-BE49-F238E27FC236}">
                <a16:creationId xmlns="" xmlns:a16="http://schemas.microsoft.com/office/drawing/2014/main" id="{8F8905C7-891C-DD4D-84C5-8AAADE80C663}"/>
              </a:ext>
            </a:extLst>
          </p:cNvPr>
          <p:cNvSpPr txBox="1">
            <a:spLocks/>
          </p:cNvSpPr>
          <p:nvPr/>
        </p:nvSpPr>
        <p:spPr bwMode="auto">
          <a:xfrm>
            <a:off x="1871960" y="2574247"/>
            <a:ext cx="7056784" cy="104631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當答案錯誤次數已達到</a:t>
            </a:r>
            <a:r>
              <a:rPr lang="en-US" altLang="zh-TW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8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次時，輸出「作答已達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8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次，遊戲結束，目標數字是⋯」。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04D7218-17F4-0B4E-837C-75F6141D2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3553" y="1854167"/>
            <a:ext cx="518407" cy="4942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03191D5-928F-9B43-B45C-9D1F773F2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048" y="2584112"/>
            <a:ext cx="518407" cy="49484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="" xmlns:a16="http://schemas.microsoft.com/office/drawing/2014/main" id="{A387AA1B-991A-B74A-8CE4-00DE47243BDC}"/>
              </a:ext>
            </a:extLst>
          </p:cNvPr>
          <p:cNvSpPr/>
          <p:nvPr/>
        </p:nvSpPr>
        <p:spPr>
          <a:xfrm>
            <a:off x="1315223" y="1080170"/>
            <a:ext cx="6340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5.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如何決定要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輸出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何種結果？ 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E9071F95-0E7D-0B40-95DA-FFE2C73CF0AE}"/>
              </a:ext>
            </a:extLst>
          </p:cNvPr>
          <p:cNvSpPr/>
          <p:nvPr/>
        </p:nvSpPr>
        <p:spPr>
          <a:xfrm>
            <a:off x="791841" y="3673215"/>
            <a:ext cx="8856984" cy="1590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依據輸入數字字串與答案字串相同與否，輸出「您答對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了， 正確答案是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…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」或「作答已達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8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次，遊戲結束，正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確答案是</a:t>
            </a:r>
            <a:r>
              <a:rPr lang="en-US" altLang="zh-TW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…</a:t>
            </a:r>
            <a:r>
              <a:rPr lang="zh-TW" altLang="en-US" sz="28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」</a:t>
            </a:r>
            <a:endParaRPr lang="en-US" altLang="zh-TW" sz="28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364EA667-5268-F44B-A8AA-5B92C99D94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24" y="5487932"/>
            <a:ext cx="7056785" cy="149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984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33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pic>
        <p:nvPicPr>
          <p:cNvPr id="5" name="圖片 6">
            <a:hlinkClick r:id="rId3"/>
            <a:extLst>
              <a:ext uri="{FF2B5EF4-FFF2-40B4-BE49-F238E27FC236}">
                <a16:creationId xmlns="" xmlns:a16="http://schemas.microsoft.com/office/drawing/2014/main" id="{501EB285-1DB3-E14B-A507-1F6813A8A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7585656" y="72058"/>
            <a:ext cx="2351722" cy="1446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="" xmlns:a16="http://schemas.microsoft.com/office/drawing/2014/main" id="{513910DC-3158-A642-B869-83ED373F215E}"/>
              </a:ext>
            </a:extLst>
          </p:cNvPr>
          <p:cNvSpPr/>
          <p:nvPr/>
        </p:nvSpPr>
        <p:spPr>
          <a:xfrm>
            <a:off x="359792" y="1044139"/>
            <a:ext cx="18902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</a:rPr>
              <a:t>程式參考</a:t>
            </a:r>
            <a:r>
              <a:rPr lang="en-US" altLang="zh-TW" sz="360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</a:rPr>
              <a:t>1/2</a:t>
            </a:r>
            <a:endParaRPr lang="zh-TW" altLang="en-US" sz="360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68470F9-BFE6-674F-87AB-60ED82C0F4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88" y="1777384"/>
            <a:ext cx="6696744" cy="49194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770119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34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pic>
        <p:nvPicPr>
          <p:cNvPr id="5" name="圖片 6">
            <a:hlinkClick r:id="rId3"/>
            <a:extLst>
              <a:ext uri="{FF2B5EF4-FFF2-40B4-BE49-F238E27FC236}">
                <a16:creationId xmlns="" xmlns:a16="http://schemas.microsoft.com/office/drawing/2014/main" id="{501EB285-1DB3-E14B-A507-1F6813A8A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7585656" y="72058"/>
            <a:ext cx="2351722" cy="1446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="" xmlns:a16="http://schemas.microsoft.com/office/drawing/2014/main" id="{513910DC-3158-A642-B869-83ED373F215E}"/>
              </a:ext>
            </a:extLst>
          </p:cNvPr>
          <p:cNvSpPr/>
          <p:nvPr/>
        </p:nvSpPr>
        <p:spPr>
          <a:xfrm>
            <a:off x="359792" y="1044139"/>
            <a:ext cx="18902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</a:rPr>
              <a:t>程式參考</a:t>
            </a:r>
            <a:r>
              <a:rPr lang="en-US" altLang="zh-TW" sz="360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</a:rPr>
              <a:t>2/2</a:t>
            </a:r>
            <a:endParaRPr lang="zh-TW" altLang="en-US" sz="360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D4E36C69-E247-F34F-9C3E-A3D50A5E14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56" y="1734934"/>
            <a:ext cx="7165774" cy="4889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084701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35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431800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程式語法大集合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A24D8FB3-0984-AA4A-ADAD-53CC4B0F73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31" y="1097440"/>
            <a:ext cx="6777761" cy="595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8511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36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431800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程式語法大集合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88D66B52-7501-3541-AE5B-789D05BE6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24" y="1390650"/>
            <a:ext cx="8916567" cy="473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2157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37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431800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程式語法大集合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2A277A09-0AF7-3F43-AA41-708F1CFB9F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07" y="1350822"/>
            <a:ext cx="8864093" cy="243354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782DC6E3-DFE1-984A-8357-CDBD6B71C6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07" y="3961867"/>
            <a:ext cx="8876793" cy="244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8599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839" y="41784"/>
            <a:ext cx="41344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附錄：海龜繪圖</a:t>
            </a: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40810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38</a:t>
            </a:fld>
            <a:endParaRPr lang="en-US" altLang="zh-TW" sz="1400" dirty="0"/>
          </a:p>
        </p:txBody>
      </p:sp>
      <p:sp>
        <p:nvSpPr>
          <p:cNvPr id="10" name="Rectangle 12">
            <a:extLst>
              <a:ext uri="{FF2B5EF4-FFF2-40B4-BE49-F238E27FC236}">
                <a16:creationId xmlns="" xmlns:a16="http://schemas.microsoft.com/office/drawing/2014/main" id="{409F27DB-75C4-D241-8702-4F0A595FF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820" y="1944051"/>
            <a:ext cx="3927218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1.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 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  <a:hlinkClick r:id="" action="ppaction://hlinkshowjump?jump=nextslide"/>
              </a:rPr>
              <a:t>基本操作</a:t>
            </a:r>
            <a:endParaRPr kumimoji="0" lang="zh-TW" altLang="en-US" sz="3600" kern="0" baseline="0" dirty="0">
              <a:solidFill>
                <a:prstClr val="black"/>
              </a:solidFill>
              <a:latin typeface="Heiti SC Medium" pitchFamily="2" charset="-128"/>
              <a:ea typeface="Heiti SC Medium" pitchFamily="2" charset="-128"/>
              <a:cs typeface="Arial"/>
              <a:sym typeface="Arial"/>
            </a:endParaRPr>
          </a:p>
        </p:txBody>
      </p:sp>
      <p:sp>
        <p:nvSpPr>
          <p:cNvPr id="11" name="Rectangle 12">
            <a:extLst>
              <a:ext uri="{FF2B5EF4-FFF2-40B4-BE49-F238E27FC236}">
                <a16:creationId xmlns="" xmlns:a16="http://schemas.microsoft.com/office/drawing/2014/main" id="{6E4BD11A-7930-D347-B289-0170CC57C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302" y="2967752"/>
            <a:ext cx="3922736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2.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 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  <a:hlinkClick r:id="rId2" action="ppaction://hlinksldjump"/>
              </a:rPr>
              <a:t>畫正方形</a:t>
            </a:r>
            <a:endParaRPr kumimoji="0" lang="zh-TW" altLang="en-US" sz="3600" kern="0" baseline="0" dirty="0">
              <a:solidFill>
                <a:prstClr val="black"/>
              </a:solidFill>
              <a:latin typeface="Heiti SC Medium" pitchFamily="2" charset="-128"/>
              <a:ea typeface="Heiti SC Medium" pitchFamily="2" charset="-128"/>
              <a:cs typeface="Arial"/>
              <a:sym typeface="Arial"/>
            </a:endParaRPr>
          </a:p>
        </p:txBody>
      </p:sp>
      <p:sp>
        <p:nvSpPr>
          <p:cNvPr id="12" name="Rectangle 12">
            <a:extLst>
              <a:ext uri="{FF2B5EF4-FFF2-40B4-BE49-F238E27FC236}">
                <a16:creationId xmlns="" xmlns:a16="http://schemas.microsoft.com/office/drawing/2014/main" id="{4A176819-D1A5-1840-A41A-3FE9A2280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856" y="3988265"/>
            <a:ext cx="3922736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3.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 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  <a:hlinkClick r:id="rId3" action="ppaction://hlinksldjump"/>
              </a:rPr>
              <a:t>擴散方形</a:t>
            </a:r>
            <a:endParaRPr kumimoji="0" lang="zh-TW" altLang="en-US" sz="3600" kern="0" baseline="0" dirty="0">
              <a:solidFill>
                <a:prstClr val="black"/>
              </a:solidFill>
              <a:latin typeface="Heiti SC Medium" pitchFamily="2" charset="-128"/>
              <a:ea typeface="Heiti SC Medium" pitchFamily="2" charset="-128"/>
              <a:cs typeface="Arial"/>
              <a:sym typeface="Arial"/>
            </a:endParaRPr>
          </a:p>
        </p:txBody>
      </p:sp>
      <p:sp>
        <p:nvSpPr>
          <p:cNvPr id="14" name="Rectangle 12">
            <a:extLst>
              <a:ext uri="{FF2B5EF4-FFF2-40B4-BE49-F238E27FC236}">
                <a16:creationId xmlns="" xmlns:a16="http://schemas.microsoft.com/office/drawing/2014/main" id="{D76BB090-6857-A445-81C3-A72FCFFC7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338" y="4985959"/>
            <a:ext cx="3918254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4.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 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  <a:hlinkClick r:id="rId4" action="ppaction://hlinksldjump"/>
              </a:rPr>
              <a:t>旋轉正方形</a:t>
            </a:r>
            <a:endParaRPr kumimoji="0" lang="zh-TW" altLang="en-US" sz="3600" kern="0" baseline="0" dirty="0">
              <a:solidFill>
                <a:prstClr val="black"/>
              </a:solidFill>
              <a:latin typeface="Heiti SC Medium" pitchFamily="2" charset="-128"/>
              <a:ea typeface="Heiti SC Medium" pitchFamily="2" charset="-128"/>
              <a:cs typeface="Arial"/>
              <a:sym typeface="Arial"/>
            </a:endParaRPr>
          </a:p>
        </p:txBody>
      </p:sp>
      <p:sp>
        <p:nvSpPr>
          <p:cNvPr id="15" name="Rectangle 12">
            <a:extLst>
              <a:ext uri="{FF2B5EF4-FFF2-40B4-BE49-F238E27FC236}">
                <a16:creationId xmlns="" xmlns:a16="http://schemas.microsoft.com/office/drawing/2014/main" id="{EF62D686-4295-5347-B588-34E8C6FD6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1244" y="1944051"/>
            <a:ext cx="3986503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5.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 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  <a:hlinkClick r:id="rId5" action="ppaction://hlinksldjump"/>
              </a:rPr>
              <a:t>平行排列正方形 </a:t>
            </a:r>
            <a:endParaRPr kumimoji="0" lang="zh-TW" altLang="en-US" sz="3600" kern="0" baseline="0" dirty="0">
              <a:solidFill>
                <a:prstClr val="black"/>
              </a:solidFill>
              <a:latin typeface="Heiti SC Medium" pitchFamily="2" charset="-128"/>
              <a:ea typeface="Heiti SC Medium" pitchFamily="2" charset="-128"/>
              <a:cs typeface="Arial"/>
              <a:sym typeface="Arial"/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="" xmlns:a16="http://schemas.microsoft.com/office/drawing/2014/main" id="{FBCFEBEC-8FFF-F947-AC3B-48D4C68A0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5726" y="2967752"/>
            <a:ext cx="3973057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6.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 </a:t>
            </a:r>
            <a:r>
              <a:rPr kumimoji="0" lang="zh-TW" altLang="en-US" sz="3600" kern="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"/>
                <a:sym typeface="Arial"/>
                <a:hlinkClick r:id="rId6" action="ppaction://hlinksldjump"/>
              </a:rPr>
              <a:t>幾何圖形</a:t>
            </a:r>
            <a:endParaRPr kumimoji="0" lang="zh-TW" altLang="en-US" sz="3600" kern="0" baseline="0" dirty="0">
              <a:solidFill>
                <a:prstClr val="black"/>
              </a:solidFill>
              <a:latin typeface="Heiti SC Medium" pitchFamily="2" charset="-128"/>
              <a:ea typeface="Heiti SC Medium" pitchFamily="2" charset="-128"/>
              <a:cs typeface="Arial"/>
              <a:sym typeface="Arial"/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="" xmlns:a16="http://schemas.microsoft.com/office/drawing/2014/main" id="{B4CE13D4-6319-2444-98EC-7E806B403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280" y="3988265"/>
            <a:ext cx="3986504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3600" kern="0" baseline="0" dirty="0"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7.</a:t>
            </a:r>
            <a:r>
              <a:rPr kumimoji="0" lang="zh-TW" altLang="en-US" sz="3600" kern="0" baseline="0" dirty="0"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 </a:t>
            </a:r>
            <a:r>
              <a:rPr lang="zh-TW" altLang="en-US" sz="3600" baseline="0" dirty="0">
                <a:latin typeface="Heiti SC Medium" pitchFamily="2" charset="-128"/>
                <a:ea typeface="Heiti SC Medium" pitchFamily="2" charset="-128"/>
                <a:hlinkClick r:id="rId7" action="ppaction://hlinksldjump"/>
              </a:rPr>
              <a:t>逐漸擴大正方形 </a:t>
            </a:r>
            <a:endParaRPr kumimoji="0" lang="zh-TW" altLang="en-US" sz="3600" kern="0" baseline="0" dirty="0">
              <a:latin typeface="Heiti SC Medium" pitchFamily="2" charset="-128"/>
              <a:ea typeface="Heiti SC Medium" pitchFamily="2" charset="-128"/>
              <a:cs typeface="Arial"/>
              <a:sym typeface="Arial"/>
            </a:endParaRPr>
          </a:p>
        </p:txBody>
      </p:sp>
      <p:sp>
        <p:nvSpPr>
          <p:cNvPr id="18" name="Rectangle 12">
            <a:hlinkClick r:id="rId8" action="ppaction://hlinksldjump"/>
            <a:extLst>
              <a:ext uri="{FF2B5EF4-FFF2-40B4-BE49-F238E27FC236}">
                <a16:creationId xmlns="" xmlns:a16="http://schemas.microsoft.com/office/drawing/2014/main" id="{B6E3DAEA-BE9A-044A-A9E5-32B338B9C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6763" y="4985959"/>
            <a:ext cx="3990984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3600" kern="0" baseline="0" dirty="0"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8.</a:t>
            </a:r>
            <a:r>
              <a:rPr kumimoji="0" lang="zh-TW" altLang="en-US" sz="3600" kern="0" baseline="0" dirty="0">
                <a:latin typeface="Heiti SC Medium" pitchFamily="2" charset="-128"/>
                <a:ea typeface="Heiti SC Medium" pitchFamily="2" charset="-128"/>
                <a:cs typeface="Arial"/>
                <a:sym typeface="Arial"/>
              </a:rPr>
              <a:t> </a:t>
            </a:r>
            <a:r>
              <a:rPr lang="zh-TW" altLang="en-US" sz="3600" baseline="0" dirty="0">
                <a:latin typeface="Heiti SC Medium" pitchFamily="2" charset="-128"/>
                <a:ea typeface="Heiti SC Medium" pitchFamily="2" charset="-128"/>
                <a:hlinkClick r:id="rId8" action="ppaction://hlinksldjump"/>
              </a:rPr>
              <a:t>隨機畫出星星 </a:t>
            </a:r>
            <a:endParaRPr kumimoji="0" lang="zh-TW" altLang="en-US" sz="3600" kern="0" baseline="0" dirty="0">
              <a:latin typeface="Heiti SC Medium" pitchFamily="2" charset="-128"/>
              <a:ea typeface="Heiti SC Medium" pitchFamily="2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92105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839" y="41784"/>
            <a:ext cx="41344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附錄：海龜繪圖</a:t>
            </a: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1D0D094-32B5-5245-B5A2-A23C70BEF5DA}"/>
              </a:ext>
            </a:extLst>
          </p:cNvPr>
          <p:cNvSpPr/>
          <p:nvPr/>
        </p:nvSpPr>
        <p:spPr>
          <a:xfrm>
            <a:off x="370333" y="1086145"/>
            <a:ext cx="9134475" cy="4962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想像一下，一隻烏龜在坐標上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(0,0)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出發，在匯入繪圖模組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import turtle)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之後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, 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下達命令：</a:t>
            </a:r>
            <a:r>
              <a:rPr lang="en-US" altLang="zh-TW" sz="3600" kern="0" baseline="0" dirty="0" err="1">
                <a:latin typeface="Heiti SC Medium" pitchFamily="2" charset="-128"/>
                <a:ea typeface="Heiti SC Medium" pitchFamily="2" charset="-128"/>
                <a:cs typeface="Arial Unicode MS"/>
              </a:rPr>
              <a:t>turtle.forward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(30)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，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烏龜會向前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走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30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個單位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像素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)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，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如果命令為</a:t>
            </a:r>
            <a:r>
              <a:rPr lang="en-US" altLang="zh-TW" sz="3200" kern="0" baseline="0" dirty="0" err="1">
                <a:latin typeface="Heiti SC Medium" pitchFamily="2" charset="-128"/>
                <a:ea typeface="Heiti SC Medium" pitchFamily="2" charset="-128"/>
                <a:cs typeface="Arial Unicode MS"/>
              </a:rPr>
              <a:t>turtle.right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(60)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，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烏龜會順時針旋轉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60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度。　　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40810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39</a:t>
            </a:fld>
            <a:endParaRPr lang="en-US" altLang="zh-TW" sz="1400" dirty="0"/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A228F943-095A-4146-8A5D-1C4BF1C1A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312" y="3886266"/>
            <a:ext cx="3059061" cy="310096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F7BFF5E2-3EAC-E04C-9147-B88CD937A6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67" y="4429445"/>
            <a:ext cx="3059062" cy="2557787"/>
          </a:xfrm>
          <a:prstGeom prst="rect">
            <a:avLst/>
          </a:prstGeom>
        </p:spPr>
      </p:pic>
      <p:pic>
        <p:nvPicPr>
          <p:cNvPr id="9" name="圖片 6">
            <a:hlinkClick r:id="rId4"/>
            <a:extLst>
              <a:ext uri="{FF2B5EF4-FFF2-40B4-BE49-F238E27FC236}">
                <a16:creationId xmlns="" xmlns:a16="http://schemas.microsoft.com/office/drawing/2014/main" id="{4F85B3CD-D16A-F34B-B4B6-5AB3111FB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7585656" y="72058"/>
            <a:ext cx="2351722" cy="1446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1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5666759" y="346956"/>
            <a:ext cx="1989737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繪圖篇－</a:t>
            </a:r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Turtle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繪圖坐標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AutoShape 12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4757760" y="417709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72354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1A2B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 猜數字遊戲</a:t>
            </a:r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29F891F5-84ED-7045-9121-32EC51269B7E}"/>
              </a:ext>
            </a:extLst>
          </p:cNvPr>
          <p:cNvSpPr/>
          <p:nvPr/>
        </p:nvSpPr>
        <p:spPr bwMode="auto">
          <a:xfrm>
            <a:off x="7416576" y="6264746"/>
            <a:ext cx="2664049" cy="93615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90AAE8BA-086E-5144-B5B5-4AD7817E51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29" y="1090965"/>
            <a:ext cx="7939391" cy="599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290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855" y="41784"/>
            <a:ext cx="41344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附錄：海龜繪圖</a:t>
            </a: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1D0D094-32B5-5245-B5A2-A23C70BEF5DA}"/>
              </a:ext>
            </a:extLst>
          </p:cNvPr>
          <p:cNvSpPr/>
          <p:nvPr/>
        </p:nvSpPr>
        <p:spPr>
          <a:xfrm>
            <a:off x="473074" y="1440210"/>
            <a:ext cx="9134475" cy="9025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r>
              <a:rPr lang="en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Python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是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物件導向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的程式語言，使用物件的屬性或方法時，會使用「</a:t>
            </a:r>
            <a:r>
              <a:rPr lang="en-US" altLang="zh-TW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.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」的語法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。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marL="571500" indent="-5715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屬性與方法的差別，在於呼叫方法時會加上小括號， 有時候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()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中還會帶有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參數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，一同傳入給方法進行運算 </a:t>
            </a:r>
          </a:p>
          <a:p>
            <a:pPr marL="571500" indent="-5715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【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例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】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使用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turtle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模組裡的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Turtle()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方法 ，可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    寫成</a:t>
            </a:r>
            <a:r>
              <a:rPr lang="en" altLang="zh-TW" sz="3200" kern="0" baseline="0" dirty="0" err="1">
                <a:latin typeface="Heiti SC Medium" pitchFamily="2" charset="-128"/>
                <a:ea typeface="Heiti SC Medium" pitchFamily="2" charset="-128"/>
                <a:cs typeface="Arial Unicode MS"/>
              </a:rPr>
              <a:t>turtle.Turtle</a:t>
            </a:r>
            <a:r>
              <a:rPr lang="en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()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，解釋為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: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在 </a:t>
            </a:r>
            <a:r>
              <a:rPr lang="en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turtle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模組中，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    取用名為 </a:t>
            </a:r>
            <a:r>
              <a:rPr lang="en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Turtle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的方法。 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en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</a:t>
            </a:r>
          </a:p>
          <a:p>
            <a:pPr eaLnBrk="1" hangingPunct="1">
              <a:lnSpc>
                <a:spcPct val="120000"/>
              </a:lnSpc>
              <a:defRPr/>
            </a:pP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marL="571500" indent="-5715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marL="571500" indent="-5715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　　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52791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40</a:t>
            </a:fld>
            <a:endParaRPr lang="en-US" altLang="zh-TW" sz="1400" dirty="0"/>
          </a:p>
        </p:txBody>
      </p:sp>
    </p:spTree>
    <p:extLst>
      <p:ext uri="{BB962C8B-B14F-4D97-AF65-F5344CB8AC3E}">
        <p14:creationId xmlns:p14="http://schemas.microsoft.com/office/powerpoint/2010/main" val="10902882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863" y="41784"/>
            <a:ext cx="41344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附錄：海龜繪圖</a:t>
            </a: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1D0D094-32B5-5245-B5A2-A23C70BEF5DA}"/>
              </a:ext>
            </a:extLst>
          </p:cNvPr>
          <p:cNvSpPr/>
          <p:nvPr/>
        </p:nvSpPr>
        <p:spPr>
          <a:xfrm>
            <a:off x="473074" y="1440210"/>
            <a:ext cx="9134475" cy="6366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可將</a:t>
            </a:r>
            <a:r>
              <a:rPr lang="en-US" altLang="zh-TW" sz="3600" kern="0" baseline="0" dirty="0" err="1">
                <a:latin typeface="Heiti SC Medium" pitchFamily="2" charset="-128"/>
                <a:ea typeface="Heiti SC Medium" pitchFamily="2" charset="-128"/>
                <a:cs typeface="Arial Unicode MS"/>
              </a:rPr>
              <a:t>turtle.Turtle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()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指定給 </a:t>
            </a:r>
            <a:r>
              <a:rPr lang="en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john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這個變數來儲存。 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marL="571500" indent="-5715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r>
              <a:rPr lang="en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window = </a:t>
            </a:r>
            <a:r>
              <a:rPr lang="en" altLang="zh-TW" sz="3600" kern="0" baseline="0" dirty="0" err="1">
                <a:latin typeface="Heiti SC Medium" pitchFamily="2" charset="-128"/>
                <a:ea typeface="Heiti SC Medium" pitchFamily="2" charset="-128"/>
                <a:cs typeface="Arial Unicode MS"/>
              </a:rPr>
              <a:t>turtle.Screen</a:t>
            </a:r>
            <a:r>
              <a:rPr lang="en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()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中，</a:t>
            </a:r>
            <a:r>
              <a:rPr lang="en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window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變數會儲存一個畫布物件，並繼承</a:t>
            </a:r>
            <a:r>
              <a:rPr lang="en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turtle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模組事先定義的屬性與方法。 </a:t>
            </a:r>
          </a:p>
          <a:p>
            <a:pPr marL="571500" indent="-5715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　　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52791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41</a:t>
            </a:fld>
            <a:endParaRPr lang="en-US" altLang="zh-TW" sz="1400" dirty="0"/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84E1775C-74DE-9743-B4E4-FE4E3802A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56" y="4995470"/>
            <a:ext cx="8871147" cy="132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6951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863" y="41784"/>
            <a:ext cx="41344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附錄：海龜繪圖</a:t>
            </a: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1D0D094-32B5-5245-B5A2-A23C70BEF5DA}"/>
              </a:ext>
            </a:extLst>
          </p:cNvPr>
          <p:cNvSpPr/>
          <p:nvPr/>
        </p:nvSpPr>
        <p:spPr>
          <a:xfrm>
            <a:off x="473074" y="1440210"/>
            <a:ext cx="9134475" cy="4371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r>
              <a:rPr lang="en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john = </a:t>
            </a:r>
            <a:r>
              <a:rPr lang="en" altLang="zh-TW" sz="3600" kern="0" baseline="0" dirty="0" err="1">
                <a:latin typeface="Heiti SC Medium" pitchFamily="2" charset="-128"/>
                <a:ea typeface="Heiti SC Medium" pitchFamily="2" charset="-128"/>
                <a:cs typeface="Arial Unicode MS"/>
              </a:rPr>
              <a:t>turtle.shape</a:t>
            </a:r>
            <a:r>
              <a:rPr lang="en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(“turtle”)</a:t>
            </a:r>
            <a:r>
              <a:rPr lang="zh-TW" altLang="en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，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會將箭頭圖案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預設）變更為海龜的圖案 。 </a:t>
            </a:r>
          </a:p>
          <a:p>
            <a:pPr marL="571500" indent="-5715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　　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52791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42</a:t>
            </a:fld>
            <a:endParaRPr lang="en-US" altLang="zh-TW" sz="1400" dirty="0"/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84E1775C-74DE-9743-B4E4-FE4E3802A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02" y="5005144"/>
            <a:ext cx="8871147" cy="1327179"/>
          </a:xfrm>
          <a:prstGeom prst="rect">
            <a:avLst/>
          </a:prstGeom>
        </p:spPr>
      </p:pic>
      <p:sp>
        <p:nvSpPr>
          <p:cNvPr id="6" name="Rounded Rectangle 8">
            <a:extLst>
              <a:ext uri="{FF2B5EF4-FFF2-40B4-BE49-F238E27FC236}">
                <a16:creationId xmlns="" xmlns:a16="http://schemas.microsoft.com/office/drawing/2014/main" id="{214AD525-86A2-B042-9977-1453EAECBA03}"/>
              </a:ext>
            </a:extLst>
          </p:cNvPr>
          <p:cNvSpPr/>
          <p:nvPr/>
        </p:nvSpPr>
        <p:spPr bwMode="auto">
          <a:xfrm>
            <a:off x="666326" y="5964138"/>
            <a:ext cx="5742138" cy="37261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2D1B5FEA-E80F-434B-A5A4-F6652E50B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311" y="2915413"/>
            <a:ext cx="2370101" cy="198172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1BD698D2-0037-1941-9D56-7243425D4C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040" y="2960119"/>
            <a:ext cx="2006190" cy="198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966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4">
            <a:extLst>
              <a:ext uri="{FF2B5EF4-FFF2-40B4-BE49-F238E27FC236}">
                <a16:creationId xmlns="" xmlns:a16="http://schemas.microsoft.com/office/drawing/2014/main" id="{081BF6BE-1FE0-7D4E-82FD-6F5D9C7E7EA6}"/>
              </a:ext>
            </a:extLst>
          </p:cNvPr>
          <p:cNvGrpSpPr>
            <a:grpSpLocks/>
          </p:cNvGrpSpPr>
          <p:nvPr/>
        </p:nvGrpSpPr>
        <p:grpSpPr bwMode="auto">
          <a:xfrm>
            <a:off x="583678" y="1379500"/>
            <a:ext cx="8530093" cy="5029261"/>
            <a:chOff x="3131840" y="3240000"/>
            <a:chExt cx="7884000" cy="5256000"/>
          </a:xfrm>
        </p:grpSpPr>
        <p:grpSp>
          <p:nvGrpSpPr>
            <p:cNvPr id="12" name="群組 6">
              <a:extLst>
                <a:ext uri="{FF2B5EF4-FFF2-40B4-BE49-F238E27FC236}">
                  <a16:creationId xmlns="" xmlns:a16="http://schemas.microsoft.com/office/drawing/2014/main" id="{2CDC4C85-4384-C24A-8E87-0D06489158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840" y="3240000"/>
              <a:ext cx="7884000" cy="5256000"/>
              <a:chOff x="3131840" y="2880000"/>
              <a:chExt cx="7884000" cy="5256000"/>
            </a:xfrm>
          </p:grpSpPr>
          <p:sp>
            <p:nvSpPr>
              <p:cNvPr id="16" name="圓角矩形 15">
                <a:extLst>
                  <a:ext uri="{FF2B5EF4-FFF2-40B4-BE49-F238E27FC236}">
                    <a16:creationId xmlns="" xmlns:a16="http://schemas.microsoft.com/office/drawing/2014/main" id="{B6D910CB-F3C7-B240-9AF1-7CDD5632E0D9}"/>
                  </a:ext>
                </a:extLst>
              </p:cNvPr>
              <p:cNvSpPr/>
              <p:nvPr/>
            </p:nvSpPr>
            <p:spPr>
              <a:xfrm>
                <a:off x="3131840" y="3095891"/>
                <a:ext cx="7884000" cy="5040109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25400">
                <a:solidFill>
                  <a:srgbClr val="E68E51"/>
                </a:solidFill>
              </a:ln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標楷體" pitchFamily="65" charset="-120"/>
                  <a:cs typeface="+mn-cs"/>
                </a:endParaRPr>
              </a:p>
            </p:txBody>
          </p:sp>
          <p:sp>
            <p:nvSpPr>
              <p:cNvPr id="17" name="圓角矩形 16">
                <a:extLst>
                  <a:ext uri="{FF2B5EF4-FFF2-40B4-BE49-F238E27FC236}">
                    <a16:creationId xmlns="" xmlns:a16="http://schemas.microsoft.com/office/drawing/2014/main" id="{F2B4D7DF-995D-CA4B-AE0D-D337A64EB8F6}"/>
                  </a:ext>
                </a:extLst>
              </p:cNvPr>
              <p:cNvSpPr/>
              <p:nvPr/>
            </p:nvSpPr>
            <p:spPr>
              <a:xfrm>
                <a:off x="3131840" y="2880000"/>
                <a:ext cx="1295894" cy="431783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tIns="0" bIns="216000"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200" kern="1200" baseline="-25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eiti SC Medium" pitchFamily="2" charset="-128"/>
                    <a:ea typeface="Heiti SC Medium" pitchFamily="2" charset="-128"/>
                    <a:cs typeface="+mn-cs"/>
                  </a:rPr>
                  <a:t>小知識</a:t>
                </a:r>
                <a:endParaRPr kumimoji="1" lang="zh-TW" altLang="en-US" sz="32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Heiti SC Medium" pitchFamily="2" charset="-128"/>
                  <a:ea typeface="Heiti SC Medium" pitchFamily="2" charset="-128"/>
                  <a:cs typeface="+mn-cs"/>
                </a:endParaRPr>
              </a:p>
            </p:txBody>
          </p:sp>
        </p:grpSp>
        <p:sp>
          <p:nvSpPr>
            <p:cNvPr id="14" name="文字方塊 13">
              <a:extLst>
                <a:ext uri="{FF2B5EF4-FFF2-40B4-BE49-F238E27FC236}">
                  <a16:creationId xmlns="" xmlns:a16="http://schemas.microsoft.com/office/drawing/2014/main" id="{E0D835CF-F51C-9B42-B015-F7CC488BE1EB}"/>
                </a:ext>
              </a:extLst>
            </p:cNvPr>
            <p:cNvSpPr txBox="1"/>
            <p:nvPr/>
          </p:nvSpPr>
          <p:spPr>
            <a:xfrm>
              <a:off x="3273070" y="3743217"/>
              <a:ext cx="7601542" cy="433371"/>
            </a:xfrm>
            <a:prstGeom prst="rect">
              <a:avLst/>
            </a:prstGeom>
            <a:noFill/>
          </p:spPr>
          <p:txBody>
            <a:bodyPr lIns="36000" tIns="36000" rIns="36000" bIns="36000"/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 marL="0" marR="0" lvl="0" indent="0" defTabSz="914400" eaLnBrk="0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標楷體" pitchFamily="65" charset="-120"/>
                <a:cs typeface="+mn-cs"/>
              </a:endParaRPr>
            </a:p>
          </p:txBody>
        </p:sp>
        <p:sp>
          <p:nvSpPr>
            <p:cNvPr id="15" name="文字方塊 9">
              <a:extLst>
                <a:ext uri="{FF2B5EF4-FFF2-40B4-BE49-F238E27FC236}">
                  <a16:creationId xmlns="" xmlns:a16="http://schemas.microsoft.com/office/drawing/2014/main" id="{7A8C0629-A8C0-EC48-9239-F6075194EE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6176" y="3745501"/>
              <a:ext cx="7602429" cy="4009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/>
            <a:lstStyle>
              <a:lvl1pPr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lvl="0" hangingPunct="1">
                <a:lnSpc>
                  <a:spcPct val="120000"/>
                </a:lnSpc>
              </a:pPr>
              <a:r>
                <a:rPr lang="zh-TW" altLang="en-US" sz="4400" dirty="0">
                  <a:solidFill>
                    <a:srgbClr val="C00000"/>
                  </a:solidFill>
                  <a:latin typeface="Heiti SC Medium" pitchFamily="2" charset="-128"/>
                  <a:ea typeface="Heiti SC Medium" pitchFamily="2" charset="-128"/>
                </a:rPr>
                <a:t>不可使用的檔名</a:t>
              </a:r>
              <a:endParaRPr lang="en-US" altLang="zh-TW" sz="440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</a:endParaRPr>
            </a:p>
            <a:p>
              <a:pPr lvl="0" hangingPunct="1">
                <a:lnSpc>
                  <a:spcPct val="120000"/>
                </a:lnSpc>
              </a:pPr>
              <a:r>
                <a:rPr lang="zh-TW" altLang="en-US" sz="2800" kern="0" baseline="0" dirty="0">
                  <a:latin typeface="Heiti SC Medium" pitchFamily="2" charset="-128"/>
                  <a:ea typeface="Heiti SC Medium" pitchFamily="2" charset="-128"/>
                  <a:cs typeface="Arial Unicode MS"/>
                </a:rPr>
                <a:t>檔名不可用 </a:t>
              </a:r>
              <a:r>
                <a:rPr lang="en" altLang="zh-TW" sz="2800" kern="0" baseline="0" dirty="0" err="1">
                  <a:latin typeface="Heiti SC Medium" pitchFamily="2" charset="-128"/>
                  <a:ea typeface="Heiti SC Medium" pitchFamily="2" charset="-128"/>
                  <a:cs typeface="Arial Unicode MS"/>
                </a:rPr>
                <a:t>turtle.py</a:t>
              </a:r>
              <a:r>
                <a:rPr lang="zh-TW" altLang="en" sz="2800" kern="0" baseline="0" dirty="0">
                  <a:latin typeface="Heiti SC Medium" pitchFamily="2" charset="-128"/>
                  <a:ea typeface="Heiti SC Medium" pitchFamily="2" charset="-128"/>
                  <a:cs typeface="Arial Unicode MS"/>
                </a:rPr>
                <a:t>，</a:t>
              </a:r>
              <a:r>
                <a:rPr lang="zh-TW" altLang="en-US" sz="2800" kern="0" baseline="0" dirty="0">
                  <a:latin typeface="Heiti SC Medium" pitchFamily="2" charset="-128"/>
                  <a:ea typeface="Heiti SC Medium" pitchFamily="2" charset="-128"/>
                  <a:cs typeface="Arial Unicode MS"/>
                </a:rPr>
                <a:t>否則會和內建的 </a:t>
              </a:r>
              <a:r>
                <a:rPr lang="en" altLang="zh-TW" sz="2800" kern="0" baseline="0" dirty="0">
                  <a:latin typeface="Heiti SC Medium" pitchFamily="2" charset="-128"/>
                  <a:ea typeface="Heiti SC Medium" pitchFamily="2" charset="-128"/>
                  <a:cs typeface="Arial Unicode MS"/>
                </a:rPr>
                <a:t>turtle </a:t>
              </a:r>
              <a:r>
                <a:rPr lang="zh-TW" altLang="en-US" sz="2800" kern="0" baseline="0" dirty="0">
                  <a:latin typeface="Heiti SC Medium" pitchFamily="2" charset="-128"/>
                  <a:ea typeface="Heiti SC Medium" pitchFamily="2" charset="-128"/>
                  <a:cs typeface="Arial Unicode MS"/>
                </a:rPr>
                <a:t>模 組名稱互相衝突，並出現以下的錯誤提醒： </a:t>
              </a:r>
            </a:p>
          </p:txBody>
        </p:sp>
      </p:grpSp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839" y="41784"/>
            <a:ext cx="41344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附錄：海龜繪圖</a:t>
            </a: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52791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43</a:t>
            </a:fld>
            <a:endParaRPr lang="en-US" altLang="zh-TW" sz="1400" dirty="0"/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7DDDF959-9AA9-A74B-BD72-585EA1CE5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96" y="3600450"/>
            <a:ext cx="6921403" cy="273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1647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31" y="41784"/>
            <a:ext cx="41344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附錄：海龜繪圖</a:t>
            </a: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1D0D094-32B5-5245-B5A2-A23C70BEF5DA}"/>
              </a:ext>
            </a:extLst>
          </p:cNvPr>
          <p:cNvSpPr/>
          <p:nvPr/>
        </p:nvSpPr>
        <p:spPr>
          <a:xfrm>
            <a:off x="473074" y="1440210"/>
            <a:ext cx="9134475" cy="9025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r>
              <a:rPr lang="en" altLang="zh-TW" sz="3600" kern="0" baseline="0" dirty="0" err="1">
                <a:latin typeface="Heiti SC Medium" pitchFamily="2" charset="-128"/>
                <a:ea typeface="Heiti SC Medium" pitchFamily="2" charset="-128"/>
                <a:cs typeface="Arial Unicode MS"/>
              </a:rPr>
              <a:t>window.setup</a:t>
            </a:r>
            <a:r>
              <a:rPr lang="en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(480 , 360)</a:t>
            </a:r>
            <a:r>
              <a:rPr lang="zh-TW" altLang="en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，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可將畫布的大小設定為寬 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480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點，高 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360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點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像素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)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。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marL="571500" indent="-5715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r>
              <a:rPr lang="en" altLang="zh-TW" sz="3600" kern="0" baseline="0" dirty="0" err="1">
                <a:latin typeface="Heiti SC Medium" pitchFamily="2" charset="-128"/>
                <a:ea typeface="Heiti SC Medium" pitchFamily="2" charset="-128"/>
                <a:cs typeface="Arial Unicode MS"/>
              </a:rPr>
              <a:t>window.bgcolor</a:t>
            </a:r>
            <a:r>
              <a:rPr lang="en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(“</a:t>
            </a:r>
            <a:r>
              <a:rPr lang="en" altLang="zh-TW" sz="3600" kern="0" baseline="0" dirty="0" err="1">
                <a:latin typeface="Heiti SC Medium" pitchFamily="2" charset="-128"/>
                <a:ea typeface="Heiti SC Medium" pitchFamily="2" charset="-128"/>
                <a:cs typeface="Arial Unicode MS"/>
              </a:rPr>
              <a:t>lightgreen</a:t>
            </a:r>
            <a:r>
              <a:rPr lang="en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”)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，其中顏色名稱前後要加上單引號或雙引號，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    否則會被當做一個變數名稱。 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</a:t>
            </a:r>
          </a:p>
          <a:p>
            <a:pPr marL="571500" indent="-5715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endParaRPr lang="en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</a:t>
            </a:r>
          </a:p>
          <a:p>
            <a:pPr marL="571500" indent="-5715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　　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52791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44</a:t>
            </a:fld>
            <a:endParaRPr lang="en-US" altLang="zh-TW" sz="1400" dirty="0"/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6E427A0E-D62C-8846-A8BA-978D2EF7C6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146" y="5112618"/>
            <a:ext cx="7416329" cy="1562610"/>
          </a:xfrm>
          <a:prstGeom prst="rect">
            <a:avLst/>
          </a:prstGeom>
        </p:spPr>
      </p:pic>
      <p:sp>
        <p:nvSpPr>
          <p:cNvPr id="6" name="Rounded Rectangle 8">
            <a:extLst>
              <a:ext uri="{FF2B5EF4-FFF2-40B4-BE49-F238E27FC236}">
                <a16:creationId xmlns="" xmlns:a16="http://schemas.microsoft.com/office/drawing/2014/main" id="{214AD525-86A2-B042-9977-1453EAECBA03}"/>
              </a:ext>
            </a:extLst>
          </p:cNvPr>
          <p:cNvSpPr/>
          <p:nvPr/>
        </p:nvSpPr>
        <p:spPr bwMode="auto">
          <a:xfrm>
            <a:off x="1511920" y="5976714"/>
            <a:ext cx="6768752" cy="49451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650757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D59C4DC8-83A0-0046-9DD8-FDA478782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78" y="4912910"/>
            <a:ext cx="8208665" cy="1695560"/>
          </a:xfrm>
          <a:prstGeom prst="rect">
            <a:avLst/>
          </a:prstGeom>
        </p:spPr>
      </p:pic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839" y="41784"/>
            <a:ext cx="41344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附錄：海龜繪圖</a:t>
            </a: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1D0D094-32B5-5245-B5A2-A23C70BEF5DA}"/>
              </a:ext>
            </a:extLst>
          </p:cNvPr>
          <p:cNvSpPr/>
          <p:nvPr/>
        </p:nvSpPr>
        <p:spPr>
          <a:xfrm>
            <a:off x="473074" y="1296194"/>
            <a:ext cx="9134475" cy="9025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執行 </a:t>
            </a:r>
            <a:r>
              <a:rPr lang="en" altLang="zh-TW" sz="3600" kern="0" baseline="0" dirty="0" err="1">
                <a:latin typeface="Heiti SC Medium" pitchFamily="2" charset="-128"/>
                <a:ea typeface="Heiti SC Medium" pitchFamily="2" charset="-128"/>
                <a:cs typeface="Arial Unicode MS"/>
              </a:rPr>
              <a:t>john.forward</a:t>
            </a:r>
            <a:r>
              <a:rPr lang="en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(100)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指令時，叫做 </a:t>
            </a:r>
            <a:r>
              <a:rPr lang="en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john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的海龜將朝向面對的方向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預設為 </a:t>
            </a:r>
            <a:r>
              <a:rPr lang="en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x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軸正方向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)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前進 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100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點，並隨著移動畫出一條線段，再執行 </a:t>
            </a:r>
            <a:r>
              <a:rPr lang="en" altLang="zh-TW" sz="3600" kern="0" baseline="0" dirty="0" err="1">
                <a:latin typeface="Heiti SC Medium" pitchFamily="2" charset="-128"/>
                <a:ea typeface="Heiti SC Medium" pitchFamily="2" charset="-128"/>
                <a:cs typeface="Arial Unicode MS"/>
              </a:rPr>
              <a:t>john.right</a:t>
            </a:r>
            <a:r>
              <a:rPr lang="en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(90)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指令，海龜就會在原地右轉 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90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度。 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</a:t>
            </a:r>
          </a:p>
          <a:p>
            <a:pPr marL="571500" indent="-5715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endParaRPr lang="en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</a:t>
            </a:r>
          </a:p>
          <a:p>
            <a:pPr marL="571500" indent="-571500" eaLnBrk="1" hangingPunct="1">
              <a:lnSpc>
                <a:spcPct val="120000"/>
              </a:lnSpc>
              <a:buFont typeface="Wingdings" pitchFamily="2" charset="2"/>
              <a:buChar char="n"/>
              <a:defRPr/>
            </a:pP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　　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52791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45</a:t>
            </a:fld>
            <a:endParaRPr lang="en-US" altLang="zh-TW" sz="1400" dirty="0"/>
          </a:p>
        </p:txBody>
      </p:sp>
      <p:sp>
        <p:nvSpPr>
          <p:cNvPr id="6" name="Rounded Rectangle 8">
            <a:extLst>
              <a:ext uri="{FF2B5EF4-FFF2-40B4-BE49-F238E27FC236}">
                <a16:creationId xmlns="" xmlns:a16="http://schemas.microsoft.com/office/drawing/2014/main" id="{214AD525-86A2-B042-9977-1453EAECBA03}"/>
              </a:ext>
            </a:extLst>
          </p:cNvPr>
          <p:cNvSpPr/>
          <p:nvPr/>
        </p:nvSpPr>
        <p:spPr bwMode="auto">
          <a:xfrm>
            <a:off x="1079872" y="5832698"/>
            <a:ext cx="6192688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20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026531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678" y="41784"/>
            <a:ext cx="526297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附錄範例：畫正方形</a:t>
            </a: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1D0D094-32B5-5245-B5A2-A23C70BEF5DA}"/>
              </a:ext>
            </a:extLst>
          </p:cNvPr>
          <p:cNvSpPr/>
          <p:nvPr/>
        </p:nvSpPr>
        <p:spPr>
          <a:xfrm>
            <a:off x="370333" y="901713"/>
            <a:ext cx="9710292" cy="3706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參考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Scratch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積木，用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python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程式，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                               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         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畫出一個正方形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。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　　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52791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46</a:t>
            </a:fld>
            <a:endParaRPr lang="en-US" altLang="zh-TW" sz="1400" dirty="0"/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5F062F8E-B420-5C45-A37A-EB970E32F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404" y="2758877"/>
            <a:ext cx="2971800" cy="29718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E6E81377-F5FF-1945-9827-1C87EE66ED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976" y="1512218"/>
            <a:ext cx="1656184" cy="569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452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678" y="41784"/>
            <a:ext cx="526297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附錄範例：畫正方形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2FEFFC21-6965-B142-A0E2-7C2D93E9631E}"/>
              </a:ext>
            </a:extLst>
          </p:cNvPr>
          <p:cNvSpPr/>
          <p:nvPr/>
        </p:nvSpPr>
        <p:spPr>
          <a:xfrm>
            <a:off x="287784" y="1152178"/>
            <a:ext cx="2031325" cy="6685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程式參考</a:t>
            </a:r>
          </a:p>
        </p:txBody>
      </p:sp>
      <p:sp>
        <p:nvSpPr>
          <p:cNvPr id="16" name="投影片編號版面配置區 1">
            <a:extLst>
              <a:ext uri="{FF2B5EF4-FFF2-40B4-BE49-F238E27FC236}">
                <a16:creationId xmlns="" xmlns:a16="http://schemas.microsoft.com/office/drawing/2014/main" id="{49F75C0A-9FC6-CD4E-9229-7BE11669CDB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40810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47</a:t>
            </a:fld>
            <a:endParaRPr lang="en-US" altLang="zh-TW" sz="1400" dirty="0"/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9BAE7388-0B8F-7D4B-9D75-66421D4E7E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792" y="1152178"/>
            <a:ext cx="2089200" cy="20892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3E75E9FC-9438-8B4B-905A-092CBDB4BF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26" y="3241378"/>
            <a:ext cx="6912074" cy="3917738"/>
          </a:xfrm>
          <a:prstGeom prst="rect">
            <a:avLst/>
          </a:prstGeom>
        </p:spPr>
      </p:pic>
      <p:pic>
        <p:nvPicPr>
          <p:cNvPr id="12" name="圖片 6">
            <a:hlinkClick r:id="rId4"/>
            <a:extLst>
              <a:ext uri="{FF2B5EF4-FFF2-40B4-BE49-F238E27FC236}">
                <a16:creationId xmlns="" xmlns:a16="http://schemas.microsoft.com/office/drawing/2014/main" id="{C1656CA7-880A-3A4D-834D-BB01D21A6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7585656" y="72058"/>
            <a:ext cx="2351722" cy="1446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1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7244485" y="1904199"/>
            <a:ext cx="2450158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繪圖篇－畫出一個正方形程式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AutoShape 12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6335486" y="1974952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39450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678" y="41784"/>
            <a:ext cx="526297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附錄範例：畫正方形</a:t>
            </a: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52791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48</a:t>
            </a:fld>
            <a:endParaRPr lang="en-US" altLang="zh-TW" sz="1400" dirty="0"/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75BCC8E4-CA0B-6E42-A634-0B1B72BD1F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830" y="2516752"/>
            <a:ext cx="2442515" cy="255726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BBC1CF4-D766-E844-99F9-936FA2D66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81" y="5092627"/>
            <a:ext cx="8735068" cy="1532159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94CCA3C0-29C2-7240-97A5-28EABA0FE071}"/>
              </a:ext>
            </a:extLst>
          </p:cNvPr>
          <p:cNvSpPr/>
          <p:nvPr/>
        </p:nvSpPr>
        <p:spPr>
          <a:xfrm>
            <a:off x="473074" y="1152178"/>
            <a:ext cx="9391774" cy="1333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我們曾用計次式迴圈來畫正方形，想想看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如何用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python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來實現？</a:t>
            </a:r>
          </a:p>
        </p:txBody>
      </p:sp>
    </p:spTree>
    <p:extLst>
      <p:ext uri="{BB962C8B-B14F-4D97-AF65-F5344CB8AC3E}">
        <p14:creationId xmlns:p14="http://schemas.microsoft.com/office/powerpoint/2010/main" val="40059656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678" y="41784"/>
            <a:ext cx="526297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附錄範例：畫正方形</a:t>
            </a: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52791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49</a:t>
            </a:fld>
            <a:endParaRPr lang="en-US" altLang="zh-TW" sz="1400" dirty="0"/>
          </a:p>
        </p:txBody>
      </p:sp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94CCA3C0-29C2-7240-97A5-28EABA0FE071}"/>
              </a:ext>
            </a:extLst>
          </p:cNvPr>
          <p:cNvSpPr/>
          <p:nvPr/>
        </p:nvSpPr>
        <p:spPr>
          <a:xfrm>
            <a:off x="473074" y="1080170"/>
            <a:ext cx="9391774" cy="1333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我們曾用計次式迴圈來畫正方形，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                     想想看如何用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python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來實現？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35983A1B-7802-1A4D-8C1D-5BF94364C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47" y="2702251"/>
            <a:ext cx="9216777" cy="4487692"/>
          </a:xfrm>
          <a:prstGeom prst="rect">
            <a:avLst/>
          </a:prstGeom>
        </p:spPr>
      </p:pic>
      <p:pic>
        <p:nvPicPr>
          <p:cNvPr id="9" name="圖片 6">
            <a:hlinkClick r:id="rId3"/>
            <a:extLst>
              <a:ext uri="{FF2B5EF4-FFF2-40B4-BE49-F238E27FC236}">
                <a16:creationId xmlns="" xmlns:a16="http://schemas.microsoft.com/office/drawing/2014/main" id="{A6E3A028-50EF-264A-AF61-050276B98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7585656" y="72058"/>
            <a:ext cx="2351722" cy="1446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7927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1A2B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 猜數字遊戲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352240" y="1728241"/>
            <a:ext cx="9352596" cy="374441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可將問題拆解為幾個部分如下： </a:t>
            </a:r>
          </a:p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如何讓程式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隨機產生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，且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不重複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的數字？ </a:t>
            </a:r>
          </a:p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將答案串列變為字串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？ </a:t>
            </a:r>
          </a:p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使用者輸入數字後，如何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判斷結果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？ </a:t>
            </a:r>
          </a:p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如何讓程式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重複執行，直到使用者輸入的數字正確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，或輸入錯誤的次數已達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8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次？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如何決定要</a:t>
            </a: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輸出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何種結果？ </a:t>
            </a: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4A0300C3-EC31-394F-951A-FC01208C1143}"/>
              </a:ext>
            </a:extLst>
          </p:cNvPr>
          <p:cNvSpPr/>
          <p:nvPr/>
        </p:nvSpPr>
        <p:spPr>
          <a:xfrm>
            <a:off x="352240" y="1008162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問題分析</a:t>
            </a:r>
            <a:endParaRPr lang="zh-TW" altLang="en-US" sz="3600" dirty="0"/>
          </a:p>
        </p:txBody>
      </p:sp>
      <p:sp>
        <p:nvSpPr>
          <p:cNvPr id="9" name="Rectangle 1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5163349" y="1203836"/>
            <a:ext cx="3405355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專題－</a:t>
            </a:r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1A2B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猜數字遊戲</a:t>
            </a:r>
          </a:p>
        </p:txBody>
      </p:sp>
      <p:sp>
        <p:nvSpPr>
          <p:cNvPr id="10" name="AutoShape 12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4254350" y="1136090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7782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678" y="41784"/>
            <a:ext cx="53142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附錄範例一：擴散方形</a:t>
            </a: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1D0D094-32B5-5245-B5A2-A23C70BEF5DA}"/>
              </a:ext>
            </a:extLst>
          </p:cNvPr>
          <p:cNvSpPr/>
          <p:nvPr/>
        </p:nvSpPr>
        <p:spPr>
          <a:xfrm>
            <a:off x="370333" y="1045729"/>
            <a:ext cx="9134475" cy="3706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參考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Scratch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積木，用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python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程式，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                               畫出一個擴散的方形程式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。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　　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52791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50</a:t>
            </a:fld>
            <a:endParaRPr lang="en-US" altLang="zh-TW" sz="1400" dirty="0"/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E9C0FE9A-CF46-B340-8F1F-AAFCB7924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092" y="3054510"/>
            <a:ext cx="3810620" cy="306622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2A9D35CB-64F9-D044-A226-85516AFBDF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486" y="1642207"/>
            <a:ext cx="2871714" cy="5366335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792" y="41784"/>
            <a:ext cx="526297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附錄範例：擴散方形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2FEFFC21-6965-B142-A0E2-7C2D93E9631E}"/>
              </a:ext>
            </a:extLst>
          </p:cNvPr>
          <p:cNvSpPr/>
          <p:nvPr/>
        </p:nvSpPr>
        <p:spPr>
          <a:xfrm>
            <a:off x="287784" y="1152178"/>
            <a:ext cx="2031325" cy="6685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程式參考</a:t>
            </a:r>
          </a:p>
        </p:txBody>
      </p:sp>
      <p:pic>
        <p:nvPicPr>
          <p:cNvPr id="15" name="圖片 6">
            <a:hlinkClick r:id="rId2"/>
            <a:extLst>
              <a:ext uri="{FF2B5EF4-FFF2-40B4-BE49-F238E27FC236}">
                <a16:creationId xmlns="" xmlns:a16="http://schemas.microsoft.com/office/drawing/2014/main" id="{9013C06E-D0D3-A140-8C16-346913D86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7585656" y="137318"/>
            <a:ext cx="2351722" cy="1446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投影片編號版面配置區 1">
            <a:extLst>
              <a:ext uri="{FF2B5EF4-FFF2-40B4-BE49-F238E27FC236}">
                <a16:creationId xmlns="" xmlns:a16="http://schemas.microsoft.com/office/drawing/2014/main" id="{49F75C0A-9FC6-CD4E-9229-7BE11669CDB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40810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51</a:t>
            </a:fld>
            <a:endParaRPr lang="en-US" altLang="zh-TW" sz="1400" dirty="0"/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8F192745-3864-8E49-8C45-59FFA62E5F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022" y="1061842"/>
            <a:ext cx="2085479" cy="206004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B601388C-3293-6142-816B-6A4359E437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48" y="3240410"/>
            <a:ext cx="8093480" cy="3313952"/>
          </a:xfrm>
          <a:prstGeom prst="rect">
            <a:avLst/>
          </a:prstGeom>
        </p:spPr>
      </p:pic>
      <p:sp>
        <p:nvSpPr>
          <p:cNvPr id="8" name="Rectangle 11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7244485" y="1904199"/>
            <a:ext cx="2450158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繪圖篇－畫出一個擴散的方形程式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AutoShape 12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6335486" y="1974952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31253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784" y="41784"/>
            <a:ext cx="582723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附錄範例：旋轉正方形</a:t>
            </a:r>
            <a:endParaRPr lang="en-US" altLang="zh-TW" sz="4400" baseline="0" dirty="0">
              <a:solidFill>
                <a:srgbClr val="FFFFFF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1D0D094-32B5-5245-B5A2-A23C70BEF5DA}"/>
              </a:ext>
            </a:extLst>
          </p:cNvPr>
          <p:cNvSpPr/>
          <p:nvPr/>
        </p:nvSpPr>
        <p:spPr>
          <a:xfrm>
            <a:off x="287784" y="1080170"/>
            <a:ext cx="9134475" cy="3706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參考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Scratch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積木，用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python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程式，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                               畫出一個旋轉的正方形 </a:t>
            </a: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　　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52791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52</a:t>
            </a:fld>
            <a:endParaRPr lang="en-US" altLang="zh-TW" sz="1400" dirty="0"/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84F6CE6C-DD54-EC4C-B5B2-6AD220A4C5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586" y="2883121"/>
            <a:ext cx="3181311" cy="316560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31C2F26E-1D1F-7B42-AB61-0E38A02F25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880" y="1728241"/>
            <a:ext cx="2058586" cy="539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002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196" y="84252"/>
            <a:ext cx="582723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附錄範例：旋轉正方形</a:t>
            </a:r>
            <a:endParaRPr lang="en-US" altLang="zh-TW" sz="4400" baseline="0" dirty="0">
              <a:solidFill>
                <a:srgbClr val="FFFFFF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2FEFFC21-6965-B142-A0E2-7C2D93E9631E}"/>
              </a:ext>
            </a:extLst>
          </p:cNvPr>
          <p:cNvSpPr/>
          <p:nvPr/>
        </p:nvSpPr>
        <p:spPr>
          <a:xfrm>
            <a:off x="287784" y="1152178"/>
            <a:ext cx="2031325" cy="6685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程式參考</a:t>
            </a:r>
          </a:p>
        </p:txBody>
      </p:sp>
      <p:pic>
        <p:nvPicPr>
          <p:cNvPr id="15" name="圖片 6">
            <a:hlinkClick r:id="rId2"/>
            <a:extLst>
              <a:ext uri="{FF2B5EF4-FFF2-40B4-BE49-F238E27FC236}">
                <a16:creationId xmlns="" xmlns:a16="http://schemas.microsoft.com/office/drawing/2014/main" id="{9013C06E-D0D3-A140-8C16-346913D86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7585656" y="137318"/>
            <a:ext cx="2351722" cy="1446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投影片編號版面配置區 1">
            <a:extLst>
              <a:ext uri="{FF2B5EF4-FFF2-40B4-BE49-F238E27FC236}">
                <a16:creationId xmlns="" xmlns:a16="http://schemas.microsoft.com/office/drawing/2014/main" id="{49F75C0A-9FC6-CD4E-9229-7BE11669CDB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40810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53</a:t>
            </a:fld>
            <a:endParaRPr lang="en-US" altLang="zh-TW" sz="1400" dirty="0"/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47A590F8-FDE0-0846-B39F-9A0716EA44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320" y="1080170"/>
            <a:ext cx="2121024" cy="214223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492150F0-7A4A-D648-AAEB-520B544B74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913" y="3426655"/>
            <a:ext cx="7425807" cy="3126123"/>
          </a:xfrm>
          <a:prstGeom prst="rect">
            <a:avLst/>
          </a:prstGeom>
        </p:spPr>
      </p:pic>
      <p:sp>
        <p:nvSpPr>
          <p:cNvPr id="9" name="Rectangle 11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7244485" y="1904199"/>
            <a:ext cx="2450158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繪圖篇－畫出旋轉的正方形程式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AutoShape 12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6335486" y="1974952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171315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0" y="72058"/>
            <a:ext cx="646843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附錄範例：平行排列正方形 </a:t>
            </a:r>
          </a:p>
          <a:p>
            <a:pPr eaLnBrk="1" hangingPunct="1"/>
            <a:endParaRPr lang="en-US" altLang="zh-TW" sz="4000" baseline="0" dirty="0">
              <a:solidFill>
                <a:srgbClr val="FFFFFF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1D0D094-32B5-5245-B5A2-A23C70BEF5DA}"/>
              </a:ext>
            </a:extLst>
          </p:cNvPr>
          <p:cNvSpPr/>
          <p:nvPr/>
        </p:nvSpPr>
        <p:spPr>
          <a:xfrm>
            <a:off x="370333" y="1117737"/>
            <a:ext cx="9134475" cy="3706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參考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Scratch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積木，用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python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程式，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                               畫出平行排列的正方形 </a:t>
            </a: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　　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52791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54</a:t>
            </a:fld>
            <a:endParaRPr lang="en-US" altLang="zh-TW" sz="1400" dirty="0"/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431F8E7A-3340-4C41-9C40-BB6D6121CD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880" y="2061176"/>
            <a:ext cx="2088232" cy="499740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2B0B9B5B-E337-824A-881A-822D2FF07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951" y="2808362"/>
            <a:ext cx="4464794" cy="299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253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8" y="84252"/>
            <a:ext cx="64684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附錄範例：平行排列正方形 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2FEFFC21-6965-B142-A0E2-7C2D93E9631E}"/>
              </a:ext>
            </a:extLst>
          </p:cNvPr>
          <p:cNvSpPr/>
          <p:nvPr/>
        </p:nvSpPr>
        <p:spPr>
          <a:xfrm>
            <a:off x="287784" y="1152178"/>
            <a:ext cx="2031325" cy="6685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程式參考</a:t>
            </a:r>
          </a:p>
        </p:txBody>
      </p:sp>
      <p:pic>
        <p:nvPicPr>
          <p:cNvPr id="15" name="圖片 6">
            <a:hlinkClick r:id="rId2"/>
            <a:extLst>
              <a:ext uri="{FF2B5EF4-FFF2-40B4-BE49-F238E27FC236}">
                <a16:creationId xmlns="" xmlns:a16="http://schemas.microsoft.com/office/drawing/2014/main" id="{9013C06E-D0D3-A140-8C16-346913D86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7585656" y="137318"/>
            <a:ext cx="2351722" cy="1446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投影片編號版面配置區 1">
            <a:extLst>
              <a:ext uri="{FF2B5EF4-FFF2-40B4-BE49-F238E27FC236}">
                <a16:creationId xmlns="" xmlns:a16="http://schemas.microsoft.com/office/drawing/2014/main" id="{49F75C0A-9FC6-CD4E-9229-7BE11669CDB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40810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55</a:t>
            </a:fld>
            <a:endParaRPr lang="en-US" altLang="zh-TW" sz="1400" dirty="0"/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E93380D8-4C86-7B42-9173-D30957691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36" y="2520330"/>
            <a:ext cx="6484584" cy="423412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B7FE1B36-403F-D94E-A9A7-6B59874253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522" y="2448322"/>
            <a:ext cx="2775326" cy="1823008"/>
          </a:xfrm>
          <a:prstGeom prst="rect">
            <a:avLst/>
          </a:prstGeom>
        </p:spPr>
      </p:pic>
      <p:sp>
        <p:nvSpPr>
          <p:cNvPr id="8" name="Rectangle 11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5012686" y="1261060"/>
            <a:ext cx="2572969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繪圖篇－畫出平行排列的正方形程式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AutoShape 12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4103688" y="1331813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824919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4823" y="72058"/>
            <a:ext cx="427552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附錄：自訂函式 </a:t>
            </a:r>
            <a:endParaRPr lang="zh-TW" altLang="en-US" sz="3600" baseline="0" dirty="0">
              <a:solidFill>
                <a:srgbClr val="FFFFFF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1D0D094-32B5-5245-B5A2-A23C70BEF5DA}"/>
              </a:ext>
            </a:extLst>
          </p:cNvPr>
          <p:cNvSpPr/>
          <p:nvPr/>
        </p:nvSpPr>
        <p:spPr>
          <a:xfrm>
            <a:off x="370333" y="901713"/>
            <a:ext cx="9134475" cy="7474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可以使用 </a:t>
            </a:r>
            <a:r>
              <a:rPr lang="en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def 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自訂函式設計副程式 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兩數相加的副程式，可寫成： 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sum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是函式名稱，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a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與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b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為參數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(Parameter)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名稱，如要回傳數值則用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return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。當函式執行完畢，但沒有使用到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return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回傳任何數值，則回傳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None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。 </a:t>
            </a: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52791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56</a:t>
            </a:fld>
            <a:endParaRPr lang="en-US" altLang="zh-TW" sz="1400" dirty="0"/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443A9011-33D6-C94D-BB65-CE5C838D7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40" y="2351035"/>
            <a:ext cx="7632848" cy="182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3173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0" y="72058"/>
            <a:ext cx="595547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附錄：自訂函式畫正方形 </a:t>
            </a:r>
          </a:p>
          <a:p>
            <a:pPr eaLnBrk="1" hangingPunct="1"/>
            <a:endParaRPr lang="en-US" altLang="zh-TW" sz="4000" baseline="0" dirty="0">
              <a:solidFill>
                <a:srgbClr val="FFFFFF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1D0D094-32B5-5245-B5A2-A23C70BEF5DA}"/>
              </a:ext>
            </a:extLst>
          </p:cNvPr>
          <p:cNvSpPr/>
          <p:nvPr/>
        </p:nvSpPr>
        <p:spPr>
          <a:xfrm>
            <a:off x="473074" y="1179023"/>
            <a:ext cx="9134475" cy="3780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參考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Scratch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積木，用自訂函式方式，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畫出正方形 </a:t>
            </a: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　　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52791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57</a:t>
            </a:fld>
            <a:endParaRPr lang="en-US" altLang="zh-TW" sz="1400" dirty="0"/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9C7EC6D8-0D0E-5D4F-86D1-8F013B9B1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998" y="2474779"/>
            <a:ext cx="5615483" cy="437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7418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964" y="84252"/>
            <a:ext cx="595547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附錄：自訂函式畫正方形 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2FEFFC21-6965-B142-A0E2-7C2D93E9631E}"/>
              </a:ext>
            </a:extLst>
          </p:cNvPr>
          <p:cNvSpPr/>
          <p:nvPr/>
        </p:nvSpPr>
        <p:spPr>
          <a:xfrm>
            <a:off x="287784" y="936154"/>
            <a:ext cx="2031325" cy="6685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程式參考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08658FF1-0612-2E4C-BC52-40C16996C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1656234"/>
            <a:ext cx="7340600" cy="53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7967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8" y="72058"/>
            <a:ext cx="609814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</a:t>
            </a:r>
            <a:r>
              <a:rPr lang="en-US" altLang="zh-TW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:</a:t>
            </a:r>
            <a:r>
              <a:rPr lang="zh-TW" altLang="en-US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自訂函式畫幾何圖形 </a:t>
            </a:r>
          </a:p>
          <a:p>
            <a:pPr eaLnBrk="1" hangingPunct="1"/>
            <a:endParaRPr lang="en-US" altLang="zh-TW" sz="4000" baseline="0" dirty="0">
              <a:solidFill>
                <a:srgbClr val="FFFFFF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1D0D094-32B5-5245-B5A2-A23C70BEF5DA}"/>
              </a:ext>
            </a:extLst>
          </p:cNvPr>
          <p:cNvSpPr/>
          <p:nvPr/>
        </p:nvSpPr>
        <p:spPr>
          <a:xfrm>
            <a:off x="370333" y="1101012"/>
            <a:ext cx="9134475" cy="4371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參考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Scratch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積木，用自訂函式方式，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       畫出三角形、正方形及星星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</a:t>
            </a: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　　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F3ECC9E9-834C-C14C-8BC4-AE527166D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" y="2444780"/>
            <a:ext cx="5499982" cy="461205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1387A3EE-DE96-3C4A-B2B2-B3C3446F77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186" y="3384426"/>
            <a:ext cx="4455790" cy="2687290"/>
          </a:xfrm>
          <a:prstGeom prst="rect">
            <a:avLst/>
          </a:prstGeom>
        </p:spPr>
      </p:pic>
      <p:sp>
        <p:nvSpPr>
          <p:cNvPr id="8" name="Rectangle 1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6678432" y="2502821"/>
            <a:ext cx="2835418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繪圖篇－畫出三角形、正方形及星星程式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AutoShape 12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5769434" y="2573574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19767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程式設計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-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專題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="" xmlns:a16="http://schemas.microsoft.com/office/drawing/2014/main" id="{317F01F3-5ED9-1045-ADC0-D9322DF469C5}"/>
              </a:ext>
            </a:extLst>
          </p:cNvPr>
          <p:cNvSpPr/>
          <p:nvPr/>
        </p:nvSpPr>
        <p:spPr>
          <a:xfrm>
            <a:off x="344293" y="1296194"/>
            <a:ext cx="9520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如何讓程式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隨機產生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，且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不重複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的數字？ </a:t>
            </a:r>
          </a:p>
        </p:txBody>
      </p:sp>
      <p:sp>
        <p:nvSpPr>
          <p:cNvPr id="35" name="◎ 電腦輔助學習趨勢…">
            <a:extLst>
              <a:ext uri="{FF2B5EF4-FFF2-40B4-BE49-F238E27FC236}">
                <a16:creationId xmlns="" xmlns:a16="http://schemas.microsoft.com/office/drawing/2014/main" id="{EF4DA510-F63B-2342-9BAB-545AA2BE497A}"/>
              </a:ext>
            </a:extLst>
          </p:cNvPr>
          <p:cNvSpPr txBox="1">
            <a:spLocks/>
          </p:cNvSpPr>
          <p:nvPr/>
        </p:nvSpPr>
        <p:spPr bwMode="auto">
          <a:xfrm>
            <a:off x="1393048" y="2158448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產生一個</a:t>
            </a:r>
            <a:r>
              <a:rPr lang="en-US" altLang="zh-TW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的數字串列及儲存答案的串列。</a:t>
            </a:r>
            <a:endParaRPr lang="en-US" altLang="zh-TW" sz="28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將串列命名為</a:t>
            </a:r>
            <a:r>
              <a:rPr lang="en" altLang="zh-TW" sz="24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numbers</a:t>
            </a:r>
            <a:r>
              <a:rPr lang="zh-TW" altLang="en" sz="24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</a:t>
            </a:r>
            <a:r>
              <a:rPr lang="zh-TW" altLang="en-US" sz="24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作為數字串列，元素則包含 </a:t>
            </a:r>
            <a:r>
              <a:rPr lang="en-US" altLang="zh-TW" sz="24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24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，語法是：</a:t>
            </a:r>
            <a:endParaRPr lang="en-US" altLang="zh-TW" sz="24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4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4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再將另一個串列命名為 </a:t>
            </a:r>
            <a:r>
              <a:rPr lang="en" altLang="zh-TW" sz="2400" kern="0" baseline="0" dirty="0" err="1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random_answer</a:t>
            </a:r>
            <a:r>
              <a:rPr lang="zh-TW" altLang="en" sz="24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，</a:t>
            </a:r>
            <a:r>
              <a:rPr lang="zh-TW" altLang="en-US" sz="2400" kern="0" baseline="0" dirty="0">
                <a:solidFill>
                  <a:srgbClr val="E36082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作為答案串列，其中沒有任何元素，語法是：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400" kern="0" baseline="0" dirty="0">
              <a:solidFill>
                <a:srgbClr val="E36082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36" name="Picture 8">
            <a:extLst>
              <a:ext uri="{FF2B5EF4-FFF2-40B4-BE49-F238E27FC236}">
                <a16:creationId xmlns="" xmlns:a16="http://schemas.microsoft.com/office/drawing/2014/main" id="{65E8DB80-7963-BC4E-9D94-2C7491937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504" y="2155146"/>
            <a:ext cx="533400" cy="5080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E32A60AB-82F2-5244-B2E5-F2542B1CC8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04" y="5400650"/>
            <a:ext cx="2819400" cy="6731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CBAB9328-F8CE-6148-A484-C9C6720985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488" y="3600450"/>
            <a:ext cx="57531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839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768" y="84252"/>
            <a:ext cx="60981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</a:t>
            </a:r>
            <a:r>
              <a:rPr lang="en-US" altLang="zh-TW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:</a:t>
            </a:r>
            <a:r>
              <a:rPr lang="zh-TW" altLang="en-US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自訂函式畫幾何圖形 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2FEFFC21-6965-B142-A0E2-7C2D93E9631E}"/>
              </a:ext>
            </a:extLst>
          </p:cNvPr>
          <p:cNvSpPr/>
          <p:nvPr/>
        </p:nvSpPr>
        <p:spPr>
          <a:xfrm>
            <a:off x="287784" y="936154"/>
            <a:ext cx="3086101" cy="6685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程式參考</a:t>
            </a:r>
            <a:r>
              <a:rPr lang="en-US" altLang="zh-TW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(1/2)</a:t>
            </a:r>
            <a:endParaRPr lang="zh-TW" altLang="en-US" sz="36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9E564297-0F8D-1441-AD6F-892C8AE335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092" y="1080170"/>
            <a:ext cx="2146300" cy="14351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D9C52F80-1ED4-384A-BD5C-49346DE3D7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39" y="2768552"/>
            <a:ext cx="7523569" cy="4175534"/>
          </a:xfrm>
          <a:prstGeom prst="rect">
            <a:avLst/>
          </a:prstGeom>
        </p:spPr>
      </p:pic>
      <p:pic>
        <p:nvPicPr>
          <p:cNvPr id="10" name="圖片 6">
            <a:hlinkClick r:id="rId4"/>
            <a:extLst>
              <a:ext uri="{FF2B5EF4-FFF2-40B4-BE49-F238E27FC236}">
                <a16:creationId xmlns="" xmlns:a16="http://schemas.microsoft.com/office/drawing/2014/main" id="{815D745D-A88F-3B4B-A939-CF849871C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7585656" y="137318"/>
            <a:ext cx="2351722" cy="1446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897684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0" y="84252"/>
            <a:ext cx="60981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</a:t>
            </a:r>
            <a:r>
              <a:rPr lang="en-US" altLang="zh-TW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:</a:t>
            </a:r>
            <a:r>
              <a:rPr lang="zh-TW" altLang="en-US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自訂函式畫幾何圖形 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2FEFFC21-6965-B142-A0E2-7C2D93E9631E}"/>
              </a:ext>
            </a:extLst>
          </p:cNvPr>
          <p:cNvSpPr/>
          <p:nvPr/>
        </p:nvSpPr>
        <p:spPr>
          <a:xfrm>
            <a:off x="287784" y="936154"/>
            <a:ext cx="3086101" cy="6685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程式參考</a:t>
            </a:r>
            <a:r>
              <a:rPr lang="en-US" altLang="zh-TW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(2/2)</a:t>
            </a:r>
            <a:endParaRPr lang="zh-TW" altLang="en-US" sz="36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pic>
        <p:nvPicPr>
          <p:cNvPr id="15" name="圖片 6">
            <a:hlinkClick r:id="rId2"/>
            <a:extLst>
              <a:ext uri="{FF2B5EF4-FFF2-40B4-BE49-F238E27FC236}">
                <a16:creationId xmlns="" xmlns:a16="http://schemas.microsoft.com/office/drawing/2014/main" id="{9013C06E-D0D3-A140-8C16-346913D86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7585656" y="137318"/>
            <a:ext cx="2351722" cy="1446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9E564297-0F8D-1441-AD6F-892C8AE335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092" y="1008162"/>
            <a:ext cx="2146300" cy="14351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E0AC1102-7659-274A-8E61-51C81F6D19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070" y="2520330"/>
            <a:ext cx="5885466" cy="465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85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8" y="72058"/>
            <a:ext cx="646843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附錄：畫逐漸擴大的正方形 </a:t>
            </a:r>
          </a:p>
          <a:p>
            <a:pPr eaLnBrk="1" hangingPunct="1"/>
            <a:r>
              <a:rPr lang="zh-TW" altLang="en-US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 </a:t>
            </a:r>
          </a:p>
          <a:p>
            <a:pPr eaLnBrk="1" hangingPunct="1"/>
            <a:endParaRPr lang="en-US" altLang="zh-TW" sz="4000" baseline="0" dirty="0">
              <a:solidFill>
                <a:srgbClr val="FFFFFF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1D0D094-32B5-5245-B5A2-A23C70BEF5DA}"/>
              </a:ext>
            </a:extLst>
          </p:cNvPr>
          <p:cNvSpPr/>
          <p:nvPr/>
        </p:nvSpPr>
        <p:spPr>
          <a:xfrm>
            <a:off x="370333" y="1156295"/>
            <a:ext cx="9134475" cy="5036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參考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Scratch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積木，用自訂函式方式，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       畫出逐漸擴大的正方形 </a:t>
            </a:r>
          </a:p>
          <a:p>
            <a:pPr eaLnBrk="1" hangingPunct="1">
              <a:lnSpc>
                <a:spcPct val="120000"/>
              </a:lnSpc>
              <a:defRPr/>
            </a:pP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</a:t>
            </a: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　　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52791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62</a:t>
            </a:fld>
            <a:endParaRPr lang="en-US" altLang="zh-TW" sz="1400" dirty="0"/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112D9BCA-41C3-7A4F-B856-5257238E73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96" y="3168402"/>
            <a:ext cx="3823891" cy="224198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28D15D9E-26DC-6048-8B35-F66362C0C1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540" y="2585226"/>
            <a:ext cx="4845252" cy="3996394"/>
          </a:xfrm>
          <a:prstGeom prst="rect">
            <a:avLst/>
          </a:prstGeom>
        </p:spPr>
      </p:pic>
      <p:sp>
        <p:nvSpPr>
          <p:cNvPr id="9" name="Rectangle 1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1643260" y="5685170"/>
            <a:ext cx="2485065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繪圖篇－畫出逐漸擴大的正方形程式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AutoShape 12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734262" y="5755923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682082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8" y="84252"/>
            <a:ext cx="64684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附錄：畫逐漸擴大的正方形 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2FEFFC21-6965-B142-A0E2-7C2D93E9631E}"/>
              </a:ext>
            </a:extLst>
          </p:cNvPr>
          <p:cNvSpPr/>
          <p:nvPr/>
        </p:nvSpPr>
        <p:spPr>
          <a:xfrm>
            <a:off x="287784" y="936154"/>
            <a:ext cx="3086101" cy="6685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程式參考</a:t>
            </a:r>
            <a:r>
              <a:rPr lang="en-US" altLang="zh-TW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(1/2)</a:t>
            </a:r>
            <a:endParaRPr lang="zh-TW" altLang="en-US" sz="36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F39EBDFB-91EF-E748-A505-8D43F73A4B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080" y="1168276"/>
            <a:ext cx="2542368" cy="164008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090590CD-4B79-1443-8B62-67B0975A2C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72" y="3024386"/>
            <a:ext cx="9842500" cy="3352800"/>
          </a:xfrm>
          <a:prstGeom prst="rect">
            <a:avLst/>
          </a:prstGeom>
        </p:spPr>
      </p:pic>
      <p:pic>
        <p:nvPicPr>
          <p:cNvPr id="11" name="圖片 6">
            <a:hlinkClick r:id="rId4"/>
            <a:extLst>
              <a:ext uri="{FF2B5EF4-FFF2-40B4-BE49-F238E27FC236}">
                <a16:creationId xmlns="" xmlns:a16="http://schemas.microsoft.com/office/drawing/2014/main" id="{257745D1-7112-EC4F-804F-3DB4890EB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7585656" y="137318"/>
            <a:ext cx="2351722" cy="1446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50908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8" y="84252"/>
            <a:ext cx="64684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0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附錄：畫逐漸擴大的正方形 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2FEFFC21-6965-B142-A0E2-7C2D93E9631E}"/>
              </a:ext>
            </a:extLst>
          </p:cNvPr>
          <p:cNvSpPr/>
          <p:nvPr/>
        </p:nvSpPr>
        <p:spPr>
          <a:xfrm>
            <a:off x="287784" y="936154"/>
            <a:ext cx="3086101" cy="6685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程式參考</a:t>
            </a:r>
            <a:r>
              <a:rPr lang="en-US" altLang="zh-TW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(2/2)</a:t>
            </a:r>
            <a:endParaRPr lang="zh-TW" altLang="en-US" sz="36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pic>
        <p:nvPicPr>
          <p:cNvPr id="15" name="圖片 6">
            <a:hlinkClick r:id="rId2"/>
            <a:extLst>
              <a:ext uri="{FF2B5EF4-FFF2-40B4-BE49-F238E27FC236}">
                <a16:creationId xmlns="" xmlns:a16="http://schemas.microsoft.com/office/drawing/2014/main" id="{9013C06E-D0D3-A140-8C16-346913D86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7585656" y="137318"/>
            <a:ext cx="2351722" cy="1446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F39EBDFB-91EF-E748-A505-8D43F73A4B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152" y="1008162"/>
            <a:ext cx="2542368" cy="1640086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A4F893A2-046C-8748-B53E-97EE9767CC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15" y="2736354"/>
            <a:ext cx="8585977" cy="386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6067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373" y="50"/>
            <a:ext cx="540404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附錄：隨機畫出星星 </a:t>
            </a:r>
            <a:endParaRPr lang="zh-TW" altLang="en-US" sz="4000" baseline="0" dirty="0">
              <a:solidFill>
                <a:srgbClr val="FFFFFF"/>
              </a:solidFill>
              <a:latin typeface="Heiti SC Medium" pitchFamily="2" charset="-128"/>
              <a:ea typeface="Heiti SC Medium" pitchFamily="2" charset="-128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1D0D094-32B5-5245-B5A2-A23C70BEF5DA}"/>
              </a:ext>
            </a:extLst>
          </p:cNvPr>
          <p:cNvSpPr/>
          <p:nvPr/>
        </p:nvSpPr>
        <p:spPr>
          <a:xfrm>
            <a:off x="370333" y="1283585"/>
            <a:ext cx="9134475" cy="5701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參考</a:t>
            </a:r>
            <a:r>
              <a:rPr lang="en-US" altLang="zh-TW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Scratch</a:t>
            </a: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積木，用自訂函式方式，</a:t>
            </a:r>
            <a:endParaRPr lang="en-US" altLang="zh-TW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隨機畫出星星 </a:t>
            </a:r>
          </a:p>
          <a:p>
            <a:pPr eaLnBrk="1" hangingPunct="1">
              <a:lnSpc>
                <a:spcPct val="120000"/>
              </a:lnSpc>
              <a:defRPr/>
            </a:pP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zh-TW" altLang="en-US" sz="36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 </a:t>
            </a: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</a:rPr>
              <a:t>　　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  <a:p>
            <a:pPr eaLnBrk="1" hangingPunct="1">
              <a:lnSpc>
                <a:spcPct val="120000"/>
              </a:lnSpc>
              <a:defRPr/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="" xmlns:a16="http://schemas.microsoft.com/office/drawing/2014/main" id="{44E19E32-0922-2043-BB10-736CFBC6451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24088" y="6852791"/>
            <a:ext cx="3190875" cy="50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13B1DC03-A498-7A47-9F18-528C9AFB6E5D}" type="slidenum">
              <a:rPr lang="en-US" altLang="zh-TW" sz="1400" smtClean="0"/>
              <a:pPr algn="ctr">
                <a:spcBef>
                  <a:spcPct val="0"/>
                </a:spcBef>
                <a:buFontTx/>
                <a:buNone/>
              </a:pPr>
              <a:t>65</a:t>
            </a:fld>
            <a:endParaRPr lang="en-US" altLang="zh-TW" sz="1400" dirty="0"/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C7704128-A11C-1D42-A03C-27A591BBD0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26" y="2736354"/>
            <a:ext cx="3578116" cy="237626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5F6B0D69-FC82-7A44-8021-A1C834794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235" y="2197968"/>
            <a:ext cx="5449133" cy="442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1578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="" xmlns:a16="http://schemas.microsoft.com/office/drawing/2014/main" id="{E639D587-E6E0-3E49-97C1-54B23B987801}"/>
              </a:ext>
            </a:extLst>
          </p:cNvPr>
          <p:cNvSpPr/>
          <p:nvPr/>
        </p:nvSpPr>
        <p:spPr bwMode="auto">
          <a:xfrm>
            <a:off x="7585656" y="6120730"/>
            <a:ext cx="2494969" cy="108017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389" y="22697"/>
            <a:ext cx="540404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附錄：隨機畫出星星 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2FEFFC21-6965-B142-A0E2-7C2D93E9631E}"/>
              </a:ext>
            </a:extLst>
          </p:cNvPr>
          <p:cNvSpPr/>
          <p:nvPr/>
        </p:nvSpPr>
        <p:spPr>
          <a:xfrm>
            <a:off x="287784" y="936154"/>
            <a:ext cx="3086101" cy="6685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程式參考</a:t>
            </a:r>
            <a:r>
              <a:rPr lang="en-US" altLang="zh-TW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(1/2)</a:t>
            </a:r>
            <a:endParaRPr lang="zh-TW" altLang="en-US" sz="36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A7C0F745-C6F8-A342-973A-75211869CE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487" y="1008162"/>
            <a:ext cx="3041650" cy="178435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905374A1-A6E2-1E4B-9A7B-4AAE43BAC7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533"/>
          <a:stretch/>
        </p:blipFill>
        <p:spPr>
          <a:xfrm>
            <a:off x="0" y="2955889"/>
            <a:ext cx="10080625" cy="4028937"/>
          </a:xfrm>
          <a:prstGeom prst="rect">
            <a:avLst/>
          </a:prstGeom>
        </p:spPr>
      </p:pic>
      <p:pic>
        <p:nvPicPr>
          <p:cNvPr id="13" name="圖片 6">
            <a:hlinkClick r:id="rId4"/>
            <a:extLst>
              <a:ext uri="{FF2B5EF4-FFF2-40B4-BE49-F238E27FC236}">
                <a16:creationId xmlns="" xmlns:a16="http://schemas.microsoft.com/office/drawing/2014/main" id="{4F9C7804-76CC-3B4A-95F8-941B409F8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7585656" y="137318"/>
            <a:ext cx="2351722" cy="1446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1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7558029" y="1946689"/>
            <a:ext cx="2034673" cy="646331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altLang="zh-TW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繪圖篇－隨機畫出星星程式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AutoShape 12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6649031" y="2017442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212943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="" xmlns:a16="http://schemas.microsoft.com/office/drawing/2014/main" id="{E639D587-E6E0-3E49-97C1-54B23B987801}"/>
              </a:ext>
            </a:extLst>
          </p:cNvPr>
          <p:cNvSpPr/>
          <p:nvPr/>
        </p:nvSpPr>
        <p:spPr bwMode="auto">
          <a:xfrm>
            <a:off x="7585656" y="6120730"/>
            <a:ext cx="2494969" cy="108017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12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</a:endParaRPr>
          </a:p>
        </p:txBody>
      </p:sp>
      <p:sp>
        <p:nvSpPr>
          <p:cNvPr id="46081" name="矩形 3">
            <a:extLst>
              <a:ext uri="{FF2B5EF4-FFF2-40B4-BE49-F238E27FC236}">
                <a16:creationId xmlns="" xmlns:a16="http://schemas.microsoft.com/office/drawing/2014/main" id="{D3567588-C799-C74D-AF96-1EF84D89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389" y="22697"/>
            <a:ext cx="540404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4400" baseline="0" dirty="0">
                <a:solidFill>
                  <a:srgbClr val="FFFFFF"/>
                </a:solidFill>
                <a:latin typeface="Heiti SC Medium" pitchFamily="2" charset="-128"/>
                <a:ea typeface="Heiti SC Medium" pitchFamily="2" charset="-128"/>
              </a:rPr>
              <a:t>附錄：隨機畫出星星 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2FEFFC21-6965-B142-A0E2-7C2D93E9631E}"/>
              </a:ext>
            </a:extLst>
          </p:cNvPr>
          <p:cNvSpPr/>
          <p:nvPr/>
        </p:nvSpPr>
        <p:spPr>
          <a:xfrm>
            <a:off x="287784" y="936154"/>
            <a:ext cx="3086101" cy="6685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TW" altLang="en-US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程式參考</a:t>
            </a:r>
            <a:r>
              <a:rPr lang="en-US" altLang="zh-TW" sz="36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</a:rPr>
              <a:t>(2/2)</a:t>
            </a:r>
            <a:endParaRPr lang="zh-TW" altLang="en-US" sz="36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</a:endParaRPr>
          </a:p>
        </p:txBody>
      </p:sp>
      <p:pic>
        <p:nvPicPr>
          <p:cNvPr id="15" name="圖片 6">
            <a:hlinkClick r:id="rId2"/>
            <a:extLst>
              <a:ext uri="{FF2B5EF4-FFF2-40B4-BE49-F238E27FC236}">
                <a16:creationId xmlns="" xmlns:a16="http://schemas.microsoft.com/office/drawing/2014/main" id="{9013C06E-D0D3-A140-8C16-346913D86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1407" r="4703" b="23062"/>
          <a:stretch>
            <a:fillRect/>
          </a:stretch>
        </p:blipFill>
        <p:spPr bwMode="auto">
          <a:xfrm>
            <a:off x="7585656" y="137318"/>
            <a:ext cx="2351722" cy="1446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A7C0F745-C6F8-A342-973A-75211869CE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487" y="1008162"/>
            <a:ext cx="3041650" cy="178435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DD2C3F34-8B26-3B44-AED4-07E847620E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86" y="2952378"/>
            <a:ext cx="8944630" cy="409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78018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投影片編號版面配置區 1">
            <a:extLst>
              <a:ext uri="{FF2B5EF4-FFF2-40B4-BE49-F238E27FC236}">
                <a16:creationId xmlns="" xmlns:a16="http://schemas.microsoft.com/office/drawing/2014/main" id="{19BA4884-5FFB-7440-9729-DCB0962F347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C4BFBD-DA0D-7C4D-B99E-E44F499DE44D}" type="slidenum">
              <a:rPr lang="en-US" altLang="zh-TW" sz="1400" smtClean="0"/>
              <a:pPr>
                <a:spcBef>
                  <a:spcPct val="0"/>
                </a:spcBef>
                <a:buFontTx/>
                <a:buNone/>
              </a:pPr>
              <a:t>68</a:t>
            </a:fld>
            <a:endParaRPr lang="en-US" altLang="zh-TW" sz="1400"/>
          </a:p>
        </p:txBody>
      </p:sp>
      <p:pic>
        <p:nvPicPr>
          <p:cNvPr id="111620" name="圖片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680851B7-814D-9F40-970E-02C085011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738" y="5700713"/>
            <a:ext cx="8890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電腦輔助教學的趨勢">
            <a:extLst>
              <a:ext uri="{FF2B5EF4-FFF2-40B4-BE49-F238E27FC236}">
                <a16:creationId xmlns="" xmlns:a16="http://schemas.microsoft.com/office/drawing/2014/main" id="{D69CADFB-8AC0-EC4C-911B-75019FBDD63D}"/>
              </a:ext>
            </a:extLst>
          </p:cNvPr>
          <p:cNvSpPr txBox="1">
            <a:spLocks/>
          </p:cNvSpPr>
          <p:nvPr/>
        </p:nvSpPr>
        <p:spPr bwMode="auto">
          <a:xfrm>
            <a:off x="1260764" y="-101889"/>
            <a:ext cx="4283604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 b="1">
                <a:solidFill>
                  <a:schemeClr val="accent3">
                    <a:lumOff val="44000"/>
                  </a:schemeClr>
                </a:solidFill>
                <a:latin typeface="華康中圓體"/>
                <a:ea typeface="華康中圓體"/>
                <a:cs typeface="華康中圓體"/>
                <a:sym typeface="華康中圓體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zh-TW" altLang="en-US" sz="4800" kern="0" baseline="0" dirty="0">
                <a:solidFill>
                  <a:schemeClr val="bg1"/>
                </a:solidFill>
                <a:latin typeface="Heiti SC Medium" pitchFamily="2" charset="-128"/>
                <a:ea typeface="Heiti SC Medium" pitchFamily="2" charset="-128"/>
                <a:cs typeface="Times New Roman"/>
              </a:rPr>
              <a:t>問題與討論</a:t>
            </a: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3FCC31D2-7134-5040-B4B7-5B46057EEE36}"/>
              </a:ext>
            </a:extLst>
          </p:cNvPr>
          <p:cNvSpPr/>
          <p:nvPr/>
        </p:nvSpPr>
        <p:spPr>
          <a:xfrm>
            <a:off x="1491214" y="772816"/>
            <a:ext cx="6409917" cy="282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260"/>
              </a:lnSpc>
            </a:pPr>
            <a:r>
              <a:rPr lang="zh-TW" altLang="en-US" sz="8800" b="1" dirty="0">
                <a:latin typeface="PingFang TC" panose="020B0400000000000000" pitchFamily="34" charset="-120"/>
                <a:ea typeface="PingFang TC" panose="020B0400000000000000" pitchFamily="34" charset="-120"/>
              </a:rPr>
              <a:t>你還想知道什麼</a:t>
            </a:r>
            <a:r>
              <a:rPr lang="en-US" altLang="zh-TW" sz="8800" b="1" dirty="0">
                <a:latin typeface="Calibri" panose="020F0502020204030204" pitchFamily="34" charset="0"/>
                <a:ea typeface="PingFang TC Semibold" panose="020B0400000000000000" pitchFamily="34" charset="-120"/>
              </a:rPr>
              <a:t>?</a:t>
            </a:r>
          </a:p>
          <a:p>
            <a:pPr>
              <a:lnSpc>
                <a:spcPts val="11260"/>
              </a:lnSpc>
            </a:pPr>
            <a:endParaRPr lang="zh-TW" altLang="en-US" sz="8000" dirty="0">
              <a:latin typeface="PingFang TC Semibold" panose="020B0400000000000000" pitchFamily="34" charset="-120"/>
              <a:ea typeface="PingFang TC Semibold" panose="020B0400000000000000" pitchFamily="34" charset="-120"/>
            </a:endParaRPr>
          </a:p>
        </p:txBody>
      </p:sp>
      <p:pic>
        <p:nvPicPr>
          <p:cNvPr id="11" name="圖片 5">
            <a:extLst>
              <a:ext uri="{FF2B5EF4-FFF2-40B4-BE49-F238E27FC236}">
                <a16:creationId xmlns="" xmlns:a16="http://schemas.microsoft.com/office/drawing/2014/main" id="{895ACC24-A7F2-0543-9D80-41EAC38D33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79494" y="2304306"/>
            <a:ext cx="4805034" cy="4529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6434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7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180305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1A2B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 猜數字遊戲</a:t>
            </a:r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C091ED97-6B7B-374B-A97B-7B0027343731}"/>
              </a:ext>
            </a:extLst>
          </p:cNvPr>
          <p:cNvSpPr txBox="1">
            <a:spLocks/>
          </p:cNvSpPr>
          <p:nvPr/>
        </p:nvSpPr>
        <p:spPr bwMode="auto">
          <a:xfrm>
            <a:off x="1393048" y="2158448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產生一個</a:t>
            </a:r>
            <a:r>
              <a:rPr lang="en-US" altLang="zh-TW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的數字串列及儲存答案的串列。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505A29E-7377-F64E-9539-BFC47D5F1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504" y="2155146"/>
            <a:ext cx="533400" cy="50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F25F764-1DFE-F245-A837-8D0072898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610" y="2688082"/>
            <a:ext cx="520700" cy="508000"/>
          </a:xfrm>
          <a:prstGeom prst="rect">
            <a:avLst/>
          </a:prstGeom>
        </p:spPr>
      </p:pic>
      <p:sp>
        <p:nvSpPr>
          <p:cNvPr id="13" name="◎ 電腦輔助學習趨勢…">
            <a:extLst>
              <a:ext uri="{FF2B5EF4-FFF2-40B4-BE49-F238E27FC236}">
                <a16:creationId xmlns="" xmlns:a16="http://schemas.microsoft.com/office/drawing/2014/main" id="{31F688CB-2D47-7243-8A4F-7F29FB996B4C}"/>
              </a:ext>
            </a:extLst>
          </p:cNvPr>
          <p:cNvSpPr txBox="1">
            <a:spLocks/>
          </p:cNvSpPr>
          <p:nvPr/>
        </p:nvSpPr>
        <p:spPr bwMode="auto">
          <a:xfrm>
            <a:off x="1380208" y="2713918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以下動作重複進行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四次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548B5051-EF09-A041-B87D-8543205DEC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042" y="2697226"/>
            <a:ext cx="520700" cy="50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FEA7E281-5DA0-9443-8297-8E5A184303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6664" y="3250438"/>
            <a:ext cx="355600" cy="279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C7238494-827C-9C44-9179-0ED6FD8915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5808" y="3671062"/>
            <a:ext cx="355600" cy="279400"/>
          </a:xfrm>
          <a:prstGeom prst="rect">
            <a:avLst/>
          </a:prstGeom>
        </p:spPr>
      </p:pic>
      <p:sp>
        <p:nvSpPr>
          <p:cNvPr id="17" name="◎ 電腦輔助學習趨勢…">
            <a:extLst>
              <a:ext uri="{FF2B5EF4-FFF2-40B4-BE49-F238E27FC236}">
                <a16:creationId xmlns="" xmlns:a16="http://schemas.microsoft.com/office/drawing/2014/main" id="{1F141E04-D447-BD4D-AFE1-41F534383BD6}"/>
              </a:ext>
            </a:extLst>
          </p:cNvPr>
          <p:cNvSpPr txBox="1">
            <a:spLocks/>
          </p:cNvSpPr>
          <p:nvPr/>
        </p:nvSpPr>
        <p:spPr bwMode="auto">
          <a:xfrm>
            <a:off x="1806928" y="3204646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從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的串列隨機取一個數字加到答案的串列中。</a:t>
            </a:r>
          </a:p>
        </p:txBody>
      </p:sp>
      <p:sp>
        <p:nvSpPr>
          <p:cNvPr id="18" name="◎ 電腦輔助學習趨勢…">
            <a:extLst>
              <a:ext uri="{FF2B5EF4-FFF2-40B4-BE49-F238E27FC236}">
                <a16:creationId xmlns="" xmlns:a16="http://schemas.microsoft.com/office/drawing/2014/main" id="{C0DD2EFB-0993-B549-8A67-57C8F4DB8240}"/>
              </a:ext>
            </a:extLst>
          </p:cNvPr>
          <p:cNvSpPr txBox="1">
            <a:spLocks/>
          </p:cNvSpPr>
          <p:nvPr/>
        </p:nvSpPr>
        <p:spPr bwMode="auto">
          <a:xfrm>
            <a:off x="1822648" y="3603934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刪除數字串列中，已經被取出的數字。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="" xmlns:a16="http://schemas.microsoft.com/office/drawing/2014/main" id="{9557D05C-4970-EF46-970B-5E5E0A48D291}"/>
              </a:ext>
            </a:extLst>
          </p:cNvPr>
          <p:cNvGrpSpPr/>
          <p:nvPr/>
        </p:nvGrpSpPr>
        <p:grpSpPr>
          <a:xfrm>
            <a:off x="935856" y="4680570"/>
            <a:ext cx="3763390" cy="1919010"/>
            <a:chOff x="19918" y="4273728"/>
            <a:chExt cx="2643951" cy="1348191"/>
          </a:xfrm>
        </p:grpSpPr>
        <p:pic>
          <p:nvPicPr>
            <p:cNvPr id="70" name="Picture 69">
              <a:extLst>
                <a:ext uri="{FF2B5EF4-FFF2-40B4-BE49-F238E27FC236}">
                  <a16:creationId xmlns="" xmlns:a16="http://schemas.microsoft.com/office/drawing/2014/main" id="{6D2929D5-9427-FC49-AF62-D2CFA0AFB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918" y="4273728"/>
              <a:ext cx="2643951" cy="1348191"/>
            </a:xfrm>
            <a:prstGeom prst="rect">
              <a:avLst/>
            </a:prstGeom>
          </p:spPr>
        </p:pic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9F4A88A2-5C68-7A44-9A24-11577C10ED7D}"/>
                </a:ext>
              </a:extLst>
            </p:cNvPr>
            <p:cNvSpPr/>
            <p:nvPr/>
          </p:nvSpPr>
          <p:spPr bwMode="auto">
            <a:xfrm>
              <a:off x="1758178" y="4352174"/>
              <a:ext cx="197424" cy="186422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112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0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="" xmlns:a16="http://schemas.microsoft.com/office/drawing/2014/main" id="{CF7D9D61-E40B-0746-B9C6-F79CF6238C40}"/>
                </a:ext>
              </a:extLst>
            </p:cNvPr>
            <p:cNvSpPr/>
            <p:nvPr/>
          </p:nvSpPr>
          <p:spPr bwMode="auto">
            <a:xfrm>
              <a:off x="744571" y="5336030"/>
              <a:ext cx="197424" cy="175221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112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0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="" xmlns:a16="http://schemas.microsoft.com/office/drawing/2014/main" id="{E23F6971-28AB-9F4D-8A72-73B66C7A72F5}"/>
                </a:ext>
              </a:extLst>
            </p:cNvPr>
            <p:cNvCxnSpPr>
              <a:cxnSpLocks/>
              <a:stCxn id="21" idx="3"/>
              <a:endCxn id="23" idx="7"/>
            </p:cNvCxnSpPr>
            <p:nvPr/>
          </p:nvCxnSpPr>
          <p:spPr bwMode="auto">
            <a:xfrm flipH="1">
              <a:off x="913083" y="4511295"/>
              <a:ext cx="874007" cy="85039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76" name="◎ 電腦輔助學習趨勢…">
            <a:extLst>
              <a:ext uri="{FF2B5EF4-FFF2-40B4-BE49-F238E27FC236}">
                <a16:creationId xmlns="" xmlns:a16="http://schemas.microsoft.com/office/drawing/2014/main" id="{B12C9FAD-2A2F-8F4B-861B-81FE62C10E6F}"/>
              </a:ext>
            </a:extLst>
          </p:cNvPr>
          <p:cNvSpPr txBox="1">
            <a:spLocks/>
          </p:cNvSpPr>
          <p:nvPr/>
        </p:nvSpPr>
        <p:spPr bwMode="auto">
          <a:xfrm>
            <a:off x="4722570" y="4690526"/>
            <a:ext cx="4422199" cy="191900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先隨機從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數字串列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中抽出一個數字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7</a:t>
            </a:r>
          </a:p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將抽出的數字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7 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加入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答案串列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</a:t>
            </a:r>
          </a:p>
        </p:txBody>
      </p:sp>
      <p:sp>
        <p:nvSpPr>
          <p:cNvPr id="77" name="◎ 電腦輔助學習趨勢…">
            <a:extLst>
              <a:ext uri="{FF2B5EF4-FFF2-40B4-BE49-F238E27FC236}">
                <a16:creationId xmlns="" xmlns:a16="http://schemas.microsoft.com/office/drawing/2014/main" id="{D7AED1DE-7022-4B4E-9840-087C5095BC0B}"/>
              </a:ext>
            </a:extLst>
          </p:cNvPr>
          <p:cNvSpPr txBox="1">
            <a:spLocks/>
          </p:cNvSpPr>
          <p:nvPr/>
        </p:nvSpPr>
        <p:spPr bwMode="auto">
          <a:xfrm>
            <a:off x="906146" y="4112772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1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</a:t>
            </a:r>
            <a:endParaRPr lang="zh-TW" altLang="en-US" sz="2400" kern="0" baseline="0" dirty="0">
              <a:solidFill>
                <a:srgbClr val="C00000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8C8A56A7-006C-234E-AC98-99C174A69DD7}"/>
              </a:ext>
            </a:extLst>
          </p:cNvPr>
          <p:cNvSpPr/>
          <p:nvPr/>
        </p:nvSpPr>
        <p:spPr>
          <a:xfrm>
            <a:off x="344293" y="1296194"/>
            <a:ext cx="9520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如何讓程式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隨機產生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，且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不重複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的數字？ </a:t>
            </a:r>
          </a:p>
        </p:txBody>
      </p:sp>
    </p:spTree>
    <p:extLst>
      <p:ext uri="{BB962C8B-B14F-4D97-AF65-F5344CB8AC3E}">
        <p14:creationId xmlns:p14="http://schemas.microsoft.com/office/powerpoint/2010/main" val="2102630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8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1A2B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 猜數字遊戲</a:t>
            </a:r>
          </a:p>
        </p:txBody>
      </p:sp>
      <p:sp>
        <p:nvSpPr>
          <p:cNvPr id="76" name="◎ 電腦輔助學習趨勢…">
            <a:extLst>
              <a:ext uri="{FF2B5EF4-FFF2-40B4-BE49-F238E27FC236}">
                <a16:creationId xmlns="" xmlns:a16="http://schemas.microsoft.com/office/drawing/2014/main" id="{B12C9FAD-2A2F-8F4B-861B-81FE62C10E6F}"/>
              </a:ext>
            </a:extLst>
          </p:cNvPr>
          <p:cNvSpPr txBox="1">
            <a:spLocks/>
          </p:cNvSpPr>
          <p:nvPr/>
        </p:nvSpPr>
        <p:spPr bwMode="auto">
          <a:xfrm>
            <a:off x="4722570" y="4690526"/>
            <a:ext cx="4422199" cy="191900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再隨機從</a:t>
            </a:r>
            <a:r>
              <a:rPr lang="zh-TW" altLang="en-US" sz="2400" kern="0" baseline="0" dirty="0">
                <a:solidFill>
                  <a:srgbClr val="7030A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剩下的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數字串列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中抽出一個數字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8</a:t>
            </a:r>
          </a:p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將抽出的數字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8 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再次加入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答案串列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</a:t>
            </a:r>
            <a:endParaRPr lang="en-US" altLang="zh-TW" sz="2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7A30AF23-EACD-0E4D-9B1E-D7D9C2F46BF7}"/>
              </a:ext>
            </a:extLst>
          </p:cNvPr>
          <p:cNvGrpSpPr/>
          <p:nvPr/>
        </p:nvGrpSpPr>
        <p:grpSpPr>
          <a:xfrm>
            <a:off x="910840" y="4601591"/>
            <a:ext cx="3556130" cy="1919009"/>
            <a:chOff x="2520032" y="4235936"/>
            <a:chExt cx="2522548" cy="1361253"/>
          </a:xfrm>
        </p:grpSpPr>
        <p:pic>
          <p:nvPicPr>
            <p:cNvPr id="26" name="Picture 25">
              <a:extLst>
                <a:ext uri="{FF2B5EF4-FFF2-40B4-BE49-F238E27FC236}">
                  <a16:creationId xmlns="" xmlns:a16="http://schemas.microsoft.com/office/drawing/2014/main" id="{720EBFB3-A301-494B-93D7-652CB911D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20032" y="4235936"/>
              <a:ext cx="2522548" cy="1361253"/>
            </a:xfrm>
            <a:prstGeom prst="rect">
              <a:avLst/>
            </a:prstGeom>
          </p:spPr>
        </p:pic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E165820-1F13-8141-A528-E6015EA46713}"/>
                </a:ext>
              </a:extLst>
            </p:cNvPr>
            <p:cNvSpPr/>
            <p:nvPr/>
          </p:nvSpPr>
          <p:spPr bwMode="auto">
            <a:xfrm>
              <a:off x="4355461" y="4346207"/>
              <a:ext cx="197424" cy="186422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112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0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7AB393C0-D435-1946-9483-D8956D60DD08}"/>
                </a:ext>
              </a:extLst>
            </p:cNvPr>
            <p:cNvSpPr/>
            <p:nvPr/>
          </p:nvSpPr>
          <p:spPr bwMode="auto">
            <a:xfrm>
              <a:off x="3423348" y="5324463"/>
              <a:ext cx="197424" cy="186422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112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0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="" xmlns:a16="http://schemas.microsoft.com/office/drawing/2014/main" id="{BAA2F206-FBD0-1A4F-852E-7E9D3F2A3E5B}"/>
                </a:ext>
              </a:extLst>
            </p:cNvPr>
            <p:cNvCxnSpPr>
              <a:cxnSpLocks/>
              <a:stCxn id="27" idx="3"/>
              <a:endCxn id="28" idx="7"/>
            </p:cNvCxnSpPr>
            <p:nvPr/>
          </p:nvCxnSpPr>
          <p:spPr bwMode="auto">
            <a:xfrm flipH="1">
              <a:off x="3591860" y="4505328"/>
              <a:ext cx="792513" cy="84643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3" name="矩形 22">
            <a:extLst>
              <a:ext uri="{FF2B5EF4-FFF2-40B4-BE49-F238E27FC236}">
                <a16:creationId xmlns="" xmlns:a16="http://schemas.microsoft.com/office/drawing/2014/main" id="{66FD9B04-6909-DB4E-8617-E709A69C91FB}"/>
              </a:ext>
            </a:extLst>
          </p:cNvPr>
          <p:cNvSpPr/>
          <p:nvPr/>
        </p:nvSpPr>
        <p:spPr>
          <a:xfrm>
            <a:off x="344293" y="1296194"/>
            <a:ext cx="9520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如何讓程式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隨機產生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，且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不重複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的數字？ </a:t>
            </a:r>
          </a:p>
        </p:txBody>
      </p:sp>
      <p:sp>
        <p:nvSpPr>
          <p:cNvPr id="39" name="◎ 電腦輔助學習趨勢…">
            <a:extLst>
              <a:ext uri="{FF2B5EF4-FFF2-40B4-BE49-F238E27FC236}">
                <a16:creationId xmlns="" xmlns:a16="http://schemas.microsoft.com/office/drawing/2014/main" id="{D0AAFCF2-8E8D-7445-93BC-0A9777D3F297}"/>
              </a:ext>
            </a:extLst>
          </p:cNvPr>
          <p:cNvSpPr txBox="1">
            <a:spLocks/>
          </p:cNvSpPr>
          <p:nvPr/>
        </p:nvSpPr>
        <p:spPr bwMode="auto">
          <a:xfrm>
            <a:off x="1393048" y="2158448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產生一個</a:t>
            </a:r>
            <a:r>
              <a:rPr lang="en-US" altLang="zh-TW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的數字串列及儲存答案的串列。</a:t>
            </a:r>
          </a:p>
        </p:txBody>
      </p:sp>
      <p:pic>
        <p:nvPicPr>
          <p:cNvPr id="40" name="Picture 8">
            <a:extLst>
              <a:ext uri="{FF2B5EF4-FFF2-40B4-BE49-F238E27FC236}">
                <a16:creationId xmlns="" xmlns:a16="http://schemas.microsoft.com/office/drawing/2014/main" id="{7526CA0E-06A5-A84F-9C8C-6D842BAA7D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504" y="2155146"/>
            <a:ext cx="533400" cy="508000"/>
          </a:xfrm>
          <a:prstGeom prst="rect">
            <a:avLst/>
          </a:prstGeom>
        </p:spPr>
      </p:pic>
      <p:pic>
        <p:nvPicPr>
          <p:cNvPr id="41" name="Picture 9">
            <a:extLst>
              <a:ext uri="{FF2B5EF4-FFF2-40B4-BE49-F238E27FC236}">
                <a16:creationId xmlns="" xmlns:a16="http://schemas.microsoft.com/office/drawing/2014/main" id="{EDEF7D75-0509-9442-9101-F915AB023C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610" y="2688082"/>
            <a:ext cx="520700" cy="508000"/>
          </a:xfrm>
          <a:prstGeom prst="rect">
            <a:avLst/>
          </a:prstGeom>
        </p:spPr>
      </p:pic>
      <p:sp>
        <p:nvSpPr>
          <p:cNvPr id="42" name="◎ 電腦輔助學習趨勢…">
            <a:extLst>
              <a:ext uri="{FF2B5EF4-FFF2-40B4-BE49-F238E27FC236}">
                <a16:creationId xmlns="" xmlns:a16="http://schemas.microsoft.com/office/drawing/2014/main" id="{7BD4C510-21D2-E744-A9F4-5C5D8D45B5D8}"/>
              </a:ext>
            </a:extLst>
          </p:cNvPr>
          <p:cNvSpPr txBox="1">
            <a:spLocks/>
          </p:cNvSpPr>
          <p:nvPr/>
        </p:nvSpPr>
        <p:spPr bwMode="auto">
          <a:xfrm>
            <a:off x="1380208" y="2713918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以下動作重複進行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四次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43" name="Picture 13">
            <a:extLst>
              <a:ext uri="{FF2B5EF4-FFF2-40B4-BE49-F238E27FC236}">
                <a16:creationId xmlns="" xmlns:a16="http://schemas.microsoft.com/office/drawing/2014/main" id="{0FA976C4-AEF8-CF48-A363-FF7CEA7BA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042" y="2697226"/>
            <a:ext cx="520700" cy="508000"/>
          </a:xfrm>
          <a:prstGeom prst="rect">
            <a:avLst/>
          </a:prstGeom>
        </p:spPr>
      </p:pic>
      <p:pic>
        <p:nvPicPr>
          <p:cNvPr id="44" name="Picture 14">
            <a:extLst>
              <a:ext uri="{FF2B5EF4-FFF2-40B4-BE49-F238E27FC236}">
                <a16:creationId xmlns="" xmlns:a16="http://schemas.microsoft.com/office/drawing/2014/main" id="{9A91B5D0-7A42-0E47-A99E-8BB0E4B973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6664" y="3250438"/>
            <a:ext cx="355600" cy="279400"/>
          </a:xfrm>
          <a:prstGeom prst="rect">
            <a:avLst/>
          </a:prstGeom>
        </p:spPr>
      </p:pic>
      <p:pic>
        <p:nvPicPr>
          <p:cNvPr id="45" name="Picture 15">
            <a:extLst>
              <a:ext uri="{FF2B5EF4-FFF2-40B4-BE49-F238E27FC236}">
                <a16:creationId xmlns="" xmlns:a16="http://schemas.microsoft.com/office/drawing/2014/main" id="{25B6F7F2-70DE-B740-B73E-D1BEEA2A37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5808" y="3671062"/>
            <a:ext cx="355600" cy="279400"/>
          </a:xfrm>
          <a:prstGeom prst="rect">
            <a:avLst/>
          </a:prstGeom>
        </p:spPr>
      </p:pic>
      <p:sp>
        <p:nvSpPr>
          <p:cNvPr id="46" name="◎ 電腦輔助學習趨勢…">
            <a:extLst>
              <a:ext uri="{FF2B5EF4-FFF2-40B4-BE49-F238E27FC236}">
                <a16:creationId xmlns="" xmlns:a16="http://schemas.microsoft.com/office/drawing/2014/main" id="{5F2E5059-DA5E-9549-B77A-99AA72BB022F}"/>
              </a:ext>
            </a:extLst>
          </p:cNvPr>
          <p:cNvSpPr txBox="1">
            <a:spLocks/>
          </p:cNvSpPr>
          <p:nvPr/>
        </p:nvSpPr>
        <p:spPr bwMode="auto">
          <a:xfrm>
            <a:off x="1806928" y="3204646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從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的串列隨機取一個數字加到答案的串列中。</a:t>
            </a:r>
          </a:p>
        </p:txBody>
      </p:sp>
      <p:sp>
        <p:nvSpPr>
          <p:cNvPr id="47" name="◎ 電腦輔助學習趨勢…">
            <a:extLst>
              <a:ext uri="{FF2B5EF4-FFF2-40B4-BE49-F238E27FC236}">
                <a16:creationId xmlns="" xmlns:a16="http://schemas.microsoft.com/office/drawing/2014/main" id="{7DFE1600-CEC9-4C45-921C-9453089C7961}"/>
              </a:ext>
            </a:extLst>
          </p:cNvPr>
          <p:cNvSpPr txBox="1">
            <a:spLocks/>
          </p:cNvSpPr>
          <p:nvPr/>
        </p:nvSpPr>
        <p:spPr bwMode="auto">
          <a:xfrm>
            <a:off x="1822648" y="3603934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刪除數字串列中，已經被取出的數字。</a:t>
            </a:r>
          </a:p>
        </p:txBody>
      </p:sp>
      <p:sp>
        <p:nvSpPr>
          <p:cNvPr id="48" name="◎ 電腦輔助學習趨勢…">
            <a:extLst>
              <a:ext uri="{FF2B5EF4-FFF2-40B4-BE49-F238E27FC236}">
                <a16:creationId xmlns="" xmlns:a16="http://schemas.microsoft.com/office/drawing/2014/main" id="{A99B4488-9895-AA45-9EA6-595248A13EAF}"/>
              </a:ext>
            </a:extLst>
          </p:cNvPr>
          <p:cNvSpPr txBox="1">
            <a:spLocks/>
          </p:cNvSpPr>
          <p:nvPr/>
        </p:nvSpPr>
        <p:spPr bwMode="auto">
          <a:xfrm>
            <a:off x="906146" y="4112772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2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</a:t>
            </a:r>
            <a:endParaRPr lang="zh-TW" altLang="en-US" sz="2400" kern="0" baseline="0" dirty="0">
              <a:solidFill>
                <a:srgbClr val="C00000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203290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=""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7" y="-216336"/>
            <a:ext cx="6336704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1A2B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 猜數字遊戲</a:t>
            </a:r>
          </a:p>
        </p:txBody>
      </p:sp>
      <p:sp>
        <p:nvSpPr>
          <p:cNvPr id="76" name="◎ 電腦輔助學習趨勢…">
            <a:extLst>
              <a:ext uri="{FF2B5EF4-FFF2-40B4-BE49-F238E27FC236}">
                <a16:creationId xmlns="" xmlns:a16="http://schemas.microsoft.com/office/drawing/2014/main" id="{B12C9FAD-2A2F-8F4B-861B-81FE62C10E6F}"/>
              </a:ext>
            </a:extLst>
          </p:cNvPr>
          <p:cNvSpPr txBox="1">
            <a:spLocks/>
          </p:cNvSpPr>
          <p:nvPr/>
        </p:nvSpPr>
        <p:spPr bwMode="auto">
          <a:xfrm>
            <a:off x="4722570" y="4690526"/>
            <a:ext cx="4422199" cy="191900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再隨機從</a:t>
            </a:r>
            <a:r>
              <a:rPr lang="zh-TW" altLang="en-US" sz="2400" kern="0" baseline="0" dirty="0">
                <a:solidFill>
                  <a:srgbClr val="7030A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剩下的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數字串列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中抽出一個數字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 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9</a:t>
            </a:r>
          </a:p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將抽出的數字</a:t>
            </a:r>
            <a:r>
              <a:rPr lang="en-US" altLang="zh-TW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2400" kern="0" baseline="0" dirty="0">
                <a:solidFill>
                  <a:srgbClr val="00B0DE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9 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再次加入</a:t>
            </a:r>
            <a:r>
              <a:rPr lang="zh-TW" altLang="en-US" sz="24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答案串列</a:t>
            </a:r>
            <a:r>
              <a:rPr lang="zh-TW" altLang="en-US" sz="24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中</a:t>
            </a:r>
            <a:endParaRPr lang="en-US" altLang="zh-TW" sz="24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03F541E4-0FA1-514A-B2F2-A5955A614118}"/>
              </a:ext>
            </a:extLst>
          </p:cNvPr>
          <p:cNvGrpSpPr/>
          <p:nvPr/>
        </p:nvGrpSpPr>
        <p:grpSpPr>
          <a:xfrm>
            <a:off x="967249" y="4705778"/>
            <a:ext cx="3562297" cy="1919008"/>
            <a:chOff x="5038044" y="4235936"/>
            <a:chExt cx="2526922" cy="1361252"/>
          </a:xfrm>
        </p:grpSpPr>
        <p:pic>
          <p:nvPicPr>
            <p:cNvPr id="25" name="Picture 24">
              <a:extLst>
                <a:ext uri="{FF2B5EF4-FFF2-40B4-BE49-F238E27FC236}">
                  <a16:creationId xmlns="" xmlns:a16="http://schemas.microsoft.com/office/drawing/2014/main" id="{67122220-8EFB-AD48-8F00-B77E5049C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38044" y="4235936"/>
              <a:ext cx="2526922" cy="1361252"/>
            </a:xfrm>
            <a:prstGeom prst="rect">
              <a:avLst/>
            </a:prstGeom>
          </p:spPr>
        </p:pic>
        <p:sp>
          <p:nvSpPr>
            <p:cNvPr id="30" name="Oval 29">
              <a:extLst>
                <a:ext uri="{FF2B5EF4-FFF2-40B4-BE49-F238E27FC236}">
                  <a16:creationId xmlns="" xmlns:a16="http://schemas.microsoft.com/office/drawing/2014/main" id="{675CBB06-1B8C-6E4C-BDDF-15A5510C9330}"/>
                </a:ext>
              </a:extLst>
            </p:cNvPr>
            <p:cNvSpPr/>
            <p:nvPr/>
          </p:nvSpPr>
          <p:spPr bwMode="auto">
            <a:xfrm>
              <a:off x="6875741" y="4326025"/>
              <a:ext cx="197424" cy="186422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112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0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="" xmlns:a16="http://schemas.microsoft.com/office/drawing/2014/main" id="{F050D794-11E3-BC45-A52B-A12499C9FC16}"/>
                </a:ext>
              </a:extLst>
            </p:cNvPr>
            <p:cNvSpPr/>
            <p:nvPr/>
          </p:nvSpPr>
          <p:spPr bwMode="auto">
            <a:xfrm>
              <a:off x="6140946" y="5318719"/>
              <a:ext cx="197424" cy="186422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112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0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新細明體" charset="-120"/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="" xmlns:a16="http://schemas.microsoft.com/office/drawing/2014/main" id="{8B8B8E9E-E236-A84E-854E-91E53FB05AA9}"/>
                </a:ext>
              </a:extLst>
            </p:cNvPr>
            <p:cNvCxnSpPr>
              <a:cxnSpLocks/>
              <a:stCxn id="30" idx="3"/>
            </p:cNvCxnSpPr>
            <p:nvPr/>
          </p:nvCxnSpPr>
          <p:spPr bwMode="auto">
            <a:xfrm flipH="1">
              <a:off x="6285674" y="4485146"/>
              <a:ext cx="618979" cy="83357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4" name="矩形 23">
            <a:extLst>
              <a:ext uri="{FF2B5EF4-FFF2-40B4-BE49-F238E27FC236}">
                <a16:creationId xmlns="" xmlns:a16="http://schemas.microsoft.com/office/drawing/2014/main" id="{5F02F849-0D5E-6F41-9351-4CEBF5B35ECA}"/>
              </a:ext>
            </a:extLst>
          </p:cNvPr>
          <p:cNvSpPr/>
          <p:nvPr/>
        </p:nvSpPr>
        <p:spPr>
          <a:xfrm>
            <a:off x="344293" y="1296194"/>
            <a:ext cx="9520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如何讓程式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隨機產生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個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，且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不重複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的數字？ </a:t>
            </a:r>
          </a:p>
        </p:txBody>
      </p:sp>
      <p:sp>
        <p:nvSpPr>
          <p:cNvPr id="26" name="◎ 電腦輔助學習趨勢…">
            <a:extLst>
              <a:ext uri="{FF2B5EF4-FFF2-40B4-BE49-F238E27FC236}">
                <a16:creationId xmlns="" xmlns:a16="http://schemas.microsoft.com/office/drawing/2014/main" id="{49A66364-5BFA-CF4F-A26C-AFF3FFE94E81}"/>
              </a:ext>
            </a:extLst>
          </p:cNvPr>
          <p:cNvSpPr txBox="1">
            <a:spLocks/>
          </p:cNvSpPr>
          <p:nvPr/>
        </p:nvSpPr>
        <p:spPr bwMode="auto">
          <a:xfrm>
            <a:off x="1586376" y="2080580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產生一個</a:t>
            </a:r>
            <a:r>
              <a:rPr lang="en-US" altLang="zh-TW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2800" kern="0" baseline="0" dirty="0">
                <a:solidFill>
                  <a:schemeClr val="bg1">
                    <a:lumMod val="50000"/>
                  </a:schemeClr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的數字串列及儲存答案的串列。</a:t>
            </a:r>
          </a:p>
        </p:txBody>
      </p:sp>
      <p:pic>
        <p:nvPicPr>
          <p:cNvPr id="27" name="Picture 8">
            <a:extLst>
              <a:ext uri="{FF2B5EF4-FFF2-40B4-BE49-F238E27FC236}">
                <a16:creationId xmlns="" xmlns:a16="http://schemas.microsoft.com/office/drawing/2014/main" id="{EC1EBB56-155E-3F44-B0DB-219F67027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832" y="2077278"/>
            <a:ext cx="533400" cy="508000"/>
          </a:xfrm>
          <a:prstGeom prst="rect">
            <a:avLst/>
          </a:prstGeom>
        </p:spPr>
      </p:pic>
      <p:pic>
        <p:nvPicPr>
          <p:cNvPr id="28" name="Picture 9">
            <a:extLst>
              <a:ext uri="{FF2B5EF4-FFF2-40B4-BE49-F238E27FC236}">
                <a16:creationId xmlns="" xmlns:a16="http://schemas.microsoft.com/office/drawing/2014/main" id="{A90E4B69-A8DE-DE44-B137-5629FDAE34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938" y="2610214"/>
            <a:ext cx="520700" cy="508000"/>
          </a:xfrm>
          <a:prstGeom prst="rect">
            <a:avLst/>
          </a:prstGeom>
        </p:spPr>
      </p:pic>
      <p:sp>
        <p:nvSpPr>
          <p:cNvPr id="29" name="◎ 電腦輔助學習趨勢…">
            <a:extLst>
              <a:ext uri="{FF2B5EF4-FFF2-40B4-BE49-F238E27FC236}">
                <a16:creationId xmlns="" xmlns:a16="http://schemas.microsoft.com/office/drawing/2014/main" id="{058AB4AB-1AAC-6E4D-B1B5-E4BE0EC73DBD}"/>
              </a:ext>
            </a:extLst>
          </p:cNvPr>
          <p:cNvSpPr txBox="1">
            <a:spLocks/>
          </p:cNvSpPr>
          <p:nvPr/>
        </p:nvSpPr>
        <p:spPr bwMode="auto">
          <a:xfrm>
            <a:off x="1573536" y="2636050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以下動作重複進行</a:t>
            </a:r>
            <a:r>
              <a:rPr lang="zh-TW" altLang="en-US" sz="28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四次</a:t>
            </a:r>
            <a:r>
              <a:rPr lang="zh-TW" altLang="en-US" sz="28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33" name="Picture 13">
            <a:extLst>
              <a:ext uri="{FF2B5EF4-FFF2-40B4-BE49-F238E27FC236}">
                <a16:creationId xmlns="" xmlns:a16="http://schemas.microsoft.com/office/drawing/2014/main" id="{86CC10E2-4D45-0D44-9327-EB7AB913DB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370" y="2619358"/>
            <a:ext cx="520700" cy="508000"/>
          </a:xfrm>
          <a:prstGeom prst="rect">
            <a:avLst/>
          </a:prstGeom>
        </p:spPr>
      </p:pic>
      <p:pic>
        <p:nvPicPr>
          <p:cNvPr id="34" name="Picture 14">
            <a:extLst>
              <a:ext uri="{FF2B5EF4-FFF2-40B4-BE49-F238E27FC236}">
                <a16:creationId xmlns="" xmlns:a16="http://schemas.microsoft.com/office/drawing/2014/main" id="{FF7FF0D2-9445-6941-85CD-33D38D52E8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9992" y="3172570"/>
            <a:ext cx="355600" cy="279400"/>
          </a:xfrm>
          <a:prstGeom prst="rect">
            <a:avLst/>
          </a:prstGeom>
        </p:spPr>
      </p:pic>
      <p:pic>
        <p:nvPicPr>
          <p:cNvPr id="35" name="Picture 15">
            <a:extLst>
              <a:ext uri="{FF2B5EF4-FFF2-40B4-BE49-F238E27FC236}">
                <a16:creationId xmlns="" xmlns:a16="http://schemas.microsoft.com/office/drawing/2014/main" id="{4C0B4BF9-56E3-8C45-975D-1F228E2C15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9136" y="3593194"/>
            <a:ext cx="355600" cy="279400"/>
          </a:xfrm>
          <a:prstGeom prst="rect">
            <a:avLst/>
          </a:prstGeom>
        </p:spPr>
      </p:pic>
      <p:sp>
        <p:nvSpPr>
          <p:cNvPr id="36" name="◎ 電腦輔助學習趨勢…">
            <a:extLst>
              <a:ext uri="{FF2B5EF4-FFF2-40B4-BE49-F238E27FC236}">
                <a16:creationId xmlns="" xmlns:a16="http://schemas.microsoft.com/office/drawing/2014/main" id="{6BF53D98-28B7-3849-9C92-403A73EBF29C}"/>
              </a:ext>
            </a:extLst>
          </p:cNvPr>
          <p:cNvSpPr txBox="1">
            <a:spLocks/>
          </p:cNvSpPr>
          <p:nvPr/>
        </p:nvSpPr>
        <p:spPr bwMode="auto">
          <a:xfrm>
            <a:off x="2000256" y="3126778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從</a:t>
            </a:r>
            <a:r>
              <a:rPr lang="en-US" altLang="zh-TW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0∼9</a:t>
            </a: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的串列隨機取一個數字加到答案的串列中。</a:t>
            </a:r>
          </a:p>
        </p:txBody>
      </p:sp>
      <p:sp>
        <p:nvSpPr>
          <p:cNvPr id="37" name="◎ 電腦輔助學習趨勢…">
            <a:extLst>
              <a:ext uri="{FF2B5EF4-FFF2-40B4-BE49-F238E27FC236}">
                <a16:creationId xmlns="" xmlns:a16="http://schemas.microsoft.com/office/drawing/2014/main" id="{87E988DB-BA1C-9242-BD2C-7A4E4C8B9E1C}"/>
              </a:ext>
            </a:extLst>
          </p:cNvPr>
          <p:cNvSpPr txBox="1">
            <a:spLocks/>
          </p:cNvSpPr>
          <p:nvPr/>
        </p:nvSpPr>
        <p:spPr bwMode="auto">
          <a:xfrm>
            <a:off x="2015976" y="3526066"/>
            <a:ext cx="763284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刪除數字串列中，已經被取出的數字。</a:t>
            </a:r>
          </a:p>
        </p:txBody>
      </p:sp>
      <p:sp>
        <p:nvSpPr>
          <p:cNvPr id="38" name="◎ 電腦輔助學習趨勢…">
            <a:extLst>
              <a:ext uri="{FF2B5EF4-FFF2-40B4-BE49-F238E27FC236}">
                <a16:creationId xmlns="" xmlns:a16="http://schemas.microsoft.com/office/drawing/2014/main" id="{7B3DAE40-B252-2D4E-9C55-1E1FB623DDFA}"/>
              </a:ext>
            </a:extLst>
          </p:cNvPr>
          <p:cNvSpPr txBox="1">
            <a:spLocks/>
          </p:cNvSpPr>
          <p:nvPr/>
        </p:nvSpPr>
        <p:spPr bwMode="auto">
          <a:xfrm>
            <a:off x="1079872" y="4106912"/>
            <a:ext cx="1924614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第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3</a:t>
            </a:r>
            <a:r>
              <a:rPr lang="zh-TW" altLang="en-US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次</a:t>
            </a:r>
            <a:r>
              <a:rPr lang="en-US" altLang="zh-TW" sz="2400" kern="0" baseline="0" dirty="0">
                <a:solidFill>
                  <a:srgbClr val="C00000"/>
                </a:solidFill>
                <a:latin typeface="Courier" pitchFamily="2" charset="0"/>
                <a:ea typeface="Heiti SC Medium" pitchFamily="2" charset="-128"/>
                <a:cs typeface="Arial Unicode MS"/>
                <a:sym typeface="Arial Unicode MS"/>
              </a:rPr>
              <a:t>:</a:t>
            </a:r>
            <a:endParaRPr lang="zh-TW" altLang="en-US" sz="2400" kern="0" baseline="0" dirty="0">
              <a:solidFill>
                <a:srgbClr val="C00000"/>
              </a:solidFill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705531861"/>
      </p:ext>
    </p:extLst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11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11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38794</TotalTime>
  <Words>3617</Words>
  <Application>Microsoft Office PowerPoint</Application>
  <PresentationFormat>自訂</PresentationFormat>
  <Paragraphs>484</Paragraphs>
  <Slides>68</Slides>
  <Notes>37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68</vt:i4>
      </vt:variant>
    </vt:vector>
  </HeadingPairs>
  <TitlesOfParts>
    <vt:vector size="81" baseType="lpstr">
      <vt:lpstr>Arial Unicode MS</vt:lpstr>
      <vt:lpstr>Courier</vt:lpstr>
      <vt:lpstr>Heiti SC Medium</vt:lpstr>
      <vt:lpstr>PingFang TC</vt:lpstr>
      <vt:lpstr>PingFang TC Semibold</vt:lpstr>
      <vt:lpstr>微軟正黑體</vt:lpstr>
      <vt:lpstr>新細明體</vt:lpstr>
      <vt:lpstr>標楷體</vt:lpstr>
      <vt:lpstr>Arial</vt:lpstr>
      <vt:lpstr>Calibri</vt:lpstr>
      <vt:lpstr>Times New Roman</vt:lpstr>
      <vt:lpstr>Wingdings</vt:lpstr>
      <vt:lpstr>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e00225</dc:creator>
  <cp:lastModifiedBy>胡羽昕</cp:lastModifiedBy>
  <cp:revision>745</cp:revision>
  <cp:lastPrinted>2021-07-23T04:38:15Z</cp:lastPrinted>
  <dcterms:created xsi:type="dcterms:W3CDTF">2007-12-05T03:43:27Z</dcterms:created>
  <dcterms:modified xsi:type="dcterms:W3CDTF">2021-07-24T10:00:41Z</dcterms:modified>
</cp:coreProperties>
</file>