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1177" r:id="rId2"/>
    <p:sldId id="1263" r:id="rId3"/>
    <p:sldId id="1265" r:id="rId4"/>
    <p:sldId id="1266" r:id="rId5"/>
    <p:sldId id="1264" r:id="rId6"/>
    <p:sldId id="1267" r:id="rId7"/>
    <p:sldId id="1268" r:id="rId8"/>
    <p:sldId id="1271" r:id="rId9"/>
    <p:sldId id="1270" r:id="rId10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ABB59"/>
    <a:srgbClr val="E1FFD9"/>
    <a:srgbClr val="FFA521"/>
    <a:srgbClr val="EF5A00"/>
    <a:srgbClr val="B9D08C"/>
    <a:srgbClr val="ACC777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BFBBFF-43A2-70FD-8A95-CAB0BBEB20EE}" v="6" dt="2022-02-08T12:34:23.068"/>
    <p1510:client id="{CE1DD06A-0983-47A7-B240-E45A431F95B5}" v="6" dt="2022-02-08T12:33:02.553"/>
    <p1510:client id="{D4A7587F-3D8E-46AF-8F07-E00D283DBD5A}" v="33" dt="2022-02-08T12:30:21.994"/>
    <p1510:client id="{FF9164E6-61F4-47FD-B753-47D9B143832C}" v="2" dt="2022-02-08T14:03:31.5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1570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來賓使用者" userId="S::urn:spo:anon#e76169e6c8f63a94f07cc3391a81dbd5f0c4f67763f58c3b841fde5d80ec6e19::" providerId="AD" clId="Web-{FF9164E6-61F4-47FD-B753-47D9B143832C}"/>
    <pc:docChg chg="modSld">
      <pc:chgData name="來賓使用者" userId="S::urn:spo:anon#e76169e6c8f63a94f07cc3391a81dbd5f0c4f67763f58c3b841fde5d80ec6e19::" providerId="AD" clId="Web-{FF9164E6-61F4-47FD-B753-47D9B143832C}" dt="2022-02-08T14:03:31.552" v="1" actId="1076"/>
      <pc:docMkLst>
        <pc:docMk/>
      </pc:docMkLst>
      <pc:sldChg chg="modSp">
        <pc:chgData name="來賓使用者" userId="S::urn:spo:anon#e76169e6c8f63a94f07cc3391a81dbd5f0c4f67763f58c3b841fde5d80ec6e19::" providerId="AD" clId="Web-{FF9164E6-61F4-47FD-B753-47D9B143832C}" dt="2022-02-08T14:03:15.426" v="0" actId="1076"/>
        <pc:sldMkLst>
          <pc:docMk/>
          <pc:sldMk cId="0" sldId="1268"/>
        </pc:sldMkLst>
        <pc:spChg chg="mod">
          <ac:chgData name="來賓使用者" userId="S::urn:spo:anon#e76169e6c8f63a94f07cc3391a81dbd5f0c4f67763f58c3b841fde5d80ec6e19::" providerId="AD" clId="Web-{FF9164E6-61F4-47FD-B753-47D9B143832C}" dt="2022-02-08T14:03:15.426" v="0" actId="1076"/>
          <ac:spMkLst>
            <pc:docMk/>
            <pc:sldMk cId="0" sldId="1268"/>
            <ac:spMk id="33" creationId="{00000000-0000-0000-0000-000000000000}"/>
          </ac:spMkLst>
        </pc:spChg>
      </pc:sldChg>
      <pc:sldChg chg="modSp">
        <pc:chgData name="來賓使用者" userId="S::urn:spo:anon#e76169e6c8f63a94f07cc3391a81dbd5f0c4f67763f58c3b841fde5d80ec6e19::" providerId="AD" clId="Web-{FF9164E6-61F4-47FD-B753-47D9B143832C}" dt="2022-02-08T14:03:31.552" v="1" actId="1076"/>
        <pc:sldMkLst>
          <pc:docMk/>
          <pc:sldMk cId="0" sldId="1271"/>
        </pc:sldMkLst>
        <pc:spChg chg="mod">
          <ac:chgData name="來賓使用者" userId="S::urn:spo:anon#e76169e6c8f63a94f07cc3391a81dbd5f0c4f67763f58c3b841fde5d80ec6e19::" providerId="AD" clId="Web-{FF9164E6-61F4-47FD-B753-47D9B143832C}" dt="2022-02-08T14:03:31.552" v="1" actId="1076"/>
          <ac:spMkLst>
            <pc:docMk/>
            <pc:sldMk cId="0" sldId="1271"/>
            <ac:spMk id="128" creationId="{00000000-0000-0000-0000-000000000000}"/>
          </ac:spMkLst>
        </pc:spChg>
      </pc:sldChg>
    </pc:docChg>
  </pc:docChgLst>
  <pc:docChgLst>
    <pc:chgData name="來賓使用者" userId="S::urn:spo:anon#e76169e6c8f63a94f07cc3391a81dbd5f0c4f67763f58c3b841fde5d80ec6e19::" providerId="AD" clId="Web-{CE1DD06A-0983-47A7-B240-E45A431F95B5}"/>
    <pc:docChg chg="modSld">
      <pc:chgData name="來賓使用者" userId="S::urn:spo:anon#e76169e6c8f63a94f07cc3391a81dbd5f0c4f67763f58c3b841fde5d80ec6e19::" providerId="AD" clId="Web-{CE1DD06A-0983-47A7-B240-E45A431F95B5}" dt="2022-02-08T12:33:02.553" v="5" actId="1076"/>
      <pc:docMkLst>
        <pc:docMk/>
      </pc:docMkLst>
      <pc:sldChg chg="modSp">
        <pc:chgData name="來賓使用者" userId="S::urn:spo:anon#e76169e6c8f63a94f07cc3391a81dbd5f0c4f67763f58c3b841fde5d80ec6e19::" providerId="AD" clId="Web-{CE1DD06A-0983-47A7-B240-E45A431F95B5}" dt="2022-02-08T12:33:02.553" v="5" actId="1076"/>
        <pc:sldMkLst>
          <pc:docMk/>
          <pc:sldMk cId="0" sldId="1271"/>
        </pc:sldMkLst>
        <pc:spChg chg="mod">
          <ac:chgData name="來賓使用者" userId="S::urn:spo:anon#e76169e6c8f63a94f07cc3391a81dbd5f0c4f67763f58c3b841fde5d80ec6e19::" providerId="AD" clId="Web-{CE1DD06A-0983-47A7-B240-E45A431F95B5}" dt="2022-02-08T12:32:56.256" v="4" actId="1076"/>
          <ac:spMkLst>
            <pc:docMk/>
            <pc:sldMk cId="0" sldId="1271"/>
            <ac:spMk id="97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CE1DD06A-0983-47A7-B240-E45A431F95B5}" dt="2022-02-08T12:33:02.553" v="5" actId="1076"/>
          <ac:spMkLst>
            <pc:docMk/>
            <pc:sldMk cId="0" sldId="1271"/>
            <ac:spMk id="129" creationId="{00000000-0000-0000-0000-000000000000}"/>
          </ac:spMkLst>
        </pc:spChg>
      </pc:sldChg>
    </pc:docChg>
  </pc:docChgLst>
  <pc:docChgLst>
    <pc:chgData name="來賓使用者" userId="S::urn:spo:anon#e76169e6c8f63a94f07cc3391a81dbd5f0c4f67763f58c3b841fde5d80ec6e19::" providerId="AD" clId="Web-{D4A7587F-3D8E-46AF-8F07-E00D283DBD5A}"/>
    <pc:docChg chg="modSld">
      <pc:chgData name="來賓使用者" userId="S::urn:spo:anon#e76169e6c8f63a94f07cc3391a81dbd5f0c4f67763f58c3b841fde5d80ec6e19::" providerId="AD" clId="Web-{D4A7587F-3D8E-46AF-8F07-E00D283DBD5A}" dt="2022-02-08T12:30:21.994" v="32" actId="1076"/>
      <pc:docMkLst>
        <pc:docMk/>
      </pc:docMkLst>
      <pc:sldChg chg="modSp">
        <pc:chgData name="來賓使用者" userId="S::urn:spo:anon#e76169e6c8f63a94f07cc3391a81dbd5f0c4f67763f58c3b841fde5d80ec6e19::" providerId="AD" clId="Web-{D4A7587F-3D8E-46AF-8F07-E00D283DBD5A}" dt="2022-02-08T12:28:19.804" v="12" actId="1076"/>
        <pc:sldMkLst>
          <pc:docMk/>
          <pc:sldMk cId="0" sldId="1266"/>
        </pc:sldMkLst>
        <pc:spChg chg="mod">
          <ac:chgData name="來賓使用者" userId="S::urn:spo:anon#e76169e6c8f63a94f07cc3391a81dbd5f0c4f67763f58c3b841fde5d80ec6e19::" providerId="AD" clId="Web-{D4A7587F-3D8E-46AF-8F07-E00D283DBD5A}" dt="2022-02-08T12:28:15.211" v="10" actId="1076"/>
          <ac:spMkLst>
            <pc:docMk/>
            <pc:sldMk cId="0" sldId="1266"/>
            <ac:spMk id="6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28:17.804" v="11" actId="1076"/>
          <ac:spMkLst>
            <pc:docMk/>
            <pc:sldMk cId="0" sldId="1266"/>
            <ac:spMk id="8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27:35.522" v="9" actId="1076"/>
          <ac:spMkLst>
            <pc:docMk/>
            <pc:sldMk cId="0" sldId="1266"/>
            <ac:spMk id="12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12:55.191" v="1" actId="1076"/>
          <ac:spMkLst>
            <pc:docMk/>
            <pc:sldMk cId="0" sldId="1266"/>
            <ac:spMk id="13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28:19.804" v="12" actId="1076"/>
          <ac:spMkLst>
            <pc:docMk/>
            <pc:sldMk cId="0" sldId="1266"/>
            <ac:spMk id="14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15:14.975" v="5" actId="1076"/>
          <ac:spMkLst>
            <pc:docMk/>
            <pc:sldMk cId="0" sldId="1266"/>
            <ac:spMk id="15" creationId="{00000000-0000-0000-0000-000000000000}"/>
          </ac:spMkLst>
        </pc:spChg>
      </pc:sldChg>
      <pc:sldChg chg="modSp">
        <pc:chgData name="來賓使用者" userId="S::urn:spo:anon#e76169e6c8f63a94f07cc3391a81dbd5f0c4f67763f58c3b841fde5d80ec6e19::" providerId="AD" clId="Web-{D4A7587F-3D8E-46AF-8F07-E00D283DBD5A}" dt="2022-02-08T12:30:21.994" v="32" actId="1076"/>
        <pc:sldMkLst>
          <pc:docMk/>
          <pc:sldMk cId="0" sldId="1271"/>
        </pc:sldMkLst>
        <pc:spChg chg="mod">
          <ac:chgData name="來賓使用者" userId="S::urn:spo:anon#e76169e6c8f63a94f07cc3391a81dbd5f0c4f67763f58c3b841fde5d80ec6e19::" providerId="AD" clId="Web-{D4A7587F-3D8E-46AF-8F07-E00D283DBD5A}" dt="2022-02-08T12:30:21.713" v="23" actId="1076"/>
          <ac:spMkLst>
            <pc:docMk/>
            <pc:sldMk cId="0" sldId="1271"/>
            <ac:spMk id="86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729" v="24" actId="1076"/>
          <ac:spMkLst>
            <pc:docMk/>
            <pc:sldMk cId="0" sldId="1271"/>
            <ac:spMk id="96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760" v="25" actId="1076"/>
          <ac:spMkLst>
            <pc:docMk/>
            <pc:sldMk cId="0" sldId="1271"/>
            <ac:spMk id="97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791" v="26" actId="1076"/>
          <ac:spMkLst>
            <pc:docMk/>
            <pc:sldMk cId="0" sldId="1271"/>
            <ac:spMk id="115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823" v="27" actId="1076"/>
          <ac:spMkLst>
            <pc:docMk/>
            <pc:sldMk cId="0" sldId="1271"/>
            <ac:spMk id="116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854" v="28" actId="1076"/>
          <ac:spMkLst>
            <pc:docMk/>
            <pc:sldMk cId="0" sldId="1271"/>
            <ac:spMk id="117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901" v="29" actId="1076"/>
          <ac:spMkLst>
            <pc:docMk/>
            <pc:sldMk cId="0" sldId="1271"/>
            <ac:spMk id="120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948" v="30" actId="1076"/>
          <ac:spMkLst>
            <pc:docMk/>
            <pc:sldMk cId="0" sldId="1271"/>
            <ac:spMk id="125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979" v="31" actId="1076"/>
          <ac:spMkLst>
            <pc:docMk/>
            <pc:sldMk cId="0" sldId="1271"/>
            <ac:spMk id="128" creationId="{00000000-0000-0000-0000-000000000000}"/>
          </ac:spMkLst>
        </pc:spChg>
        <pc:spChg chg="mod">
          <ac:chgData name="來賓使用者" userId="S::urn:spo:anon#e76169e6c8f63a94f07cc3391a81dbd5f0c4f67763f58c3b841fde5d80ec6e19::" providerId="AD" clId="Web-{D4A7587F-3D8E-46AF-8F07-E00D283DBD5A}" dt="2022-02-08T12:30:21.994" v="32" actId="1076"/>
          <ac:spMkLst>
            <pc:docMk/>
            <pc:sldMk cId="0" sldId="1271"/>
            <ac:spMk id="129" creationId="{00000000-0000-0000-0000-000000000000}"/>
          </ac:spMkLst>
        </pc:spChg>
      </pc:sldChg>
    </pc:docChg>
  </pc:docChgLst>
  <pc:docChgLst>
    <pc:chgData name="來賓使用者" userId="S::urn:spo:anon#e76169e6c8f63a94f07cc3391a81dbd5f0c4f67763f58c3b841fde5d80ec6e19::" providerId="AD" clId="Web-{49BFBBFF-43A2-70FD-8A95-CAB0BBEB20EE}"/>
    <pc:docChg chg="modSld">
      <pc:chgData name="來賓使用者" userId="S::urn:spo:anon#e76169e6c8f63a94f07cc3391a81dbd5f0c4f67763f58c3b841fde5d80ec6e19::" providerId="AD" clId="Web-{49BFBBFF-43A2-70FD-8A95-CAB0BBEB20EE}" dt="2022-02-08T12:34:23.068" v="5" actId="1076"/>
      <pc:docMkLst>
        <pc:docMk/>
      </pc:docMkLst>
      <pc:sldChg chg="modSp">
        <pc:chgData name="來賓使用者" userId="S::urn:spo:anon#e76169e6c8f63a94f07cc3391a81dbd5f0c4f67763f58c3b841fde5d80ec6e19::" providerId="AD" clId="Web-{49BFBBFF-43A2-70FD-8A95-CAB0BBEB20EE}" dt="2022-02-08T12:34:23.068" v="5" actId="1076"/>
        <pc:sldMkLst>
          <pc:docMk/>
          <pc:sldMk cId="0" sldId="1271"/>
        </pc:sldMkLst>
        <pc:spChg chg="mod">
          <ac:chgData name="來賓使用者" userId="S::urn:spo:anon#e76169e6c8f63a94f07cc3391a81dbd5f0c4f67763f58c3b841fde5d80ec6e19::" providerId="AD" clId="Web-{49BFBBFF-43A2-70FD-8A95-CAB0BBEB20EE}" dt="2022-02-08T12:34:23.068" v="5" actId="1076"/>
          <ac:spMkLst>
            <pc:docMk/>
            <pc:sldMk cId="0" sldId="1271"/>
            <ac:spMk id="12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2022/2/12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>
            <a:extLst>
              <a:ext uri="{FF2B5EF4-FFF2-40B4-BE49-F238E27FC236}">
                <a16:creationId xmlns:a16="http://schemas.microsoft.com/office/drawing/2014/main" xmlns="" id="{92336389-0DA1-4621-93F4-373E3DDD2C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3" name="副標題 2"/>
          <p:cNvSpPr txBox="1">
            <a:spLocks/>
          </p:cNvSpPr>
          <p:nvPr/>
        </p:nvSpPr>
        <p:spPr>
          <a:xfrm>
            <a:off x="1223120" y="4953000"/>
            <a:ext cx="792088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>
                <a:solidFill>
                  <a:schemeClr val="tx1"/>
                </a:solidFill>
              </a:rPr>
              <a:t>科技領域央團輔導員</a:t>
            </a:r>
            <a:endParaRPr lang="en-US" altLang="zh-TW" sz="2000" b="1">
              <a:solidFill>
                <a:schemeClr val="tx1"/>
              </a:solidFill>
            </a:endParaRPr>
          </a:p>
          <a:p>
            <a:pPr algn="r"/>
            <a:r>
              <a:rPr lang="zh-TW" altLang="en-US" sz="2000" b="1">
                <a:solidFill>
                  <a:schemeClr val="tx1"/>
                </a:solidFill>
              </a:rPr>
              <a:t>北興科技中心</a:t>
            </a:r>
            <a:endParaRPr lang="en-US" altLang="zh-TW" sz="2000" b="1">
              <a:solidFill>
                <a:schemeClr val="tx1"/>
              </a:solidFill>
            </a:endParaRPr>
          </a:p>
          <a:p>
            <a:pPr algn="r"/>
            <a:r>
              <a:rPr lang="zh-TW" altLang="en-US" sz="2000" b="1">
                <a:solidFill>
                  <a:schemeClr val="tx1"/>
                </a:solidFill>
              </a:rPr>
              <a:t>楊心淵</a:t>
            </a:r>
            <a:endParaRPr lang="en-US" altLang="zh-TW" sz="2000" b="1">
              <a:solidFill>
                <a:schemeClr val="tx1"/>
              </a:solidFill>
            </a:endParaRPr>
          </a:p>
          <a:p>
            <a:pPr algn="r"/>
            <a:r>
              <a:rPr lang="en-US" altLang="zh-TW" sz="1600" b="1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6" name="圖片 25" descr="圖片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20907" t="23781" r="25672" b="5511"/>
          <a:stretch>
            <a:fillRect/>
          </a:stretch>
        </p:blipFill>
        <p:spPr>
          <a:xfrm>
            <a:off x="642910" y="1000108"/>
            <a:ext cx="2857520" cy="2881668"/>
          </a:xfrm>
          <a:prstGeom prst="rect">
            <a:avLst/>
          </a:prstGeom>
        </p:spPr>
      </p:pic>
      <p:sp>
        <p:nvSpPr>
          <p:cNvPr id="19" name="標題 1"/>
          <p:cNvSpPr txBox="1">
            <a:spLocks/>
          </p:cNvSpPr>
          <p:nvPr/>
        </p:nvSpPr>
        <p:spPr>
          <a:xfrm>
            <a:off x="2571736" y="2428868"/>
            <a:ext cx="635795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zh-TW" altLang="en-US" sz="66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認識科技領綱</a:t>
            </a:r>
            <a:endParaRPr lang="en-US" altLang="zh-TW" sz="6600" b="1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5355920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6697" y="0"/>
            <a:ext cx="9144000" cy="683680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358346" y="3071810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科技起源、發展歷程、影響因素</a:t>
            </a:r>
          </a:p>
        </p:txBody>
      </p:sp>
      <p:sp>
        <p:nvSpPr>
          <p:cNvPr id="15" name="矩形 14"/>
          <p:cNvSpPr/>
          <p:nvPr/>
        </p:nvSpPr>
        <p:spPr>
          <a:xfrm>
            <a:off x="9358346" y="4247786"/>
            <a:ext cx="271464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常見機構之原理及應用</a:t>
            </a:r>
          </a:p>
        </p:txBody>
      </p:sp>
      <p:sp>
        <p:nvSpPr>
          <p:cNvPr id="16" name="矩形 15"/>
          <p:cNvSpPr/>
          <p:nvPr/>
        </p:nvSpPr>
        <p:spPr>
          <a:xfrm>
            <a:off x="9358346" y="719858"/>
            <a:ext cx="214314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創意發想的技巧</a:t>
            </a:r>
          </a:p>
        </p:txBody>
      </p:sp>
      <p:sp>
        <p:nvSpPr>
          <p:cNvPr id="17" name="矩形 16"/>
          <p:cNvSpPr/>
          <p:nvPr/>
        </p:nvSpPr>
        <p:spPr>
          <a:xfrm>
            <a:off x="9358346" y="6011750"/>
            <a:ext cx="214314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科技定義及本質</a:t>
            </a:r>
          </a:p>
        </p:txBody>
      </p:sp>
      <p:sp>
        <p:nvSpPr>
          <p:cNvPr id="18" name="矩形 17"/>
          <p:cNvSpPr/>
          <p:nvPr/>
        </p:nvSpPr>
        <p:spPr>
          <a:xfrm>
            <a:off x="9358346" y="2483822"/>
            <a:ext cx="271464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科技與社會互動關係</a:t>
            </a:r>
          </a:p>
        </p:txBody>
      </p:sp>
      <p:sp>
        <p:nvSpPr>
          <p:cNvPr id="19" name="矩形 18"/>
          <p:cNvSpPr/>
          <p:nvPr/>
        </p:nvSpPr>
        <p:spPr>
          <a:xfrm>
            <a:off x="9358346" y="4835774"/>
            <a:ext cx="271464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常用手工具加工處理方法</a:t>
            </a:r>
          </a:p>
        </p:txBody>
      </p:sp>
      <p:sp>
        <p:nvSpPr>
          <p:cNvPr id="20" name="矩形 19"/>
          <p:cNvSpPr/>
          <p:nvPr/>
        </p:nvSpPr>
        <p:spPr>
          <a:xfrm>
            <a:off x="9358346" y="3659798"/>
            <a:ext cx="221457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日常科技產品使用</a:t>
            </a:r>
          </a:p>
        </p:txBody>
      </p:sp>
      <p:sp>
        <p:nvSpPr>
          <p:cNvPr id="21" name="矩形 20"/>
          <p:cNvSpPr/>
          <p:nvPr/>
        </p:nvSpPr>
        <p:spPr>
          <a:xfrm>
            <a:off x="9358346" y="5423762"/>
            <a:ext cx="214314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傳達構想的方式</a:t>
            </a:r>
          </a:p>
        </p:txBody>
      </p:sp>
      <p:sp>
        <p:nvSpPr>
          <p:cNvPr id="22" name="矩形 21"/>
          <p:cNvSpPr/>
          <p:nvPr/>
        </p:nvSpPr>
        <p:spPr>
          <a:xfrm>
            <a:off x="9358346" y="-456118"/>
            <a:ext cx="257176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常見結構之原理及應用</a:t>
            </a:r>
          </a:p>
        </p:txBody>
      </p:sp>
      <p:sp>
        <p:nvSpPr>
          <p:cNvPr id="23" name="矩形 22"/>
          <p:cNvSpPr/>
          <p:nvPr/>
        </p:nvSpPr>
        <p:spPr>
          <a:xfrm>
            <a:off x="9358346" y="131870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常用手工具功能與安全事項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9358346" y="1307846"/>
            <a:ext cx="221457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常用識圖概念知識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9358346" y="1895834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平面立體圖繪製及尺度標註</a:t>
            </a:r>
          </a:p>
        </p:txBody>
      </p:sp>
      <p:sp>
        <p:nvSpPr>
          <p:cNvPr id="26" name="矩形 25"/>
          <p:cNvSpPr/>
          <p:nvPr/>
        </p:nvSpPr>
        <p:spPr>
          <a:xfrm>
            <a:off x="9358346" y="7187724"/>
            <a:ext cx="214314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電腦輔助設計</a:t>
            </a:r>
          </a:p>
        </p:txBody>
      </p:sp>
      <p:sp>
        <p:nvSpPr>
          <p:cNvPr id="27" name="矩形 26"/>
          <p:cNvSpPr/>
          <p:nvPr/>
        </p:nvSpPr>
        <p:spPr>
          <a:xfrm>
            <a:off x="9358346" y="6599738"/>
            <a:ext cx="214314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繪圖工具認識使用</a:t>
            </a:r>
          </a:p>
        </p:txBody>
      </p:sp>
      <p:sp>
        <p:nvSpPr>
          <p:cNvPr id="31" name="矩形 30"/>
          <p:cNvSpPr/>
          <p:nvPr/>
        </p:nvSpPr>
        <p:spPr>
          <a:xfrm>
            <a:off x="0" y="6143620"/>
            <a:ext cx="857256" cy="7143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2612" y="0"/>
            <a:ext cx="9144000" cy="683680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072626" y="3049830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科技對社會、環境正負面影響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072626" y="4681902"/>
            <a:ext cx="2476489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電動機具加工處理方法</a:t>
            </a:r>
          </a:p>
        </p:txBody>
      </p:sp>
      <p:sp>
        <p:nvSpPr>
          <p:cNvPr id="6" name="矩形 5"/>
          <p:cNvSpPr/>
          <p:nvPr/>
        </p:nvSpPr>
        <p:spPr>
          <a:xfrm>
            <a:off x="9072626" y="3593854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常用機具使用安全與維護</a:t>
            </a:r>
          </a:p>
        </p:txBody>
      </p:sp>
      <p:sp>
        <p:nvSpPr>
          <p:cNvPr id="7" name="矩形 6"/>
          <p:cNvSpPr/>
          <p:nvPr/>
        </p:nvSpPr>
        <p:spPr>
          <a:xfrm>
            <a:off x="9072626" y="873734"/>
            <a:ext cx="2476489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機械與動力傳動之應用</a:t>
            </a:r>
          </a:p>
        </p:txBody>
      </p:sp>
      <p:sp>
        <p:nvSpPr>
          <p:cNvPr id="8" name="矩形 7"/>
          <p:cNvSpPr/>
          <p:nvPr/>
        </p:nvSpPr>
        <p:spPr>
          <a:xfrm>
            <a:off x="9072626" y="6313974"/>
            <a:ext cx="164304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設計的流程</a:t>
            </a:r>
          </a:p>
        </p:txBody>
      </p:sp>
      <p:sp>
        <p:nvSpPr>
          <p:cNvPr id="9" name="矩形 8"/>
          <p:cNvSpPr/>
          <p:nvPr/>
        </p:nvSpPr>
        <p:spPr>
          <a:xfrm>
            <a:off x="9072626" y="2505806"/>
            <a:ext cx="2476489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能源轉換技術與應用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72626" y="5225926"/>
            <a:ext cx="164304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材料選用時機</a:t>
            </a:r>
          </a:p>
        </p:txBody>
      </p:sp>
      <p:sp>
        <p:nvSpPr>
          <p:cNvPr id="11" name="矩形 10"/>
          <p:cNvSpPr/>
          <p:nvPr/>
        </p:nvSpPr>
        <p:spPr>
          <a:xfrm>
            <a:off x="9072626" y="4137878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常見科技產品保養維護故障排除</a:t>
            </a:r>
          </a:p>
        </p:txBody>
      </p:sp>
      <p:sp>
        <p:nvSpPr>
          <p:cNvPr id="12" name="矩形 11"/>
          <p:cNvSpPr/>
          <p:nvPr/>
        </p:nvSpPr>
        <p:spPr>
          <a:xfrm>
            <a:off x="9144000" y="5786454"/>
            <a:ext cx="2476489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科技系統組成與運作</a:t>
            </a:r>
          </a:p>
        </p:txBody>
      </p:sp>
      <p:sp>
        <p:nvSpPr>
          <p:cNvPr id="13" name="矩形 12"/>
          <p:cNvSpPr/>
          <p:nvPr/>
        </p:nvSpPr>
        <p:spPr>
          <a:xfrm>
            <a:off x="9072626" y="-214314"/>
            <a:ext cx="300036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能源與動力基本概念及應用</a:t>
            </a:r>
          </a:p>
        </p:txBody>
      </p:sp>
      <p:sp>
        <p:nvSpPr>
          <p:cNvPr id="14" name="矩形 13"/>
          <p:cNvSpPr/>
          <p:nvPr/>
        </p:nvSpPr>
        <p:spPr>
          <a:xfrm>
            <a:off x="9072626" y="329710"/>
            <a:ext cx="164304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問題解決步驟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072626" y="1417758"/>
            <a:ext cx="2476489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電動機具功能與安全</a:t>
            </a:r>
          </a:p>
        </p:txBody>
      </p:sp>
      <p:sp>
        <p:nvSpPr>
          <p:cNvPr id="16" name="矩形 15"/>
          <p:cNvSpPr/>
          <p:nvPr/>
        </p:nvSpPr>
        <p:spPr>
          <a:xfrm>
            <a:off x="9072626" y="1961782"/>
            <a:ext cx="164304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材料加工方法</a:t>
            </a:r>
          </a:p>
        </p:txBody>
      </p:sp>
      <p:sp>
        <p:nvSpPr>
          <p:cNvPr id="17" name="矩形 16"/>
          <p:cNvSpPr/>
          <p:nvPr/>
        </p:nvSpPr>
        <p:spPr>
          <a:xfrm>
            <a:off x="9072626" y="6858000"/>
            <a:ext cx="164304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材料的特性</a:t>
            </a:r>
          </a:p>
        </p:txBody>
      </p:sp>
      <p:sp>
        <p:nvSpPr>
          <p:cNvPr id="19" name="矩形 18"/>
          <p:cNvSpPr/>
          <p:nvPr/>
        </p:nvSpPr>
        <p:spPr>
          <a:xfrm>
            <a:off x="0" y="6143620"/>
            <a:ext cx="857256" cy="7143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3898" y="-135318"/>
            <a:ext cx="9144000" cy="68368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968717" y="3349174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科技與工程相關產業對社會影響</a:t>
            </a:r>
          </a:p>
        </p:txBody>
      </p:sp>
      <p:sp>
        <p:nvSpPr>
          <p:cNvPr id="4" name="矩形 3"/>
          <p:cNvSpPr/>
          <p:nvPr/>
        </p:nvSpPr>
        <p:spPr>
          <a:xfrm>
            <a:off x="8968717" y="4889275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常見科技產業特性與職業種類</a:t>
            </a:r>
          </a:p>
        </p:txBody>
      </p:sp>
      <p:sp>
        <p:nvSpPr>
          <p:cNvPr id="5" name="矩形 4"/>
          <p:cNvSpPr/>
          <p:nvPr/>
        </p:nvSpPr>
        <p:spPr>
          <a:xfrm>
            <a:off x="8968717" y="3862541"/>
            <a:ext cx="385765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個人在科技社會角色及應有正向作為</a:t>
            </a:r>
          </a:p>
        </p:txBody>
      </p:sp>
      <p:sp>
        <p:nvSpPr>
          <p:cNvPr id="6" name="矩形 5"/>
          <p:cNvSpPr/>
          <p:nvPr/>
        </p:nvSpPr>
        <p:spPr>
          <a:xfrm>
            <a:off x="8968717" y="2322440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近代科技議題及對社會環境影響</a:t>
            </a:r>
          </a:p>
        </p:txBody>
      </p:sp>
      <p:sp>
        <p:nvSpPr>
          <p:cNvPr id="7" name="矩形 6"/>
          <p:cNvSpPr/>
          <p:nvPr/>
        </p:nvSpPr>
        <p:spPr>
          <a:xfrm>
            <a:off x="8968717" y="6429372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基本電學與常用電子零件</a:t>
            </a:r>
          </a:p>
        </p:txBody>
      </p:sp>
      <p:sp>
        <p:nvSpPr>
          <p:cNvPr id="8" name="矩形 7"/>
          <p:cNvSpPr/>
          <p:nvPr/>
        </p:nvSpPr>
        <p:spPr>
          <a:xfrm>
            <a:off x="8968717" y="782339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簡單電子電路設計與應用</a:t>
            </a:r>
          </a:p>
        </p:txBody>
      </p:sp>
      <p:sp>
        <p:nvSpPr>
          <p:cNvPr id="9" name="矩形 8"/>
          <p:cNvSpPr/>
          <p:nvPr/>
        </p:nvSpPr>
        <p:spPr>
          <a:xfrm>
            <a:off x="8968717" y="5402642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檢單控制邏輯系統應用</a:t>
            </a:r>
          </a:p>
        </p:txBody>
      </p:sp>
      <p:sp>
        <p:nvSpPr>
          <p:cNvPr id="10" name="矩形 9"/>
          <p:cNvSpPr/>
          <p:nvPr/>
        </p:nvSpPr>
        <p:spPr>
          <a:xfrm>
            <a:off x="8968717" y="4375908"/>
            <a:ext cx="228598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新興科技的發展</a:t>
            </a:r>
          </a:p>
        </p:txBody>
      </p:sp>
      <p:sp>
        <p:nvSpPr>
          <p:cNvPr id="11" name="矩形 10"/>
          <p:cNvSpPr/>
          <p:nvPr/>
        </p:nvSpPr>
        <p:spPr>
          <a:xfrm>
            <a:off x="8968717" y="5916009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新興科技在生活的應用</a:t>
            </a:r>
          </a:p>
        </p:txBody>
      </p:sp>
      <p:sp>
        <p:nvSpPr>
          <p:cNvPr id="12" name="矩形 11"/>
          <p:cNvSpPr/>
          <p:nvPr/>
        </p:nvSpPr>
        <p:spPr>
          <a:xfrm>
            <a:off x="8968717" y="1809073"/>
            <a:ext cx="228598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產品設計與製作專題</a:t>
            </a:r>
          </a:p>
        </p:txBody>
      </p:sp>
      <p:sp>
        <p:nvSpPr>
          <p:cNvPr id="13" name="矩形 12"/>
          <p:cNvSpPr/>
          <p:nvPr/>
        </p:nvSpPr>
        <p:spPr>
          <a:xfrm>
            <a:off x="8968717" y="2835807"/>
            <a:ext cx="228598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產品設計基本概念</a:t>
            </a:r>
          </a:p>
        </p:txBody>
      </p:sp>
      <p:sp>
        <p:nvSpPr>
          <p:cNvPr id="14" name="矩形 13"/>
          <p:cNvSpPr/>
          <p:nvPr/>
        </p:nvSpPr>
        <p:spPr>
          <a:xfrm>
            <a:off x="8968717" y="268972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科學原理在科技的應用</a:t>
            </a:r>
          </a:p>
        </p:txBody>
      </p:sp>
      <p:sp>
        <p:nvSpPr>
          <p:cNvPr id="15" name="矩形 14"/>
          <p:cNvSpPr/>
          <p:nvPr/>
        </p:nvSpPr>
        <p:spPr>
          <a:xfrm>
            <a:off x="8968717" y="1295706"/>
            <a:ext cx="278605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>
                <a:latin typeface="微軟正黑體" pitchFamily="34" charset="-120"/>
                <a:ea typeface="微軟正黑體" pitchFamily="34" charset="-120"/>
              </a:rPr>
              <a:t>科學在科技發展的角色</a:t>
            </a:r>
          </a:p>
        </p:txBody>
      </p:sp>
      <p:sp>
        <p:nvSpPr>
          <p:cNvPr id="17" name="矩形 16"/>
          <p:cNvSpPr/>
          <p:nvPr/>
        </p:nvSpPr>
        <p:spPr>
          <a:xfrm>
            <a:off x="0" y="6143620"/>
            <a:ext cx="857256" cy="7143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9890" y="0"/>
            <a:ext cx="9144000" cy="682469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72626" y="2095480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重複結構</a:t>
            </a:r>
          </a:p>
        </p:txBody>
      </p:sp>
      <p:sp>
        <p:nvSpPr>
          <p:cNvPr id="4" name="矩形 3"/>
          <p:cNvSpPr/>
          <p:nvPr/>
        </p:nvSpPr>
        <p:spPr>
          <a:xfrm>
            <a:off x="9072626" y="3500422"/>
            <a:ext cx="1428760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演算法表示</a:t>
            </a:r>
          </a:p>
        </p:txBody>
      </p:sp>
      <p:sp>
        <p:nvSpPr>
          <p:cNvPr id="5" name="矩形 4"/>
          <p:cNvSpPr/>
          <p:nvPr/>
        </p:nvSpPr>
        <p:spPr>
          <a:xfrm>
            <a:off x="9072626" y="2563794"/>
            <a:ext cx="208956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資料運算與分析</a:t>
            </a:r>
          </a:p>
        </p:txBody>
      </p:sp>
      <p:sp>
        <p:nvSpPr>
          <p:cNvPr id="6" name="矩形 5"/>
          <p:cNvSpPr/>
          <p:nvPr/>
        </p:nvSpPr>
        <p:spPr>
          <a:xfrm>
            <a:off x="9072626" y="222224"/>
            <a:ext cx="185735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資料安全防護</a:t>
            </a:r>
          </a:p>
        </p:txBody>
      </p:sp>
      <p:sp>
        <p:nvSpPr>
          <p:cNvPr id="7" name="矩形 6"/>
          <p:cNvSpPr/>
          <p:nvPr/>
        </p:nvSpPr>
        <p:spPr>
          <a:xfrm>
            <a:off x="9072626" y="4905364"/>
            <a:ext cx="157163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輸入、輸出</a:t>
            </a:r>
          </a:p>
        </p:txBody>
      </p:sp>
      <p:sp>
        <p:nvSpPr>
          <p:cNvPr id="8" name="矩形 7"/>
          <p:cNvSpPr/>
          <p:nvPr/>
        </p:nvSpPr>
        <p:spPr>
          <a:xfrm>
            <a:off x="9072626" y="1627166"/>
            <a:ext cx="235748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演算法的意義與特性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072626" y="3968736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程式功能與應用</a:t>
            </a:r>
          </a:p>
        </p:txBody>
      </p:sp>
      <p:sp>
        <p:nvSpPr>
          <p:cNvPr id="10" name="矩形 9"/>
          <p:cNvSpPr/>
          <p:nvPr/>
        </p:nvSpPr>
        <p:spPr>
          <a:xfrm>
            <a:off x="9072626" y="3032108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資料組織與表達</a:t>
            </a:r>
          </a:p>
        </p:txBody>
      </p:sp>
      <p:sp>
        <p:nvSpPr>
          <p:cNvPr id="11" name="矩形 10"/>
          <p:cNvSpPr/>
          <p:nvPr/>
        </p:nvSpPr>
        <p:spPr>
          <a:xfrm>
            <a:off x="9072626" y="4437050"/>
            <a:ext cx="157163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通訊安全防護</a:t>
            </a:r>
          </a:p>
        </p:txBody>
      </p:sp>
      <p:sp>
        <p:nvSpPr>
          <p:cNvPr id="12" name="矩形 11"/>
          <p:cNvSpPr/>
          <p:nvPr/>
        </p:nvSpPr>
        <p:spPr>
          <a:xfrm>
            <a:off x="9072626" y="-714404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合理重製、公開播放、傳輸原則</a:t>
            </a:r>
          </a:p>
        </p:txBody>
      </p:sp>
      <p:sp>
        <p:nvSpPr>
          <p:cNvPr id="13" name="矩形 12"/>
          <p:cNvSpPr/>
          <p:nvPr/>
        </p:nvSpPr>
        <p:spPr>
          <a:xfrm>
            <a:off x="9072626" y="-246090"/>
            <a:ext cx="185735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資料型態、變數</a:t>
            </a:r>
          </a:p>
        </p:txBody>
      </p:sp>
      <p:sp>
        <p:nvSpPr>
          <p:cNvPr id="14" name="矩形 13"/>
          <p:cNvSpPr/>
          <p:nvPr/>
        </p:nvSpPr>
        <p:spPr>
          <a:xfrm>
            <a:off x="9072626" y="690538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網路與檔案資料的隱私權保護</a:t>
            </a:r>
          </a:p>
        </p:txBody>
      </p:sp>
      <p:sp>
        <p:nvSpPr>
          <p:cNvPr id="15" name="矩形 14"/>
          <p:cNvSpPr/>
          <p:nvPr/>
        </p:nvSpPr>
        <p:spPr>
          <a:xfrm>
            <a:off x="9072626" y="1158852"/>
            <a:ext cx="235748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算術運算、邏輯運算</a:t>
            </a:r>
          </a:p>
        </p:txBody>
      </p:sp>
      <p:sp>
        <p:nvSpPr>
          <p:cNvPr id="16" name="矩形 15"/>
          <p:cNvSpPr/>
          <p:nvPr/>
        </p:nvSpPr>
        <p:spPr>
          <a:xfrm>
            <a:off x="9072626" y="5373678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資料搜尋</a:t>
            </a:r>
          </a:p>
        </p:txBody>
      </p:sp>
      <p:sp>
        <p:nvSpPr>
          <p:cNvPr id="17" name="矩形 16"/>
          <p:cNvSpPr/>
          <p:nvPr/>
        </p:nvSpPr>
        <p:spPr>
          <a:xfrm>
            <a:off x="-4357750" y="4286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/>
          </a:p>
          <a:p>
            <a:r>
              <a:rPr lang="zh-TW" altLang="en-US"/>
              <a:t>。</a:t>
            </a:r>
          </a:p>
          <a:p>
            <a:r>
              <a:rPr lang="zh-TW" altLang="en-US"/>
              <a:t>。</a:t>
            </a:r>
          </a:p>
          <a:p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9072626" y="6778620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流程控制</a:t>
            </a:r>
          </a:p>
        </p:txBody>
      </p:sp>
      <p:sp>
        <p:nvSpPr>
          <p:cNvPr id="19" name="矩形 18"/>
          <p:cNvSpPr/>
          <p:nvPr/>
        </p:nvSpPr>
        <p:spPr>
          <a:xfrm>
            <a:off x="9072626" y="5841992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問題解析</a:t>
            </a:r>
          </a:p>
        </p:txBody>
      </p:sp>
      <p:sp>
        <p:nvSpPr>
          <p:cNvPr id="20" name="矩形 19"/>
          <p:cNvSpPr/>
          <p:nvPr/>
        </p:nvSpPr>
        <p:spPr>
          <a:xfrm>
            <a:off x="9072626" y="7715256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循序結構</a:t>
            </a:r>
          </a:p>
        </p:txBody>
      </p:sp>
      <p:sp>
        <p:nvSpPr>
          <p:cNvPr id="24" name="矩形 23"/>
          <p:cNvSpPr/>
          <p:nvPr/>
        </p:nvSpPr>
        <p:spPr>
          <a:xfrm>
            <a:off x="9072626" y="7246934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選擇結構</a:t>
            </a:r>
          </a:p>
        </p:txBody>
      </p:sp>
      <p:sp>
        <p:nvSpPr>
          <p:cNvPr id="25" name="矩形 24"/>
          <p:cNvSpPr/>
          <p:nvPr/>
        </p:nvSpPr>
        <p:spPr>
          <a:xfrm>
            <a:off x="9072626" y="6310306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創用</a:t>
            </a:r>
            <a:r>
              <a:rPr lang="en-US" altLang="zh-TW"/>
              <a:t>CC</a:t>
            </a:r>
          </a:p>
        </p:txBody>
      </p:sp>
      <p:sp>
        <p:nvSpPr>
          <p:cNvPr id="27" name="矩形 26"/>
          <p:cNvSpPr/>
          <p:nvPr/>
        </p:nvSpPr>
        <p:spPr>
          <a:xfrm>
            <a:off x="0" y="6143620"/>
            <a:ext cx="857256" cy="7143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1719" y="-138990"/>
            <a:ext cx="9144000" cy="682469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4286312" y="2142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/>
          </a:p>
          <a:p>
            <a:endParaRPr lang="zh-TW" altLang="en-US"/>
          </a:p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9072626" y="2384220"/>
            <a:ext cx="23574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網路使用倫理規範</a:t>
            </a:r>
          </a:p>
        </p:txBody>
      </p:sp>
      <p:sp>
        <p:nvSpPr>
          <p:cNvPr id="5" name="矩形 4"/>
          <p:cNvSpPr/>
          <p:nvPr/>
        </p:nvSpPr>
        <p:spPr>
          <a:xfrm>
            <a:off x="9072626" y="4906875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網路成癮</a:t>
            </a:r>
          </a:p>
        </p:txBody>
      </p:sp>
      <p:sp>
        <p:nvSpPr>
          <p:cNvPr id="6" name="矩形 5"/>
          <p:cNvSpPr/>
          <p:nvPr/>
        </p:nvSpPr>
        <p:spPr>
          <a:xfrm>
            <a:off x="9072626" y="366096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搜尋演算法概念與問題解決</a:t>
            </a:r>
          </a:p>
        </p:txBody>
      </p:sp>
      <p:sp>
        <p:nvSpPr>
          <p:cNvPr id="7" name="矩形 6"/>
          <p:cNvSpPr/>
          <p:nvPr/>
        </p:nvSpPr>
        <p:spPr>
          <a:xfrm>
            <a:off x="9072626" y="6420468"/>
            <a:ext cx="23574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模組化意義與特性</a:t>
            </a:r>
          </a:p>
        </p:txBody>
      </p:sp>
      <p:sp>
        <p:nvSpPr>
          <p:cNvPr id="8" name="矩形 7"/>
          <p:cNvSpPr/>
          <p:nvPr/>
        </p:nvSpPr>
        <p:spPr>
          <a:xfrm>
            <a:off x="9072626" y="1879689"/>
            <a:ext cx="23574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陣列概念與問題解決</a:t>
            </a:r>
          </a:p>
        </p:txBody>
      </p:sp>
      <p:sp>
        <p:nvSpPr>
          <p:cNvPr id="9" name="矩形 8"/>
          <p:cNvSpPr/>
          <p:nvPr/>
        </p:nvSpPr>
        <p:spPr>
          <a:xfrm>
            <a:off x="9072626" y="5411406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排序演算法概念與問題解決</a:t>
            </a:r>
          </a:p>
        </p:txBody>
      </p:sp>
      <p:sp>
        <p:nvSpPr>
          <p:cNvPr id="10" name="矩形 9"/>
          <p:cNvSpPr/>
          <p:nvPr/>
        </p:nvSpPr>
        <p:spPr>
          <a:xfrm>
            <a:off x="9072626" y="2888751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網路駭客</a:t>
            </a:r>
          </a:p>
        </p:txBody>
      </p:sp>
      <p:sp>
        <p:nvSpPr>
          <p:cNvPr id="11" name="矩形 10"/>
          <p:cNvSpPr/>
          <p:nvPr/>
        </p:nvSpPr>
        <p:spPr>
          <a:xfrm>
            <a:off x="9072626" y="5915937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一維陣列程式設計與問題解決</a:t>
            </a:r>
          </a:p>
        </p:txBody>
      </p:sp>
      <p:sp>
        <p:nvSpPr>
          <p:cNvPr id="12" name="矩形 11"/>
          <p:cNvSpPr/>
          <p:nvPr/>
        </p:nvSpPr>
        <p:spPr>
          <a:xfrm>
            <a:off x="9072626" y="-642966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函數概念</a:t>
            </a:r>
          </a:p>
        </p:txBody>
      </p:sp>
      <p:sp>
        <p:nvSpPr>
          <p:cNvPr id="13" name="矩形 12"/>
          <p:cNvSpPr/>
          <p:nvPr/>
        </p:nvSpPr>
        <p:spPr>
          <a:xfrm>
            <a:off x="9072626" y="-138435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網路交友</a:t>
            </a:r>
          </a:p>
        </p:txBody>
      </p:sp>
      <p:sp>
        <p:nvSpPr>
          <p:cNvPr id="14" name="矩形 13"/>
          <p:cNvSpPr/>
          <p:nvPr/>
        </p:nvSpPr>
        <p:spPr>
          <a:xfrm>
            <a:off x="9072626" y="870627"/>
            <a:ext cx="342902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函數程式設計與問題解決</a:t>
            </a:r>
          </a:p>
        </p:txBody>
      </p:sp>
      <p:sp>
        <p:nvSpPr>
          <p:cNvPr id="15" name="矩形 14"/>
          <p:cNvSpPr/>
          <p:nvPr/>
        </p:nvSpPr>
        <p:spPr>
          <a:xfrm>
            <a:off x="9072626" y="1375158"/>
            <a:ext cx="23574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網路言論法律責任</a:t>
            </a:r>
          </a:p>
        </p:txBody>
      </p:sp>
      <p:sp>
        <p:nvSpPr>
          <p:cNvPr id="16" name="矩形 15"/>
          <p:cNvSpPr/>
          <p:nvPr/>
        </p:nvSpPr>
        <p:spPr>
          <a:xfrm>
            <a:off x="9072626" y="7429528"/>
            <a:ext cx="23574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一維陣列應用</a:t>
            </a:r>
          </a:p>
        </p:txBody>
      </p:sp>
      <p:sp>
        <p:nvSpPr>
          <p:cNvPr id="17" name="矩形 16"/>
          <p:cNvSpPr/>
          <p:nvPr/>
        </p:nvSpPr>
        <p:spPr>
          <a:xfrm>
            <a:off x="9072626" y="6924999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網路霸凌</a:t>
            </a:r>
          </a:p>
        </p:txBody>
      </p:sp>
      <p:sp>
        <p:nvSpPr>
          <p:cNvPr id="18" name="矩形 17"/>
          <p:cNvSpPr/>
          <p:nvPr/>
        </p:nvSpPr>
        <p:spPr>
          <a:xfrm>
            <a:off x="9072626" y="3393282"/>
            <a:ext cx="350046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*陣列與迴圈的整合應用</a:t>
            </a:r>
          </a:p>
        </p:txBody>
      </p:sp>
      <p:sp>
        <p:nvSpPr>
          <p:cNvPr id="19" name="矩形 18"/>
          <p:cNvSpPr/>
          <p:nvPr/>
        </p:nvSpPr>
        <p:spPr>
          <a:xfrm>
            <a:off x="9072626" y="4402344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網路成癮</a:t>
            </a:r>
          </a:p>
        </p:txBody>
      </p:sp>
      <p:sp>
        <p:nvSpPr>
          <p:cNvPr id="20" name="矩形 19"/>
          <p:cNvSpPr/>
          <p:nvPr/>
        </p:nvSpPr>
        <p:spPr>
          <a:xfrm>
            <a:off x="9072626" y="3897813"/>
            <a:ext cx="121441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網路詐欺</a:t>
            </a:r>
          </a:p>
        </p:txBody>
      </p:sp>
      <p:sp>
        <p:nvSpPr>
          <p:cNvPr id="21" name="矩形 20"/>
          <p:cNvSpPr/>
          <p:nvPr/>
        </p:nvSpPr>
        <p:spPr>
          <a:xfrm>
            <a:off x="0" y="6143620"/>
            <a:ext cx="857256" cy="7143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9072" y="-187628"/>
            <a:ext cx="9144000" cy="6824694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-3714808" y="2142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/>
          </a:p>
          <a:p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9358346" y="1857362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*行動通訊系統</a:t>
            </a:r>
          </a:p>
        </p:txBody>
      </p:sp>
      <p:sp>
        <p:nvSpPr>
          <p:cNvPr id="19" name="矩形 18"/>
          <p:cNvSpPr/>
          <p:nvPr/>
        </p:nvSpPr>
        <p:spPr>
          <a:xfrm>
            <a:off x="9358346" y="2809868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編碼概念</a:t>
            </a:r>
          </a:p>
        </p:txBody>
      </p:sp>
      <p:sp>
        <p:nvSpPr>
          <p:cNvPr id="20" name="矩形 19"/>
          <p:cNvSpPr/>
          <p:nvPr/>
        </p:nvSpPr>
        <p:spPr>
          <a:xfrm>
            <a:off x="9358346" y="-47650"/>
            <a:ext cx="228601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電腦網路概念與歷史</a:t>
            </a:r>
          </a:p>
        </p:txBody>
      </p:sp>
      <p:sp>
        <p:nvSpPr>
          <p:cNvPr id="21" name="矩形 20"/>
          <p:cNvSpPr/>
          <p:nvPr/>
        </p:nvSpPr>
        <p:spPr>
          <a:xfrm>
            <a:off x="9358346" y="5191133"/>
            <a:ext cx="13573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物聯網系統</a:t>
            </a:r>
          </a:p>
        </p:txBody>
      </p:sp>
      <p:sp>
        <p:nvSpPr>
          <p:cNvPr id="22" name="矩形 21"/>
          <p:cNvSpPr/>
          <p:nvPr/>
        </p:nvSpPr>
        <p:spPr>
          <a:xfrm>
            <a:off x="9358346" y="1381109"/>
            <a:ext cx="278608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圖片、聲音、視訊數位化</a:t>
            </a:r>
          </a:p>
        </p:txBody>
      </p:sp>
      <p:sp>
        <p:nvSpPr>
          <p:cNvPr id="23" name="矩形 22"/>
          <p:cNvSpPr/>
          <p:nvPr/>
        </p:nvSpPr>
        <p:spPr>
          <a:xfrm>
            <a:off x="9358346" y="3286121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資料表示法概念</a:t>
            </a:r>
          </a:p>
        </p:txBody>
      </p:sp>
      <p:sp>
        <p:nvSpPr>
          <p:cNvPr id="24" name="矩形 23"/>
          <p:cNvSpPr/>
          <p:nvPr/>
        </p:nvSpPr>
        <p:spPr>
          <a:xfrm>
            <a:off x="9358346" y="2333615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社群平台介紹</a:t>
            </a:r>
          </a:p>
        </p:txBody>
      </p:sp>
      <p:sp>
        <p:nvSpPr>
          <p:cNvPr id="25" name="矩形 24"/>
          <p:cNvSpPr/>
          <p:nvPr/>
        </p:nvSpPr>
        <p:spPr>
          <a:xfrm>
            <a:off x="9358346" y="4238627"/>
            <a:ext cx="228601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資料轉換概念與方法</a:t>
            </a:r>
          </a:p>
        </p:txBody>
      </p:sp>
      <p:sp>
        <p:nvSpPr>
          <p:cNvPr id="26" name="矩形 25"/>
          <p:cNvSpPr/>
          <p:nvPr/>
        </p:nvSpPr>
        <p:spPr>
          <a:xfrm>
            <a:off x="9358346" y="-1000156"/>
            <a:ext cx="207170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無線區網重要概念</a:t>
            </a:r>
          </a:p>
        </p:txBody>
      </p:sp>
      <p:sp>
        <p:nvSpPr>
          <p:cNvPr id="27" name="矩形 26"/>
          <p:cNvSpPr/>
          <p:nvPr/>
        </p:nvSpPr>
        <p:spPr>
          <a:xfrm>
            <a:off x="9358346" y="-523903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新興的網路服務</a:t>
            </a: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358346" y="428603"/>
            <a:ext cx="135732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取樣、量化</a:t>
            </a:r>
          </a:p>
        </p:txBody>
      </p:sp>
      <p:sp>
        <p:nvSpPr>
          <p:cNvPr id="29" name="矩形 28"/>
          <p:cNvSpPr/>
          <p:nvPr/>
        </p:nvSpPr>
        <p:spPr>
          <a:xfrm>
            <a:off x="9358346" y="904856"/>
            <a:ext cx="207170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程式設計應用專題</a:t>
            </a:r>
          </a:p>
        </p:txBody>
      </p:sp>
      <p:sp>
        <p:nvSpPr>
          <p:cNvPr id="30" name="矩形 29"/>
          <p:cNvSpPr/>
          <p:nvPr/>
        </p:nvSpPr>
        <p:spPr>
          <a:xfrm>
            <a:off x="9358346" y="7096145"/>
            <a:ext cx="207170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網際網路重要概念</a:t>
            </a:r>
          </a:p>
        </p:txBody>
      </p:sp>
      <p:sp>
        <p:nvSpPr>
          <p:cNvPr id="31" name="矩形 30"/>
          <p:cNvSpPr/>
          <p:nvPr/>
        </p:nvSpPr>
        <p:spPr>
          <a:xfrm>
            <a:off x="9358346" y="6143639"/>
            <a:ext cx="928694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二進位</a:t>
            </a:r>
          </a:p>
        </p:txBody>
      </p:sp>
      <p:sp>
        <p:nvSpPr>
          <p:cNvPr id="32" name="矩形 31"/>
          <p:cNvSpPr/>
          <p:nvPr/>
        </p:nvSpPr>
        <p:spPr>
          <a:xfrm>
            <a:off x="9358346" y="5667386"/>
            <a:ext cx="157163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雲端運算系統</a:t>
            </a:r>
          </a:p>
        </p:txBody>
      </p:sp>
      <p:sp>
        <p:nvSpPr>
          <p:cNvPr id="33" name="矩形 32"/>
          <p:cNvSpPr/>
          <p:nvPr/>
        </p:nvSpPr>
        <p:spPr>
          <a:xfrm>
            <a:off x="9358346" y="3772060"/>
            <a:ext cx="157163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網際網路服務</a:t>
            </a:r>
          </a:p>
        </p:txBody>
      </p:sp>
      <p:sp>
        <p:nvSpPr>
          <p:cNvPr id="34" name="矩形 33"/>
          <p:cNvSpPr/>
          <p:nvPr/>
        </p:nvSpPr>
        <p:spPr>
          <a:xfrm>
            <a:off x="9358346" y="4714880"/>
            <a:ext cx="1857388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資料整理與整合</a:t>
            </a:r>
          </a:p>
        </p:txBody>
      </p:sp>
      <p:sp>
        <p:nvSpPr>
          <p:cNvPr id="35" name="矩形 34"/>
          <p:cNvSpPr/>
          <p:nvPr/>
        </p:nvSpPr>
        <p:spPr>
          <a:xfrm>
            <a:off x="9358346" y="7572404"/>
            <a:ext cx="1214446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資料壓縮</a:t>
            </a:r>
          </a:p>
        </p:txBody>
      </p:sp>
      <p:sp>
        <p:nvSpPr>
          <p:cNvPr id="36" name="矩形 35"/>
          <p:cNvSpPr/>
          <p:nvPr/>
        </p:nvSpPr>
        <p:spPr>
          <a:xfrm>
            <a:off x="9358346" y="6619892"/>
            <a:ext cx="2071702" cy="4286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/>
              <a:t>多媒體應用專題</a:t>
            </a:r>
          </a:p>
        </p:txBody>
      </p:sp>
      <p:sp>
        <p:nvSpPr>
          <p:cNvPr id="37" name="矩形 36"/>
          <p:cNvSpPr/>
          <p:nvPr/>
        </p:nvSpPr>
        <p:spPr>
          <a:xfrm>
            <a:off x="0" y="6143620"/>
            <a:ext cx="857256" cy="7143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887842" y="509590"/>
            <a:ext cx="13716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演算法</a:t>
            </a:r>
            <a:r>
              <a:rPr lang="zh-TW" altLang="en-US" sz="140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程式</a:t>
            </a:r>
            <a:endParaRPr lang="en-US" altLang="zh-TW" sz="140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設計</a:t>
            </a:r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系統平台</a:t>
            </a:r>
          </a:p>
        </p:txBody>
      </p:sp>
      <p:sp>
        <p:nvSpPr>
          <p:cNvPr id="33" name="矩形 32"/>
          <p:cNvSpPr/>
          <p:nvPr/>
        </p:nvSpPr>
        <p:spPr>
          <a:xfrm>
            <a:off x="1735542" y="1142984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問題解決表示</a:t>
            </a:r>
          </a:p>
        </p:txBody>
      </p:sp>
      <p:sp>
        <p:nvSpPr>
          <p:cNvPr id="34" name="矩形 33"/>
          <p:cNvSpPr/>
          <p:nvPr/>
        </p:nvSpPr>
        <p:spPr>
          <a:xfrm>
            <a:off x="1735542" y="1857364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程式設計工具</a:t>
            </a:r>
          </a:p>
        </p:txBody>
      </p:sp>
      <p:cxnSp>
        <p:nvCxnSpPr>
          <p:cNvPr id="36" name="肘形接點 35"/>
          <p:cNvCxnSpPr>
            <a:stCxn id="54" idx="2"/>
            <a:endCxn id="33" idx="1"/>
          </p:cNvCxnSpPr>
          <p:nvPr/>
        </p:nvCxnSpPr>
        <p:spPr>
          <a:xfrm rot="16200000" flipH="1">
            <a:off x="1471245" y="1145387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肘形接點 35"/>
          <p:cNvCxnSpPr>
            <a:stCxn id="54" idx="2"/>
            <a:endCxn id="34" idx="1"/>
          </p:cNvCxnSpPr>
          <p:nvPr/>
        </p:nvCxnSpPr>
        <p:spPr>
          <a:xfrm rot="16200000" flipH="1">
            <a:off x="1114055" y="1502577"/>
            <a:ext cx="108107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735542" y="2571744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常見平台功能</a:t>
            </a:r>
          </a:p>
        </p:txBody>
      </p:sp>
      <p:cxnSp>
        <p:nvCxnSpPr>
          <p:cNvPr id="43" name="肘形接點 35"/>
          <p:cNvCxnSpPr>
            <a:stCxn id="54" idx="2"/>
            <a:endCxn id="42" idx="1"/>
          </p:cNvCxnSpPr>
          <p:nvPr/>
        </p:nvCxnSpPr>
        <p:spPr>
          <a:xfrm rot="16200000" flipH="1">
            <a:off x="756865" y="1859767"/>
            <a:ext cx="179545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49642" y="1142984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49642" y="1857364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5867440" y="50959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資訊科技應用</a:t>
            </a:r>
          </a:p>
        </p:txBody>
      </p:sp>
      <p:sp>
        <p:nvSpPr>
          <p:cNvPr id="61" name="矩形 60"/>
          <p:cNvSpPr/>
          <p:nvPr/>
        </p:nvSpPr>
        <p:spPr>
          <a:xfrm>
            <a:off x="6715140" y="1142984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資料處理軟體</a:t>
            </a:r>
          </a:p>
        </p:txBody>
      </p:sp>
      <p:sp>
        <p:nvSpPr>
          <p:cNvPr id="62" name="矩形 61"/>
          <p:cNvSpPr/>
          <p:nvPr/>
        </p:nvSpPr>
        <p:spPr>
          <a:xfrm>
            <a:off x="6715140" y="1857364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網路服務工具</a:t>
            </a:r>
          </a:p>
        </p:txBody>
      </p:sp>
      <p:cxnSp>
        <p:nvCxnSpPr>
          <p:cNvPr id="63" name="肘形接點 35"/>
          <p:cNvCxnSpPr>
            <a:stCxn id="60" idx="2"/>
            <a:endCxn id="61" idx="1"/>
          </p:cNvCxnSpPr>
          <p:nvPr/>
        </p:nvCxnSpPr>
        <p:spPr>
          <a:xfrm rot="16200000" flipH="1">
            <a:off x="6450843" y="1145387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35"/>
          <p:cNvCxnSpPr>
            <a:stCxn id="60" idx="2"/>
            <a:endCxn id="62" idx="1"/>
          </p:cNvCxnSpPr>
          <p:nvPr/>
        </p:nvCxnSpPr>
        <p:spPr>
          <a:xfrm rot="16200000" flipH="1">
            <a:off x="6093653" y="1502577"/>
            <a:ext cx="108107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/>
          <p:cNvSpPr/>
          <p:nvPr/>
        </p:nvSpPr>
        <p:spPr>
          <a:xfrm>
            <a:off x="6715140" y="2571744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數位學習資源</a:t>
            </a:r>
          </a:p>
        </p:txBody>
      </p:sp>
      <p:cxnSp>
        <p:nvCxnSpPr>
          <p:cNvPr id="66" name="肘形接點 35"/>
          <p:cNvCxnSpPr>
            <a:stCxn id="60" idx="2"/>
            <a:endCxn id="65" idx="1"/>
          </p:cNvCxnSpPr>
          <p:nvPr/>
        </p:nvCxnSpPr>
        <p:spPr>
          <a:xfrm rot="16200000" flipH="1">
            <a:off x="5736463" y="1859767"/>
            <a:ext cx="179545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矩形 87"/>
          <p:cNvSpPr/>
          <p:nvPr/>
        </p:nvSpPr>
        <p:spPr>
          <a:xfrm>
            <a:off x="5029240" y="1142984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5029240" y="1857364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883120" y="3438548"/>
            <a:ext cx="1371600" cy="533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資料表示處理及分析</a:t>
            </a:r>
          </a:p>
        </p:txBody>
      </p:sp>
      <p:sp>
        <p:nvSpPr>
          <p:cNvPr id="93" name="矩形 92"/>
          <p:cNvSpPr/>
          <p:nvPr/>
        </p:nvSpPr>
        <p:spPr>
          <a:xfrm>
            <a:off x="1730820" y="4071942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數位資料儲存</a:t>
            </a:r>
          </a:p>
        </p:txBody>
      </p:sp>
      <p:cxnSp>
        <p:nvCxnSpPr>
          <p:cNvPr id="95" name="肘形接點 35"/>
          <p:cNvCxnSpPr>
            <a:stCxn id="92" idx="2"/>
            <a:endCxn id="93" idx="1"/>
          </p:cNvCxnSpPr>
          <p:nvPr/>
        </p:nvCxnSpPr>
        <p:spPr>
          <a:xfrm rot="16200000" flipH="1">
            <a:off x="1466523" y="4074345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矩形 98"/>
          <p:cNvSpPr/>
          <p:nvPr/>
        </p:nvSpPr>
        <p:spPr>
          <a:xfrm>
            <a:off x="44920" y="4071942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44920" y="4786322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5867440" y="3438548"/>
            <a:ext cx="13716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資訊科技</a:t>
            </a:r>
            <a:endParaRPr lang="en-US" altLang="zh-TW" sz="140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與人類社會</a:t>
            </a:r>
          </a:p>
        </p:txBody>
      </p:sp>
      <p:sp>
        <p:nvSpPr>
          <p:cNvPr id="104" name="矩形 103"/>
          <p:cNvSpPr/>
          <p:nvPr/>
        </p:nvSpPr>
        <p:spPr>
          <a:xfrm>
            <a:off x="6715140" y="4071942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健康數位習慣</a:t>
            </a:r>
          </a:p>
        </p:txBody>
      </p:sp>
      <p:sp>
        <p:nvSpPr>
          <p:cNvPr id="105" name="矩形 104"/>
          <p:cNvSpPr/>
          <p:nvPr/>
        </p:nvSpPr>
        <p:spPr>
          <a:xfrm>
            <a:off x="6715140" y="4786322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合理使用</a:t>
            </a:r>
          </a:p>
        </p:txBody>
      </p:sp>
      <p:cxnSp>
        <p:nvCxnSpPr>
          <p:cNvPr id="106" name="肘形接點 35"/>
          <p:cNvCxnSpPr>
            <a:stCxn id="103" idx="2"/>
            <a:endCxn id="104" idx="1"/>
          </p:cNvCxnSpPr>
          <p:nvPr/>
        </p:nvCxnSpPr>
        <p:spPr>
          <a:xfrm rot="16200000" flipH="1">
            <a:off x="6450843" y="4074345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肘形接點 35"/>
          <p:cNvCxnSpPr>
            <a:stCxn id="103" idx="2"/>
            <a:endCxn id="105" idx="1"/>
          </p:cNvCxnSpPr>
          <p:nvPr/>
        </p:nvCxnSpPr>
        <p:spPr>
          <a:xfrm rot="16200000" flipH="1">
            <a:off x="6093653" y="4431535"/>
            <a:ext cx="108107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矩形 107"/>
          <p:cNvSpPr/>
          <p:nvPr/>
        </p:nvSpPr>
        <p:spPr>
          <a:xfrm>
            <a:off x="6715140" y="5500702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資訊安全</a:t>
            </a:r>
          </a:p>
        </p:txBody>
      </p:sp>
      <p:cxnSp>
        <p:nvCxnSpPr>
          <p:cNvPr id="109" name="肘形接點 35"/>
          <p:cNvCxnSpPr>
            <a:stCxn id="103" idx="2"/>
            <a:endCxn id="108" idx="1"/>
          </p:cNvCxnSpPr>
          <p:nvPr/>
        </p:nvCxnSpPr>
        <p:spPr>
          <a:xfrm rot="16200000" flipH="1">
            <a:off x="5736463" y="4788725"/>
            <a:ext cx="179545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矩形 109"/>
          <p:cNvSpPr/>
          <p:nvPr/>
        </p:nvSpPr>
        <p:spPr>
          <a:xfrm>
            <a:off x="5029240" y="4071942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5029240" y="4786322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730820" y="4786322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系統化</a:t>
            </a:r>
            <a:endParaRPr lang="en-US" altLang="zh-TW" sz="140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數位資料管理</a:t>
            </a:r>
          </a:p>
        </p:txBody>
      </p:sp>
      <p:cxnSp>
        <p:nvCxnSpPr>
          <p:cNvPr id="50" name="肘形接點 35"/>
          <p:cNvCxnSpPr>
            <a:stCxn id="92" idx="2"/>
            <a:endCxn id="49" idx="1"/>
          </p:cNvCxnSpPr>
          <p:nvPr/>
        </p:nvCxnSpPr>
        <p:spPr>
          <a:xfrm rot="16200000" flipH="1">
            <a:off x="1109333" y="4431535"/>
            <a:ext cx="108107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矩形 74">
            <a:extLst>
              <a:ext uri="{FF2B5EF4-FFF2-40B4-BE49-F238E27FC236}">
                <a16:creationId xmlns:a16="http://schemas.microsoft.com/office/drawing/2014/main" xmlns="" id="{65148DDE-6E30-493F-87C4-9DC6C5FEA021}"/>
              </a:ext>
            </a:extLst>
          </p:cNvPr>
          <p:cNvSpPr/>
          <p:nvPr/>
        </p:nvSpPr>
        <p:spPr>
          <a:xfrm>
            <a:off x="52402" y="1133722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簡單</a:t>
            </a:r>
            <a:r>
              <a:rPr lang="en-US" altLang="zh-TW" sz="16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6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600">
                <a:latin typeface="微軟正黑體" pitchFamily="34" charset="-120"/>
                <a:ea typeface="微軟正黑體" pitchFamily="34" charset="-120"/>
              </a:rPr>
              <a:t>體驗</a:t>
            </a: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xmlns="" id="{16CD9AC7-CD9F-49DE-BB06-590BDB118807}"/>
              </a:ext>
            </a:extLst>
          </p:cNvPr>
          <p:cNvSpPr/>
          <p:nvPr/>
        </p:nvSpPr>
        <p:spPr>
          <a:xfrm>
            <a:off x="52402" y="1848102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結構化</a:t>
            </a:r>
            <a:r>
              <a:rPr lang="en-US" altLang="zh-TW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應用</a:t>
            </a: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xmlns="" id="{C280F283-CC9C-4F32-869C-C1C0239B9ECB}"/>
              </a:ext>
            </a:extLst>
          </p:cNvPr>
          <p:cNvSpPr/>
          <p:nvPr/>
        </p:nvSpPr>
        <p:spPr>
          <a:xfrm>
            <a:off x="5032000" y="1133722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基本操作</a:t>
            </a:r>
            <a:r>
              <a:rPr lang="en-US" altLang="zh-TW" sz="140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體驗</a:t>
            </a: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xmlns="" id="{7609097D-01C8-4786-9E81-06AE9FA873B0}"/>
              </a:ext>
            </a:extLst>
          </p:cNvPr>
          <p:cNvSpPr/>
          <p:nvPr/>
        </p:nvSpPr>
        <p:spPr>
          <a:xfrm>
            <a:off x="5032000" y="1848102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應用</a:t>
            </a:r>
            <a:r>
              <a:rPr lang="en-US" altLang="zh-TW" sz="140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xmlns="" id="{1C9EA0B7-F60C-4DCB-B2BB-83CC0209AAEE}"/>
              </a:ext>
            </a:extLst>
          </p:cNvPr>
          <p:cNvSpPr/>
          <p:nvPr/>
        </p:nvSpPr>
        <p:spPr>
          <a:xfrm>
            <a:off x="47680" y="4062680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方法簡介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xmlns="" id="{25FE10D7-1D6B-4F32-8F66-51100361F4E2}"/>
              </a:ext>
            </a:extLst>
          </p:cNvPr>
          <p:cNvSpPr/>
          <p:nvPr/>
        </p:nvSpPr>
        <p:spPr>
          <a:xfrm>
            <a:off x="47680" y="4777060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操作建構</a:t>
            </a: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xmlns="" id="{74D6C203-7A05-4D04-B175-3F1AA5300AD0}"/>
              </a:ext>
            </a:extLst>
          </p:cNvPr>
          <p:cNvSpPr/>
          <p:nvPr/>
        </p:nvSpPr>
        <p:spPr>
          <a:xfrm>
            <a:off x="5032000" y="4062680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介紹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xmlns="" id="{41BD3A7C-2B43-4DC2-AE19-F501AC490C19}"/>
              </a:ext>
            </a:extLst>
          </p:cNvPr>
          <p:cNvSpPr/>
          <p:nvPr/>
        </p:nvSpPr>
        <p:spPr>
          <a:xfrm>
            <a:off x="5032000" y="4777060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實踐理解應用</a:t>
            </a:r>
          </a:p>
        </p:txBody>
      </p:sp>
      <p:sp>
        <p:nvSpPr>
          <p:cNvPr id="71" name="矩形 70"/>
          <p:cNvSpPr/>
          <p:nvPr/>
        </p:nvSpPr>
        <p:spPr>
          <a:xfrm>
            <a:off x="509558" y="6081730"/>
            <a:ext cx="3357586" cy="6762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latin typeface="微軟正黑體" pitchFamily="34" charset="-120"/>
                <a:ea typeface="微軟正黑體" pitchFamily="34" charset="-120"/>
              </a:rPr>
              <a:t>國小資議學習內容</a:t>
            </a:r>
          </a:p>
        </p:txBody>
      </p:sp>
      <p:sp>
        <p:nvSpPr>
          <p:cNvPr id="77" name="矩形 76"/>
          <p:cNvSpPr/>
          <p:nvPr/>
        </p:nvSpPr>
        <p:spPr>
          <a:xfrm>
            <a:off x="-2819400" y="2428587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圖像式程式設計工具的操作介紹，及利用程式執行輸出、輸入、運算等簡易的工作。</a:t>
            </a:r>
          </a:p>
        </p:txBody>
      </p:sp>
      <p:sp>
        <p:nvSpPr>
          <p:cNvPr id="87" name="矩形 86"/>
          <p:cNvSpPr/>
          <p:nvPr/>
        </p:nvSpPr>
        <p:spPr>
          <a:xfrm>
            <a:off x="-2819400" y="4107556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數位資料類型轉檔方式，透過各種檔案格式進行資料的轉換與處理。 	</a:t>
            </a:r>
          </a:p>
        </p:txBody>
      </p:sp>
      <p:sp>
        <p:nvSpPr>
          <p:cNvPr id="118" name="矩形 117"/>
          <p:cNvSpPr/>
          <p:nvPr/>
        </p:nvSpPr>
        <p:spPr>
          <a:xfrm>
            <a:off x="-2819400" y="318731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以結構化的圖表（如心智圖或流程圖等）呈現問題解決的程序，並能使他人可以理解。 	</a:t>
            </a:r>
          </a:p>
        </p:txBody>
      </p:sp>
      <p:sp>
        <p:nvSpPr>
          <p:cNvPr id="119" name="矩形 118"/>
          <p:cNvSpPr/>
          <p:nvPr/>
        </p:nvSpPr>
        <p:spPr>
          <a:xfrm>
            <a:off x="-2819400" y="5370498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圖像式程式設計工具的基本功能及操作，如利用控制板連結程式與物件。</a:t>
            </a:r>
          </a:p>
        </p:txBody>
      </p:sp>
      <p:sp>
        <p:nvSpPr>
          <p:cNvPr id="121" name="矩形 120"/>
          <p:cNvSpPr/>
          <p:nvPr/>
        </p:nvSpPr>
        <p:spPr>
          <a:xfrm>
            <a:off x="-2819400" y="3060058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文字、圖片、影像、聲音數位檔案的種類、儲存裝置及其儲存方法。 	</a:t>
            </a:r>
          </a:p>
        </p:txBody>
      </p:sp>
      <p:sp>
        <p:nvSpPr>
          <p:cNvPr id="122" name="矩形 121"/>
          <p:cNvSpPr/>
          <p:nvPr/>
        </p:nvSpPr>
        <p:spPr>
          <a:xfrm>
            <a:off x="-2819400" y="4739027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數位檔案之儲存、複製、刪除及管理，包含命名、分類、查找的規則等。 	</a:t>
            </a:r>
          </a:p>
        </p:txBody>
      </p:sp>
      <p:sp>
        <p:nvSpPr>
          <p:cNvPr id="86" name="矩形 85"/>
          <p:cNvSpPr/>
          <p:nvPr/>
        </p:nvSpPr>
        <p:spPr>
          <a:xfrm>
            <a:off x="-2819400" y="6001967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各式資訊工具的操作，進而應用於學習與生活上，或完成數位作品。	</a:t>
            </a:r>
          </a:p>
        </p:txBody>
      </p:sp>
      <p:sp>
        <p:nvSpPr>
          <p:cNvPr id="96" name="矩形 95"/>
          <p:cNvSpPr/>
          <p:nvPr/>
        </p:nvSpPr>
        <p:spPr>
          <a:xfrm>
            <a:off x="-2819400" y="3691529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系統化建構個人化數位資料管理的</a:t>
            </a:r>
          </a:p>
        </p:txBody>
      </p:sp>
      <p:sp>
        <p:nvSpPr>
          <p:cNvPr id="117" name="矩形 116"/>
          <p:cNvSpPr/>
          <p:nvPr/>
        </p:nvSpPr>
        <p:spPr>
          <a:xfrm>
            <a:off x="-2819400" y="1797116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以圖表或語言，描述日常生活或課業問題的簡單解決步驟。	</a:t>
            </a:r>
          </a:p>
        </p:txBody>
      </p:sp>
      <p:sp>
        <p:nvSpPr>
          <p:cNvPr id="120" name="矩形 119"/>
          <p:cNvSpPr/>
          <p:nvPr/>
        </p:nvSpPr>
        <p:spPr>
          <a:xfrm>
            <a:off x="-2819400" y="950202"/>
            <a:ext cx="28194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各式軟硬體、系統平臺、網路設備、與行動裝置的簡易功能，如瀏覽器、電腦、行動載具、通訊和電子郵件軟體等。	</a:t>
            </a:r>
          </a:p>
        </p:txBody>
      </p:sp>
      <p:cxnSp>
        <p:nvCxnSpPr>
          <p:cNvPr id="55" name="肘形接點 54"/>
          <p:cNvCxnSpPr/>
          <p:nvPr/>
        </p:nvCxnSpPr>
        <p:spPr>
          <a:xfrm rot="5400000" flipH="1" flipV="1">
            <a:off x="9859655" y="486938"/>
            <a:ext cx="366694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/>
          <p:nvPr/>
        </p:nvCxnSpPr>
        <p:spPr>
          <a:xfrm rot="5400000">
            <a:off x="9877106" y="1792376"/>
            <a:ext cx="1809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肘形接點 54"/>
          <p:cNvCxnSpPr/>
          <p:nvPr/>
        </p:nvCxnSpPr>
        <p:spPr>
          <a:xfrm rot="5400000" flipH="1" flipV="1">
            <a:off x="9859655" y="3920879"/>
            <a:ext cx="366694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/>
          <p:cNvCxnSpPr/>
          <p:nvPr/>
        </p:nvCxnSpPr>
        <p:spPr>
          <a:xfrm rot="5400000">
            <a:off x="9877106" y="4036997"/>
            <a:ext cx="1809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矩形 97"/>
          <p:cNvSpPr/>
          <p:nvPr/>
        </p:nvSpPr>
        <p:spPr>
          <a:xfrm>
            <a:off x="9966802" y="4489241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正確使用科技產品的方法、行為習慣，並避免網路沉迷、網路霸凌等。 	</a:t>
            </a:r>
          </a:p>
        </p:txBody>
      </p:sp>
      <p:sp>
        <p:nvSpPr>
          <p:cNvPr id="114" name="矩形 113"/>
          <p:cNvSpPr/>
          <p:nvPr/>
        </p:nvSpPr>
        <p:spPr>
          <a:xfrm>
            <a:off x="9966802" y="1757682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資訊安全概念的介紹，如網路病毒防治、智慧財產權、個人資料保護、網路詐騙等。</a:t>
            </a:r>
          </a:p>
        </p:txBody>
      </p:sp>
      <p:sp>
        <p:nvSpPr>
          <p:cNvPr id="123" name="矩形 122"/>
          <p:cNvSpPr/>
          <p:nvPr/>
        </p:nvSpPr>
        <p:spPr>
          <a:xfrm>
            <a:off x="9966802" y="1089994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資料處理軟體的介紹與功能體驗，如文書、繪圖、影像、音訊、簡報及其他軟體</a:t>
            </a:r>
          </a:p>
        </p:txBody>
      </p:sp>
      <p:sp>
        <p:nvSpPr>
          <p:cNvPr id="124" name="矩形 123"/>
          <p:cNvSpPr/>
          <p:nvPr/>
        </p:nvSpPr>
        <p:spPr>
          <a:xfrm>
            <a:off x="9966802" y="6596390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應用資料處理軟體以陳述事件、表達概念及有效溝通。	</a:t>
            </a:r>
          </a:p>
        </p:txBody>
      </p:sp>
      <p:sp>
        <p:nvSpPr>
          <p:cNvPr id="126" name="矩形 125"/>
          <p:cNvSpPr/>
          <p:nvPr/>
        </p:nvSpPr>
        <p:spPr>
          <a:xfrm>
            <a:off x="9966802" y="3162446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應用網路服務工具以解決問題、溝通互動及合作共創。	</a:t>
            </a:r>
          </a:p>
        </p:txBody>
      </p:sp>
      <p:sp>
        <p:nvSpPr>
          <p:cNvPr id="127" name="矩形 126"/>
          <p:cNvSpPr/>
          <p:nvPr/>
        </p:nvSpPr>
        <p:spPr>
          <a:xfrm>
            <a:off x="9966802" y="0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適切使用科技產品的時機、時間規劃、姿勢習慣等。</a:t>
            </a:r>
          </a:p>
        </p:txBody>
      </p:sp>
      <p:sp>
        <p:nvSpPr>
          <p:cNvPr id="97" name="矩形 96"/>
          <p:cNvSpPr/>
          <p:nvPr/>
        </p:nvSpPr>
        <p:spPr>
          <a:xfrm>
            <a:off x="9966802" y="2460064"/>
            <a:ext cx="28194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使用適合的數位學習網路資源，解決日常生活及課業上的問題。	</a:t>
            </a:r>
          </a:p>
        </p:txBody>
      </p:sp>
      <p:sp>
        <p:nvSpPr>
          <p:cNvPr id="115" name="矩形 114"/>
          <p:cNvSpPr/>
          <p:nvPr/>
        </p:nvSpPr>
        <p:spPr>
          <a:xfrm>
            <a:off x="9966802" y="4002303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個人資料保護與隱私、智慧財產權與法律等。 	</a:t>
            </a:r>
          </a:p>
        </p:txBody>
      </p:sp>
      <p:sp>
        <p:nvSpPr>
          <p:cNvPr id="116" name="矩形 115"/>
          <p:cNvSpPr/>
          <p:nvPr/>
        </p:nvSpPr>
        <p:spPr>
          <a:xfrm>
            <a:off x="9966802" y="3649384"/>
            <a:ext cx="28194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 dirty="0">
                <a:latin typeface="微軟正黑體" pitchFamily="34" charset="-120"/>
                <a:ea typeface="微軟正黑體" pitchFamily="34" charset="-120"/>
              </a:rPr>
              <a:t>常見學習網站與相關資源的體驗</a:t>
            </a:r>
          </a:p>
        </p:txBody>
      </p:sp>
      <p:sp>
        <p:nvSpPr>
          <p:cNvPr id="125" name="矩形 124"/>
          <p:cNvSpPr/>
          <p:nvPr/>
        </p:nvSpPr>
        <p:spPr>
          <a:xfrm>
            <a:off x="9966802" y="5191623"/>
            <a:ext cx="28194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網路服務工具的介紹與功能體驗，如瀏覽器、搜尋引擎、網路通訊軟體、雲端服務平臺及其他工具。	</a:t>
            </a:r>
          </a:p>
        </p:txBody>
      </p:sp>
      <p:sp>
        <p:nvSpPr>
          <p:cNvPr id="128" name="矩形 127"/>
          <p:cNvSpPr/>
          <p:nvPr/>
        </p:nvSpPr>
        <p:spPr>
          <a:xfrm>
            <a:off x="9966802" y="603056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媒體識讀、網路禮儀、網路著作權等。 </a:t>
            </a:r>
          </a:p>
        </p:txBody>
      </p:sp>
      <p:sp>
        <p:nvSpPr>
          <p:cNvPr id="129" name="矩形 128"/>
          <p:cNvSpPr/>
          <p:nvPr/>
        </p:nvSpPr>
        <p:spPr>
          <a:xfrm>
            <a:off x="9966802" y="6109448"/>
            <a:ext cx="28194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媒體識讀、網路禮儀、網路著作權與合理使用範圍等。 	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1985898" y="428604"/>
            <a:ext cx="13716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科技的本質</a:t>
            </a:r>
          </a:p>
        </p:txBody>
      </p:sp>
      <p:sp>
        <p:nvSpPr>
          <p:cNvPr id="33" name="矩形 32"/>
          <p:cNvSpPr/>
          <p:nvPr/>
        </p:nvSpPr>
        <p:spPr>
          <a:xfrm>
            <a:off x="2833598" y="1061998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科技</a:t>
            </a:r>
          </a:p>
        </p:txBody>
      </p:sp>
      <p:cxnSp>
        <p:nvCxnSpPr>
          <p:cNvPr id="36" name="肘形接點 35"/>
          <p:cNvCxnSpPr>
            <a:stCxn id="54" idx="2"/>
            <a:endCxn id="33" idx="1"/>
          </p:cNvCxnSpPr>
          <p:nvPr/>
        </p:nvCxnSpPr>
        <p:spPr>
          <a:xfrm rot="16200000" flipH="1">
            <a:off x="2569301" y="1064401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1147698" y="1061998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生活的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關係</a:t>
            </a:r>
          </a:p>
        </p:txBody>
      </p:sp>
      <p:sp>
        <p:nvSpPr>
          <p:cNvPr id="47" name="矩形 46"/>
          <p:cNvSpPr/>
          <p:nvPr/>
        </p:nvSpPr>
        <p:spPr>
          <a:xfrm>
            <a:off x="1147698" y="1776378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特性</a:t>
            </a:r>
          </a:p>
        </p:txBody>
      </p:sp>
      <p:cxnSp>
        <p:nvCxnSpPr>
          <p:cNvPr id="55" name="肘形接點 54"/>
          <p:cNvCxnSpPr>
            <a:stCxn id="46" idx="0"/>
            <a:endCxn id="54" idx="1"/>
          </p:cNvCxnSpPr>
          <p:nvPr/>
        </p:nvCxnSpPr>
        <p:spPr>
          <a:xfrm rot="5400000" flipH="1" flipV="1">
            <a:off x="1726351" y="802451"/>
            <a:ext cx="366694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46" idx="2"/>
            <a:endCxn id="47" idx="0"/>
          </p:cNvCxnSpPr>
          <p:nvPr/>
        </p:nvCxnSpPr>
        <p:spPr>
          <a:xfrm rot="5400000">
            <a:off x="1743008" y="1685888"/>
            <a:ext cx="1809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/>
          <p:cNvSpPr/>
          <p:nvPr/>
        </p:nvSpPr>
        <p:spPr>
          <a:xfrm>
            <a:off x="5924600" y="428604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設計與製作</a:t>
            </a:r>
          </a:p>
        </p:txBody>
      </p:sp>
      <p:sp>
        <p:nvSpPr>
          <p:cNvPr id="61" name="矩形 60"/>
          <p:cNvSpPr/>
          <p:nvPr/>
        </p:nvSpPr>
        <p:spPr>
          <a:xfrm>
            <a:off x="6772300" y="1061998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基本的造型</a:t>
            </a:r>
          </a:p>
        </p:txBody>
      </p:sp>
      <p:sp>
        <p:nvSpPr>
          <p:cNvPr id="62" name="矩形 61"/>
          <p:cNvSpPr/>
          <p:nvPr/>
        </p:nvSpPr>
        <p:spPr>
          <a:xfrm>
            <a:off x="6772300" y="1776378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工具與材料</a:t>
            </a:r>
          </a:p>
        </p:txBody>
      </p:sp>
      <p:cxnSp>
        <p:nvCxnSpPr>
          <p:cNvPr id="63" name="肘形接點 35"/>
          <p:cNvCxnSpPr>
            <a:stCxn id="60" idx="2"/>
            <a:endCxn id="61" idx="1"/>
          </p:cNvCxnSpPr>
          <p:nvPr/>
        </p:nvCxnSpPr>
        <p:spPr>
          <a:xfrm rot="16200000" flipH="1">
            <a:off x="6508003" y="1064401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35"/>
          <p:cNvCxnSpPr>
            <a:stCxn id="60" idx="2"/>
            <a:endCxn id="62" idx="1"/>
          </p:cNvCxnSpPr>
          <p:nvPr/>
        </p:nvCxnSpPr>
        <p:spPr>
          <a:xfrm rot="16200000" flipH="1">
            <a:off x="6150813" y="1421591"/>
            <a:ext cx="108107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矩形 87"/>
          <p:cNvSpPr/>
          <p:nvPr/>
        </p:nvSpPr>
        <p:spPr>
          <a:xfrm>
            <a:off x="5086400" y="1061998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概念</a:t>
            </a:r>
            <a:r>
              <a:rPr lang="en-US" altLang="zh-TW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體驗</a:t>
            </a:r>
          </a:p>
        </p:txBody>
      </p:sp>
      <p:sp>
        <p:nvSpPr>
          <p:cNvPr id="89" name="矩形 88"/>
          <p:cNvSpPr/>
          <p:nvPr/>
        </p:nvSpPr>
        <p:spPr>
          <a:xfrm>
            <a:off x="5086400" y="1776378"/>
            <a:ext cx="1371600" cy="533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設計</a:t>
            </a:r>
            <a:r>
              <a:rPr lang="en-US" altLang="zh-TW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使用</a:t>
            </a:r>
          </a:p>
        </p:txBody>
      </p:sp>
      <p:cxnSp>
        <p:nvCxnSpPr>
          <p:cNvPr id="90" name="肘形接點 54"/>
          <p:cNvCxnSpPr>
            <a:stCxn id="88" idx="0"/>
          </p:cNvCxnSpPr>
          <p:nvPr/>
        </p:nvCxnSpPr>
        <p:spPr>
          <a:xfrm rot="5400000" flipH="1" flipV="1">
            <a:off x="5665053" y="802451"/>
            <a:ext cx="366694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接點 90"/>
          <p:cNvCxnSpPr>
            <a:stCxn id="88" idx="2"/>
            <a:endCxn id="89" idx="0"/>
          </p:cNvCxnSpPr>
          <p:nvPr/>
        </p:nvCxnSpPr>
        <p:spPr>
          <a:xfrm rot="5400000">
            <a:off x="5681710" y="1685888"/>
            <a:ext cx="1809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/>
          <p:cNvSpPr/>
          <p:nvPr/>
        </p:nvSpPr>
        <p:spPr>
          <a:xfrm>
            <a:off x="1981176" y="3357562"/>
            <a:ext cx="1371600" cy="533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科技與社會</a:t>
            </a:r>
          </a:p>
        </p:txBody>
      </p:sp>
      <p:sp>
        <p:nvSpPr>
          <p:cNvPr id="93" name="矩形 92"/>
          <p:cNvSpPr/>
          <p:nvPr/>
        </p:nvSpPr>
        <p:spPr>
          <a:xfrm>
            <a:off x="2828876" y="3990956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科技</a:t>
            </a:r>
          </a:p>
        </p:txBody>
      </p:sp>
      <p:cxnSp>
        <p:nvCxnSpPr>
          <p:cNvPr id="95" name="肘形接點 35"/>
          <p:cNvCxnSpPr>
            <a:stCxn id="92" idx="2"/>
            <a:endCxn id="93" idx="1"/>
          </p:cNvCxnSpPr>
          <p:nvPr/>
        </p:nvCxnSpPr>
        <p:spPr>
          <a:xfrm rot="16200000" flipH="1">
            <a:off x="2564579" y="3993359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矩形 98"/>
          <p:cNvSpPr/>
          <p:nvPr/>
        </p:nvSpPr>
        <p:spPr>
          <a:xfrm>
            <a:off x="1142976" y="3990956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人與社會影響</a:t>
            </a:r>
          </a:p>
        </p:txBody>
      </p:sp>
      <p:sp>
        <p:nvSpPr>
          <p:cNvPr id="100" name="矩形 99"/>
          <p:cNvSpPr/>
          <p:nvPr/>
        </p:nvSpPr>
        <p:spPr>
          <a:xfrm>
            <a:off x="1142976" y="4705336"/>
            <a:ext cx="1371600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發明與創新</a:t>
            </a:r>
          </a:p>
        </p:txBody>
      </p:sp>
      <p:cxnSp>
        <p:nvCxnSpPr>
          <p:cNvPr id="101" name="肘形接點 54"/>
          <p:cNvCxnSpPr>
            <a:stCxn id="99" idx="0"/>
            <a:endCxn id="92" idx="1"/>
          </p:cNvCxnSpPr>
          <p:nvPr/>
        </p:nvCxnSpPr>
        <p:spPr>
          <a:xfrm rot="5400000" flipH="1" flipV="1">
            <a:off x="1721629" y="3731409"/>
            <a:ext cx="366694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/>
          <p:cNvCxnSpPr>
            <a:stCxn id="99" idx="2"/>
            <a:endCxn id="100" idx="0"/>
          </p:cNvCxnSpPr>
          <p:nvPr/>
        </p:nvCxnSpPr>
        <p:spPr>
          <a:xfrm rot="5400000">
            <a:off x="1738286" y="4614846"/>
            <a:ext cx="1809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矩形 102"/>
          <p:cNvSpPr/>
          <p:nvPr/>
        </p:nvSpPr>
        <p:spPr>
          <a:xfrm>
            <a:off x="5924600" y="3357562"/>
            <a:ext cx="1371600" cy="533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科技的應用</a:t>
            </a:r>
          </a:p>
        </p:txBody>
      </p:sp>
      <p:sp>
        <p:nvSpPr>
          <p:cNvPr id="104" name="矩形 103"/>
          <p:cNvSpPr/>
          <p:nvPr/>
        </p:nvSpPr>
        <p:spPr>
          <a:xfrm>
            <a:off x="6772300" y="3990956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常見科技產品</a:t>
            </a:r>
          </a:p>
        </p:txBody>
      </p:sp>
      <p:sp>
        <p:nvSpPr>
          <p:cNvPr id="105" name="矩形 104"/>
          <p:cNvSpPr/>
          <p:nvPr/>
        </p:nvSpPr>
        <p:spPr>
          <a:xfrm>
            <a:off x="6772300" y="4705336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科技產品</a:t>
            </a:r>
          </a:p>
        </p:txBody>
      </p:sp>
      <p:cxnSp>
        <p:nvCxnSpPr>
          <p:cNvPr id="106" name="肘形接點 35"/>
          <p:cNvCxnSpPr>
            <a:stCxn id="103" idx="2"/>
            <a:endCxn id="104" idx="1"/>
          </p:cNvCxnSpPr>
          <p:nvPr/>
        </p:nvCxnSpPr>
        <p:spPr>
          <a:xfrm rot="16200000" flipH="1">
            <a:off x="6508003" y="3993359"/>
            <a:ext cx="36669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肘形接點 35"/>
          <p:cNvCxnSpPr>
            <a:stCxn id="103" idx="2"/>
            <a:endCxn id="105" idx="1"/>
          </p:cNvCxnSpPr>
          <p:nvPr/>
        </p:nvCxnSpPr>
        <p:spPr>
          <a:xfrm rot="16200000" flipH="1">
            <a:off x="6150813" y="4350549"/>
            <a:ext cx="1081074" cy="1619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矩形 109"/>
          <p:cNvSpPr/>
          <p:nvPr/>
        </p:nvSpPr>
        <p:spPr>
          <a:xfrm>
            <a:off x="5086400" y="3990956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介紹</a:t>
            </a:r>
            <a:r>
              <a:rPr lang="en-US" altLang="zh-TW" sz="140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運作概念</a:t>
            </a:r>
          </a:p>
        </p:txBody>
      </p:sp>
      <p:sp>
        <p:nvSpPr>
          <p:cNvPr id="111" name="矩形 110"/>
          <p:cNvSpPr/>
          <p:nvPr/>
        </p:nvSpPr>
        <p:spPr>
          <a:xfrm>
            <a:off x="5086400" y="4705336"/>
            <a:ext cx="1371600" cy="5334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使用</a:t>
            </a:r>
            <a:r>
              <a:rPr lang="en-US" altLang="zh-TW" sz="140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40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設計製作</a:t>
            </a:r>
          </a:p>
        </p:txBody>
      </p:sp>
      <p:cxnSp>
        <p:nvCxnSpPr>
          <p:cNvPr id="112" name="肘形接點 54"/>
          <p:cNvCxnSpPr>
            <a:stCxn id="110" idx="0"/>
          </p:cNvCxnSpPr>
          <p:nvPr/>
        </p:nvCxnSpPr>
        <p:spPr>
          <a:xfrm rot="5400000" flipH="1" flipV="1">
            <a:off x="5665053" y="3731409"/>
            <a:ext cx="366694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接點 112"/>
          <p:cNvCxnSpPr>
            <a:stCxn id="110" idx="2"/>
            <a:endCxn id="111" idx="0"/>
          </p:cNvCxnSpPr>
          <p:nvPr/>
        </p:nvCxnSpPr>
        <p:spPr>
          <a:xfrm rot="5400000">
            <a:off x="5681710" y="4614846"/>
            <a:ext cx="1809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>
          <a:xfrm>
            <a:off x="357158" y="5929330"/>
            <a:ext cx="3357586" cy="6762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>
                <a:latin typeface="微軟正黑體" pitchFamily="34" charset="-120"/>
                <a:ea typeface="微軟正黑體" pitchFamily="34" charset="-120"/>
              </a:rPr>
              <a:t>國小科議學習內容</a:t>
            </a:r>
          </a:p>
        </p:txBody>
      </p:sp>
      <p:sp>
        <p:nvSpPr>
          <p:cNvPr id="35" name="矩形 34"/>
          <p:cNvSpPr/>
          <p:nvPr/>
        </p:nvSpPr>
        <p:spPr>
          <a:xfrm>
            <a:off x="8358214" y="4357694"/>
            <a:ext cx="22098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正確使用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日常生活科技產品及其安全注意事項。</a:t>
            </a:r>
          </a:p>
        </p:txBody>
      </p:sp>
      <p:sp>
        <p:nvSpPr>
          <p:cNvPr id="37" name="矩形 36"/>
          <p:cNvSpPr/>
          <p:nvPr/>
        </p:nvSpPr>
        <p:spPr>
          <a:xfrm>
            <a:off x="8358214" y="0"/>
            <a:ext cx="22098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基本的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造型種類及構成要素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，透過交談、繪圖或模型來表達想法。如平面圖、展開圖等</a:t>
            </a:r>
          </a:p>
        </p:txBody>
      </p:sp>
      <p:sp>
        <p:nvSpPr>
          <p:cNvPr id="38" name="矩形 37"/>
          <p:cNvSpPr/>
          <p:nvPr/>
        </p:nvSpPr>
        <p:spPr>
          <a:xfrm>
            <a:off x="8358214" y="928670"/>
            <a:ext cx="22098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基本的創意發想概念、造型元素、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設計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意象及生活中的常見材料，組合後構思並製作產品</a:t>
            </a:r>
          </a:p>
        </p:txBody>
      </p:sp>
      <p:sp>
        <p:nvSpPr>
          <p:cNvPr id="39" name="矩形 38"/>
          <p:cNvSpPr/>
          <p:nvPr/>
        </p:nvSpPr>
        <p:spPr>
          <a:xfrm>
            <a:off x="8358214" y="1785926"/>
            <a:ext cx="22098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生活中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常見工具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與材料的類別、用途及使用方式。如刀片、線鋸、槌子、木板、塑膠板等。</a:t>
            </a:r>
          </a:p>
        </p:txBody>
      </p:sp>
      <p:sp>
        <p:nvSpPr>
          <p:cNvPr id="40" name="矩形 39"/>
          <p:cNvSpPr/>
          <p:nvPr/>
        </p:nvSpPr>
        <p:spPr>
          <a:xfrm>
            <a:off x="8358214" y="3500438"/>
            <a:ext cx="22098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日常科技產品的類別、用途及基本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運作方式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。如輪子、滑輪、齒輪、槓桿等。</a:t>
            </a:r>
          </a:p>
        </p:txBody>
      </p:sp>
      <p:sp>
        <p:nvSpPr>
          <p:cNvPr id="41" name="矩形 40"/>
          <p:cNvSpPr/>
          <p:nvPr/>
        </p:nvSpPr>
        <p:spPr>
          <a:xfrm>
            <a:off x="8358214" y="5000636"/>
            <a:ext cx="22098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生活中常見科技產品的簡易科學知識及構造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概念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。如車輛的齒輪傳動、橋樑的支撐、燈泡通電等。</a:t>
            </a:r>
          </a:p>
        </p:txBody>
      </p:sp>
      <p:sp>
        <p:nvSpPr>
          <p:cNvPr id="42" name="矩形 41"/>
          <p:cNvSpPr/>
          <p:nvPr/>
        </p:nvSpPr>
        <p:spPr>
          <a:xfrm>
            <a:off x="8358214" y="6000768"/>
            <a:ext cx="22098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應用科學概念、工具及材料於基本的產品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設計及製作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43" name="矩形 42"/>
          <p:cNvSpPr/>
          <p:nvPr/>
        </p:nvSpPr>
        <p:spPr>
          <a:xfrm>
            <a:off x="-1285916" y="3786190"/>
            <a:ext cx="2209800" cy="11695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科技對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個人生活需求及社會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發展可能造成的改變及優缺點。如交通工具拓展人類的生活範圍，但也造成能源消耗及汙染等問題</a:t>
            </a:r>
          </a:p>
        </p:txBody>
      </p:sp>
      <p:sp>
        <p:nvSpPr>
          <p:cNvPr id="44" name="矩形 43"/>
          <p:cNvSpPr/>
          <p:nvPr/>
        </p:nvSpPr>
        <p:spPr>
          <a:xfrm>
            <a:off x="-1285916" y="5000636"/>
            <a:ext cx="22098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國內外的科技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發明與創新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事例，以及其對社會的影響。	</a:t>
            </a:r>
          </a:p>
        </p:txBody>
      </p:sp>
      <p:sp>
        <p:nvSpPr>
          <p:cNvPr id="45" name="矩形 44"/>
          <p:cNvSpPr/>
          <p:nvPr/>
        </p:nvSpPr>
        <p:spPr>
          <a:xfrm>
            <a:off x="8358214" y="2786058"/>
            <a:ext cx="22098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常見工具與材料，並能用來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設計與製作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產品。	</a:t>
            </a:r>
          </a:p>
        </p:txBody>
      </p:sp>
      <p:sp>
        <p:nvSpPr>
          <p:cNvPr id="48" name="矩形 47"/>
          <p:cNvSpPr/>
          <p:nvPr/>
        </p:nvSpPr>
        <p:spPr>
          <a:xfrm>
            <a:off x="-1104900" y="500042"/>
            <a:ext cx="22098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科技在生活中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食衣住行育樂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的用途，及科技可能帶來的優缺點。如電器設備、交通工具等。。</a:t>
            </a:r>
          </a:p>
        </p:txBody>
      </p:sp>
      <p:sp>
        <p:nvSpPr>
          <p:cNvPr id="49" name="矩形 48"/>
          <p:cNvSpPr/>
          <p:nvPr/>
        </p:nvSpPr>
        <p:spPr>
          <a:xfrm>
            <a:off x="-1104900" y="1643050"/>
            <a:ext cx="2209800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日常生活中常見科技產品在</a:t>
            </a:r>
            <a:r>
              <a:rPr lang="zh-TW" altLang="en-US" sz="140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不同時代</a:t>
            </a:r>
            <a:r>
              <a:rPr lang="zh-TW" altLang="en-US" sz="1400">
                <a:latin typeface="微軟正黑體" pitchFamily="34" charset="-120"/>
                <a:ea typeface="微軟正黑體" pitchFamily="34" charset="-120"/>
              </a:rPr>
              <a:t>的變化、特色，及其對人類的影響。</a:t>
            </a: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1204</Words>
  <Application>Microsoft Office PowerPoint</Application>
  <PresentationFormat>如螢幕大小 (4:3)</PresentationFormat>
  <Paragraphs>194</Paragraphs>
  <Slides>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Younger_HOME</cp:lastModifiedBy>
  <cp:revision>7</cp:revision>
  <dcterms:created xsi:type="dcterms:W3CDTF">2016-06-24T09:50:55Z</dcterms:created>
  <dcterms:modified xsi:type="dcterms:W3CDTF">2022-02-11T23:48:40Z</dcterms:modified>
</cp:coreProperties>
</file>