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>
  <p:sldMasterIdLst>
    <p:sldMasterId id="2147483654" r:id="rId1"/>
  </p:sldMasterIdLst>
  <p:notesMasterIdLst>
    <p:notesMasterId r:id="rId15"/>
  </p:notesMasterIdLst>
  <p:sldIdLst>
    <p:sldId id="343" r:id="rId2"/>
    <p:sldId id="456" r:id="rId3"/>
    <p:sldId id="301" r:id="rId4"/>
    <p:sldId id="300" r:id="rId5"/>
    <p:sldId id="387" r:id="rId6"/>
    <p:sldId id="454" r:id="rId7"/>
    <p:sldId id="457" r:id="rId8"/>
    <p:sldId id="388" r:id="rId9"/>
    <p:sldId id="350" r:id="rId10"/>
    <p:sldId id="458" r:id="rId11"/>
    <p:sldId id="389" r:id="rId12"/>
    <p:sldId id="459" r:id="rId13"/>
    <p:sldId id="476" r:id="rId14"/>
  </p:sldIdLst>
  <p:sldSz cx="9144000" cy="6858000" type="overhead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0554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E3CECE"/>
          </a:solidFill>
        </a:fill>
      </a:tcStyle>
    </a:wholeTbl>
    <a:band2H>
      <a:tcTxStyle/>
      <a:tcStyle>
        <a:tcBdr/>
        <a:fill>
          <a:solidFill>
            <a:srgbClr val="F1E8E8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6431"/>
    <p:restoredTop sz="93426"/>
  </p:normalViewPr>
  <p:slideViewPr>
    <p:cSldViewPr snapToGrid="0" snapToObjects="1">
      <p:cViewPr varScale="1">
        <p:scale>
          <a:sx n="83" d="100"/>
          <a:sy n="83" d="100"/>
        </p:scale>
        <p:origin x="-1282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83802460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277307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1">
            <a:extLst>
              <a:ext uri="{FF2B5EF4-FFF2-40B4-BE49-F238E27FC236}">
                <a16:creationId xmlns="" xmlns:a16="http://schemas.microsoft.com/office/drawing/2014/main" id="{A21D65DA-8F30-1747-9D9A-E148E06E1B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70726650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="" xmlns:a16="http://schemas.microsoft.com/office/drawing/2014/main" id="{BAA96517-6A71-334F-9DD0-F055D6453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3C32DD58-9901-DE41-8063-4E26E5CB2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47B0BB71-F03F-7E41-8EFB-60DDC0E7A0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4EE6B0B7-BFA9-7E4D-BC2B-BF94EC036B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92D5DDA0-C1FF-4845-99AB-B43B19F2B0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11F02-FD3D-A443-9C1D-CDC1AFB2EDF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31944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1">
            <a:extLst>
              <a:ext uri="{FF2B5EF4-FFF2-40B4-BE49-F238E27FC236}">
                <a16:creationId xmlns="" xmlns:a16="http://schemas.microsoft.com/office/drawing/2014/main" id="{2D3F7278-348F-4640-9F51-EF9D685516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3" y="-1"/>
            <a:ext cx="9141777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154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prism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報 告 大 綱">
            <a:extLst>
              <a:ext uri="{FF2B5EF4-FFF2-40B4-BE49-F238E27FC236}">
                <a16:creationId xmlns="" xmlns:a16="http://schemas.microsoft.com/office/drawing/2014/main" id="{979BD22F-DEF6-FE4D-86AC-FAFE1F5D6441}"/>
              </a:ext>
            </a:extLst>
          </p:cNvPr>
          <p:cNvSpPr txBox="1">
            <a:spLocks/>
          </p:cNvSpPr>
          <p:nvPr/>
        </p:nvSpPr>
        <p:spPr>
          <a:xfrm>
            <a:off x="885371" y="-27239"/>
            <a:ext cx="4385873" cy="9836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模組化設計</a:t>
            </a:r>
            <a:r>
              <a:rPr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的優點</a:t>
            </a: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9663D880-5DC5-1143-A9C9-B62AB87BD8AD}"/>
              </a:ext>
            </a:extLst>
          </p:cNvPr>
          <p:cNvSpPr/>
          <p:nvPr/>
        </p:nvSpPr>
        <p:spPr>
          <a:xfrm>
            <a:off x="360189" y="1040566"/>
            <a:ext cx="7684959" cy="5899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運用副程式的</a:t>
            </a:r>
            <a:r>
              <a:rPr lang="zh-TW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模組化設計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，優點有：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  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1. </a:t>
            </a:r>
            <a:r>
              <a:rPr lang="zh-TW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較容易除錯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：修正副程式內的一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       個錯誤，就等於同時改正好幾處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       的錯誤。 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  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2.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 較容易</a:t>
            </a:r>
            <a:r>
              <a:rPr lang="zh-TW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增加功能／改善效率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：改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      進副程式內一處的功能，就等於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      同時改進好幾處的功 能。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  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3.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程式變得比較短，比較</a:t>
            </a:r>
            <a:r>
              <a:rPr lang="zh-TW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簡潔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。 </a:t>
            </a: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="" xmlns:a16="http://schemas.microsoft.com/office/drawing/2014/main" id="{4C079984-A5DB-2341-ABF2-82500B69F768}"/>
              </a:ext>
            </a:extLst>
          </p:cNvPr>
          <p:cNvSpPr txBox="1"/>
          <p:nvPr/>
        </p:nvSpPr>
        <p:spPr>
          <a:xfrm>
            <a:off x="4110226" y="6500276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124</a:t>
            </a:r>
            <a:endParaRPr lang="en-US" altLang="zh-TW" sz="1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3182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prism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F642EF63-FAB4-EC4A-A000-894FF29B9A9D}"/>
              </a:ext>
            </a:extLst>
          </p:cNvPr>
          <p:cNvSpPr/>
          <p:nvPr/>
        </p:nvSpPr>
        <p:spPr>
          <a:xfrm>
            <a:off x="7095067" y="0"/>
            <a:ext cx="2048933" cy="6857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9" name="報 告 大 綱">
            <a:extLst>
              <a:ext uri="{FF2B5EF4-FFF2-40B4-BE49-F238E27FC236}">
                <a16:creationId xmlns="" xmlns:a16="http://schemas.microsoft.com/office/drawing/2014/main" id="{979BD22F-DEF6-FE4D-86AC-FAFE1F5D6441}"/>
              </a:ext>
            </a:extLst>
          </p:cNvPr>
          <p:cNvSpPr txBox="1">
            <a:spLocks/>
          </p:cNvSpPr>
          <p:nvPr/>
        </p:nvSpPr>
        <p:spPr>
          <a:xfrm>
            <a:off x="1281311" y="-4781"/>
            <a:ext cx="4258877" cy="9836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模組化的概念</a:t>
            </a:r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04BF049B-B177-F242-9F5D-08ABA913FCFD}"/>
              </a:ext>
            </a:extLst>
          </p:cNvPr>
          <p:cNvSpPr/>
          <p:nvPr/>
        </p:nvSpPr>
        <p:spPr>
          <a:xfrm>
            <a:off x="302760" y="1433972"/>
            <a:ext cx="8334673" cy="5345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軟體開發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實務中，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經常要多人合作來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撰寫大型程式的情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形，透過模組化可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將系統拆解成獨立</a:t>
            </a:r>
            <a:endParaRPr lang="en-US" altLang="zh-TW" sz="32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較小的數個模組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，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再將工作分派給不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同人完成。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AC417EF1-1B27-A447-9B56-2A31875A0008}"/>
              </a:ext>
            </a:extLst>
          </p:cNvPr>
          <p:cNvSpPr txBox="1"/>
          <p:nvPr/>
        </p:nvSpPr>
        <p:spPr>
          <a:xfrm>
            <a:off x="4110226" y="6471248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125</a:t>
            </a:r>
            <a:endParaRPr lang="en-US" altLang="zh-TW" sz="1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DCC44B7A-3F7C-E745-A717-5D8B5DCA7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71983" y="1258852"/>
            <a:ext cx="5070858" cy="482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8564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prism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F642EF63-FAB4-EC4A-A000-894FF29B9A9D}"/>
              </a:ext>
            </a:extLst>
          </p:cNvPr>
          <p:cNvSpPr/>
          <p:nvPr/>
        </p:nvSpPr>
        <p:spPr>
          <a:xfrm>
            <a:off x="7095067" y="0"/>
            <a:ext cx="2048933" cy="6857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9" name="報 告 大 綱">
            <a:extLst>
              <a:ext uri="{FF2B5EF4-FFF2-40B4-BE49-F238E27FC236}">
                <a16:creationId xmlns="" xmlns:a16="http://schemas.microsoft.com/office/drawing/2014/main" id="{979BD22F-DEF6-FE4D-86AC-FAFE1F5D6441}"/>
              </a:ext>
            </a:extLst>
          </p:cNvPr>
          <p:cNvSpPr txBox="1">
            <a:spLocks/>
          </p:cNvSpPr>
          <p:nvPr/>
        </p:nvSpPr>
        <p:spPr>
          <a:xfrm>
            <a:off x="1281311" y="-4781"/>
            <a:ext cx="4258877" cy="9836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模組化的概念</a:t>
            </a:r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04BF049B-B177-F242-9F5D-08ABA913FCFD}"/>
              </a:ext>
            </a:extLst>
          </p:cNvPr>
          <p:cNvSpPr/>
          <p:nvPr/>
        </p:nvSpPr>
        <p:spPr>
          <a:xfrm>
            <a:off x="273732" y="1187229"/>
            <a:ext cx="8334673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用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自訂函式積木</a:t>
            </a:r>
            <a:r>
              <a:rPr lang="zh-TW" altLang="en-US" sz="32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來</a:t>
            </a:r>
            <a:endParaRPr lang="en-US" altLang="zh-TW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撰寫副程式，將畫</a:t>
            </a:r>
            <a:endParaRPr lang="en-US" altLang="zh-TW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三角形、正方形、</a:t>
            </a:r>
            <a:endParaRPr lang="en-US" altLang="zh-TW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星星分別寫成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三個</a:t>
            </a:r>
            <a:endParaRPr lang="en-US" altLang="zh-TW" sz="32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獨立的副程式</a:t>
            </a:r>
            <a:r>
              <a:rPr lang="zh-TW" altLang="en-US" sz="32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，因</a:t>
            </a:r>
            <a:endParaRPr lang="en-US" altLang="zh-TW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此在主程式中，便</a:t>
            </a:r>
            <a:endParaRPr lang="en-US" altLang="zh-TW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可以更專注於描述</a:t>
            </a:r>
            <a:endParaRPr lang="en-US" altLang="zh-TW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任務本身，而不是</a:t>
            </a:r>
            <a:endParaRPr lang="en-US" altLang="zh-TW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完成任務的細節 。</a:t>
            </a:r>
            <a:endParaRPr lang="en-US" altLang="zh-TW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AC417EF1-1B27-A447-9B56-2A31875A0008}"/>
              </a:ext>
            </a:extLst>
          </p:cNvPr>
          <p:cNvSpPr txBox="1"/>
          <p:nvPr/>
        </p:nvSpPr>
        <p:spPr>
          <a:xfrm>
            <a:off x="4110226" y="6471248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125</a:t>
            </a:r>
            <a:endParaRPr lang="en-US" altLang="zh-TW" sz="1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A256BC91-5FFD-8145-AE54-B215E874D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0136" y="1334466"/>
            <a:ext cx="2495333" cy="448295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="" xmlns:a16="http://schemas.microsoft.com/office/drawing/2014/main" id="{CB204B09-ED36-5F49-B0B3-2B083788CD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0427" y="3119325"/>
            <a:ext cx="3193916" cy="303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6908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prism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5">
            <a:extLst>
              <a:ext uri="{FF2B5EF4-FFF2-40B4-BE49-F238E27FC236}">
                <a16:creationId xmlns="" xmlns:a16="http://schemas.microsoft.com/office/drawing/2014/main" id="{B015058A-4690-C84F-AB84-F6A13AA2F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25754">
            <a:off x="5664180" y="3414652"/>
            <a:ext cx="1195387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圖片 5">
            <a:extLst>
              <a:ext uri="{FF2B5EF4-FFF2-40B4-BE49-F238E27FC236}">
                <a16:creationId xmlns="" xmlns:a16="http://schemas.microsoft.com/office/drawing/2014/main" id="{64EDCD78-927E-6B4B-912C-C2244CF65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01736">
            <a:off x="876083" y="3548688"/>
            <a:ext cx="1195387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F642EF63-FAB4-EC4A-A000-894FF29B9A9D}"/>
              </a:ext>
            </a:extLst>
          </p:cNvPr>
          <p:cNvSpPr/>
          <p:nvPr/>
        </p:nvSpPr>
        <p:spPr>
          <a:xfrm>
            <a:off x="7095067" y="0"/>
            <a:ext cx="2048933" cy="6857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9" name="報 告 大 綱">
            <a:extLst>
              <a:ext uri="{FF2B5EF4-FFF2-40B4-BE49-F238E27FC236}">
                <a16:creationId xmlns="" xmlns:a16="http://schemas.microsoft.com/office/drawing/2014/main" id="{979BD22F-DEF6-FE4D-86AC-FAFE1F5D6441}"/>
              </a:ext>
            </a:extLst>
          </p:cNvPr>
          <p:cNvSpPr txBox="1">
            <a:spLocks/>
          </p:cNvSpPr>
          <p:nvPr/>
        </p:nvSpPr>
        <p:spPr>
          <a:xfrm>
            <a:off x="787826" y="0"/>
            <a:ext cx="4258877" cy="9836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模組化的概念</a:t>
            </a:r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04BF049B-B177-F242-9F5D-08ABA913FCFD}"/>
              </a:ext>
            </a:extLst>
          </p:cNvPr>
          <p:cNvSpPr/>
          <p:nvPr/>
        </p:nvSpPr>
        <p:spPr>
          <a:xfrm>
            <a:off x="4822833" y="2850469"/>
            <a:ext cx="2048933" cy="1179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未模組化</a:t>
            </a:r>
            <a:endParaRPr lang="en-US" altLang="zh-TW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A6B21CAA-80D9-2948-A929-30517F172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2165" y="146118"/>
            <a:ext cx="1557092" cy="6588512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="" xmlns:a16="http://schemas.microsoft.com/office/drawing/2014/main" id="{94702CD2-D8A9-4E46-87C2-0BFA2C07D9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80"/>
          <a:stretch/>
        </p:blipFill>
        <p:spPr>
          <a:xfrm>
            <a:off x="1975757" y="1624751"/>
            <a:ext cx="2368568" cy="448295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1954C246-1A1D-6942-8568-4F8EE64EBE72}"/>
              </a:ext>
            </a:extLst>
          </p:cNvPr>
          <p:cNvSpPr/>
          <p:nvPr/>
        </p:nvSpPr>
        <p:spPr>
          <a:xfrm>
            <a:off x="412292" y="2843403"/>
            <a:ext cx="2048933" cy="1179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模組化</a:t>
            </a:r>
            <a:endParaRPr lang="en-US" altLang="zh-TW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="" xmlns:a16="http://schemas.microsoft.com/office/drawing/2014/main" id="{BA4F2C1B-793A-3E42-BB9E-DBB427FE0361}"/>
              </a:ext>
            </a:extLst>
          </p:cNvPr>
          <p:cNvSpPr txBox="1"/>
          <p:nvPr/>
        </p:nvSpPr>
        <p:spPr>
          <a:xfrm>
            <a:off x="4110226" y="6471248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125</a:t>
            </a:r>
            <a:endParaRPr lang="en-US" altLang="zh-TW" sz="1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9700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報 告 大 綱">
            <a:extLst>
              <a:ext uri="{FF2B5EF4-FFF2-40B4-BE49-F238E27FC236}">
                <a16:creationId xmlns="" xmlns:a16="http://schemas.microsoft.com/office/drawing/2014/main" id="{14741B5B-9494-174F-8B27-EE05C454F7FB}"/>
              </a:ext>
            </a:extLst>
          </p:cNvPr>
          <p:cNvSpPr txBox="1">
            <a:spLocks/>
          </p:cNvSpPr>
          <p:nvPr/>
        </p:nvSpPr>
        <p:spPr>
          <a:xfrm>
            <a:off x="1501995" y="0"/>
            <a:ext cx="3782698" cy="9836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/>
              </a:rPr>
              <a:t>目   錄</a:t>
            </a:r>
          </a:p>
        </p:txBody>
      </p:sp>
      <p:sp>
        <p:nvSpPr>
          <p:cNvPr id="21" name="報 告 大 綱">
            <a:extLst>
              <a:ext uri="{FF2B5EF4-FFF2-40B4-BE49-F238E27FC236}">
                <a16:creationId xmlns="" xmlns:a16="http://schemas.microsoft.com/office/drawing/2014/main" id="{394D67B2-C819-CA42-9E54-3E511914533C}"/>
              </a:ext>
            </a:extLst>
          </p:cNvPr>
          <p:cNvSpPr txBox="1">
            <a:spLocks/>
          </p:cNvSpPr>
          <p:nvPr/>
        </p:nvSpPr>
        <p:spPr>
          <a:xfrm>
            <a:off x="1501995" y="1253833"/>
            <a:ext cx="6196482" cy="9836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/>
              </a:rPr>
              <a:t>進階程式設計</a:t>
            </a:r>
            <a:r>
              <a:rPr lang="en-US" altLang="zh-TW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/>
              </a:rPr>
              <a:t>(2)</a:t>
            </a:r>
          </a:p>
        </p:txBody>
      </p:sp>
      <p:sp>
        <p:nvSpPr>
          <p:cNvPr id="11" name="Rectangle 12">
            <a:extLst>
              <a:ext uri="{FF2B5EF4-FFF2-40B4-BE49-F238E27FC236}">
                <a16:creationId xmlns="" xmlns:a16="http://schemas.microsoft.com/office/drawing/2014/main" id="{885B00C1-0F99-A040-A6B0-A099EFA7F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4807" y="2445328"/>
            <a:ext cx="6321338" cy="983672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zh-TW" altLang="en-US" sz="4000" b="1" kern="1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/>
              </a:rPr>
              <a:t>  </a:t>
            </a:r>
            <a:r>
              <a:rPr lang="en-US" altLang="zh-TW" sz="4000" b="1" kern="1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/>
              </a:rPr>
              <a:t>1.</a:t>
            </a:r>
            <a:r>
              <a:rPr lang="zh-TW" altLang="en-US" sz="4000" b="1" kern="1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/>
              </a:rPr>
              <a:t> 模組化的概念</a:t>
            </a:r>
          </a:p>
        </p:txBody>
      </p:sp>
      <p:sp>
        <p:nvSpPr>
          <p:cNvPr id="12" name="Rectangle 12">
            <a:extLst>
              <a:ext uri="{FF2B5EF4-FFF2-40B4-BE49-F238E27FC236}">
                <a16:creationId xmlns="" xmlns:a16="http://schemas.microsoft.com/office/drawing/2014/main" id="{D1FE463A-40EE-C449-A7CA-F619FA73F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4807" y="3678391"/>
            <a:ext cx="6321338" cy="983672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zh-TW" altLang="en-US" sz="4000" b="1" kern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/>
              </a:rPr>
              <a:t>  </a:t>
            </a:r>
            <a:r>
              <a:rPr lang="en-US" altLang="zh-TW" sz="4000" b="1" kern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/>
              </a:rPr>
              <a:t>2.</a:t>
            </a:r>
            <a:r>
              <a:rPr lang="zh-TW" altLang="en-US" sz="4000" b="1" kern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/>
              </a:rPr>
              <a:t> 認識模組化程式設計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40F598A-CA1F-0843-8E28-1D5A3E3B6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4802" y="4869885"/>
            <a:ext cx="6321338" cy="983672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zh-TW" altLang="en-US" sz="4000" b="1" kern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/>
              </a:rPr>
              <a:t>  </a:t>
            </a:r>
            <a:r>
              <a:rPr lang="en-US" altLang="zh-TW" sz="4000" b="1" kern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/>
              </a:rPr>
              <a:t>3.</a:t>
            </a:r>
            <a:r>
              <a:rPr lang="zh-TW" altLang="en-US" sz="4000" b="1" kern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/>
              </a:rPr>
              <a:t> 模組化程式設計的應用</a:t>
            </a:r>
          </a:p>
        </p:txBody>
      </p:sp>
    </p:spTree>
    <p:extLst>
      <p:ext uri="{BB962C8B-B14F-4D97-AF65-F5344CB8AC3E}">
        <p14:creationId xmlns:p14="http://schemas.microsoft.com/office/powerpoint/2010/main" xmlns="" val="1487141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prism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0EE4B14A-247D-4647-93B6-A3B9BE1F6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0" name="◎ 電腦輔助學習趨勢…"/>
          <p:cNvSpPr txBox="1">
            <a:spLocks noGrp="1"/>
          </p:cNvSpPr>
          <p:nvPr>
            <p:ph type="body" sz="half" idx="4294967295"/>
          </p:nvPr>
        </p:nvSpPr>
        <p:spPr>
          <a:xfrm>
            <a:off x="432683" y="1770898"/>
            <a:ext cx="8278633" cy="41957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179387" indent="-358775">
              <a:spcBef>
                <a:spcPts val="800"/>
              </a:spcBef>
              <a:buSzTx/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◼︎撰寫較大的程式，有系統的分成若干個小</a:t>
            </a:r>
            <a:r>
              <a:rPr lang="zh-TW" altLang="en-US" sz="3000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程式</a:t>
            </a:r>
            <a:r>
              <a:rPr lang="en-US" altLang="zh-TW" sz="3000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(</a:t>
            </a: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模組</a:t>
            </a:r>
            <a:r>
              <a:rPr lang="en-US" altLang="zh-TW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)</a:t>
            </a: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，可以</a:t>
            </a:r>
            <a:r>
              <a:rPr lang="zh-TW" altLang="en-US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提升程式設計的效率</a:t>
            </a: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。</a:t>
            </a:r>
            <a:endParaRPr lang="en-US" altLang="zh-TW" sz="30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  <a:p>
            <a:pPr marL="179387" indent="-358775">
              <a:spcBef>
                <a:spcPts val="800"/>
              </a:spcBef>
              <a:buSzTx/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000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◼︎</a:t>
            </a: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相同功能的程式片段寫成模組化，只寫一次，</a:t>
            </a:r>
            <a:endParaRPr lang="en-US" altLang="zh-TW" sz="30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  <a:p>
            <a:pPr marL="179387" indent="-358775">
              <a:spcBef>
                <a:spcPts val="800"/>
              </a:spcBef>
              <a:buSzTx/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   </a:t>
            </a:r>
            <a:r>
              <a:rPr lang="en-US" altLang="zh-TW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 </a:t>
            </a: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再</a:t>
            </a:r>
            <a:r>
              <a:rPr lang="zh-TW" altLang="en-US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利用呼叫的方式</a:t>
            </a: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，除了提升程式撰寫的效率</a:t>
            </a:r>
            <a:endParaRPr lang="en-US" altLang="zh-TW" sz="30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  <a:p>
            <a:pPr marL="179387" indent="-358775">
              <a:spcBef>
                <a:spcPts val="800"/>
              </a:spcBef>
              <a:buSzTx/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    之外，也可</a:t>
            </a:r>
            <a:r>
              <a:rPr lang="zh-TW" altLang="en-US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節省記憶體空間</a:t>
            </a: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。</a:t>
            </a:r>
            <a:endParaRPr lang="en-US" altLang="zh-TW" sz="30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  <a:p>
            <a:pPr marL="179387" indent="-358775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000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◼︎</a:t>
            </a: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</a:rPr>
              <a:t>模組化程式設計的方法，</a:t>
            </a: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有助於提高程式的</a:t>
            </a:r>
            <a:r>
              <a:rPr lang="zh-TW" altLang="en-US" sz="3000" b="1" dirty="0" smtClean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可讀性</a:t>
            </a: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，使得程式在</a:t>
            </a:r>
            <a:r>
              <a:rPr lang="zh-TW" altLang="en-US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除錯與維護</a:t>
            </a: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Arial Unicode MS"/>
              </a:rPr>
              <a:t>比較容易 。</a:t>
            </a:r>
            <a:endParaRPr lang="en-US" altLang="zh-TW" sz="30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1025818" y="-62745"/>
            <a:ext cx="5437332" cy="98367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</a:rPr>
              <a:t>模組化的概念</a:t>
            </a:r>
            <a:endParaRPr lang="zh-TW" altLang="en-US" sz="4000" dirty="0">
              <a:effectLst/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935EE85B-692B-174B-B46E-6A5C7AFF2DAD}"/>
              </a:ext>
            </a:extLst>
          </p:cNvPr>
          <p:cNvSpPr/>
          <p:nvPr/>
        </p:nvSpPr>
        <p:spPr>
          <a:xfrm>
            <a:off x="186495" y="1090850"/>
            <a:ext cx="50113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什麼是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</a:rPr>
              <a:t>模組化</a:t>
            </a:r>
            <a:r>
              <a:rPr lang="en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</a:rPr>
              <a:t>(Module)</a:t>
            </a:r>
            <a:endParaRPr lang="en-US" altLang="zh-TW" sz="36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781548F8-B83C-404A-B7CD-7E912C44BC24}"/>
              </a:ext>
            </a:extLst>
          </p:cNvPr>
          <p:cNvSpPr txBox="1"/>
          <p:nvPr/>
        </p:nvSpPr>
        <p:spPr>
          <a:xfrm>
            <a:off x="4110226" y="6471248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122</a:t>
            </a:r>
            <a:endParaRPr lang="en-US" altLang="zh-TW" sz="1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2936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prism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>
            <a:extLst>
              <a:ext uri="{FF2B5EF4-FFF2-40B4-BE49-F238E27FC236}">
                <a16:creationId xmlns="" xmlns:a16="http://schemas.microsoft.com/office/drawing/2014/main" id="{BEA68AC9-829E-8848-BC72-78365418CA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99" r="5932"/>
          <a:stretch/>
        </p:blipFill>
        <p:spPr bwMode="auto">
          <a:xfrm>
            <a:off x="400923" y="4855928"/>
            <a:ext cx="4227353" cy="1819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報 告 大 綱">
            <a:extLst>
              <a:ext uri="{FF2B5EF4-FFF2-40B4-BE49-F238E27FC236}">
                <a16:creationId xmlns="" xmlns:a16="http://schemas.microsoft.com/office/drawing/2014/main" id="{979BD22F-DEF6-FE4D-86AC-FAFE1F5D6441}"/>
              </a:ext>
            </a:extLst>
          </p:cNvPr>
          <p:cNvSpPr txBox="1">
            <a:spLocks/>
          </p:cNvSpPr>
          <p:nvPr/>
        </p:nvSpPr>
        <p:spPr>
          <a:xfrm>
            <a:off x="1281311" y="49007"/>
            <a:ext cx="4258877" cy="9836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模組化的概念</a:t>
            </a:r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04BF049B-B177-F242-9F5D-08ABA913FCFD}"/>
              </a:ext>
            </a:extLst>
          </p:cNvPr>
          <p:cNvSpPr/>
          <p:nvPr/>
        </p:nvSpPr>
        <p:spPr>
          <a:xfrm>
            <a:off x="228876" y="1097851"/>
            <a:ext cx="7981672" cy="1774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全校的校務行政系統可以設計成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多個模組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，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每個模組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可各自發展</a:t>
            </a:r>
            <a:r>
              <a:rPr lang="zh-TW" altLang="en-US" sz="32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，最後再整合到整個</a:t>
            </a:r>
            <a:endParaRPr lang="en-US" altLang="zh-TW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校務行政系統。</a:t>
            </a:r>
            <a:endParaRPr lang="en-US" altLang="zh-TW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="" xmlns:a16="http://schemas.microsoft.com/office/drawing/2014/main" id="{669E97CE-D367-E644-A05C-5D03B94D6F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905"/>
          <a:stretch/>
        </p:blipFill>
        <p:spPr bwMode="auto">
          <a:xfrm>
            <a:off x="2281990" y="2550471"/>
            <a:ext cx="6516396" cy="25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97424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報 告 大 綱">
            <a:extLst>
              <a:ext uri="{FF2B5EF4-FFF2-40B4-BE49-F238E27FC236}">
                <a16:creationId xmlns="" xmlns:a16="http://schemas.microsoft.com/office/drawing/2014/main" id="{979BD22F-DEF6-FE4D-86AC-FAFE1F5D6441}"/>
              </a:ext>
            </a:extLst>
          </p:cNvPr>
          <p:cNvSpPr txBox="1">
            <a:spLocks/>
          </p:cNvSpPr>
          <p:nvPr/>
        </p:nvSpPr>
        <p:spPr>
          <a:xfrm>
            <a:off x="1281311" y="-18228"/>
            <a:ext cx="4258877" cy="9836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模組化的概念</a:t>
            </a:r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04BF049B-B177-F242-9F5D-08ABA913FCFD}"/>
              </a:ext>
            </a:extLst>
          </p:cNvPr>
          <p:cNvSpPr/>
          <p:nvPr/>
        </p:nvSpPr>
        <p:spPr>
          <a:xfrm>
            <a:off x="338239" y="1995672"/>
            <a:ext cx="3903633" cy="35599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電腦主機也是運用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模組化設計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，例如：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中央處理器（</a:t>
            </a:r>
            <a:r>
              <a:rPr lang="en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CPU</a:t>
            </a:r>
            <a:r>
              <a:rPr lang="zh-TW" altLang="en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）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、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記憶體、硬碟、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顯示卡、主機板等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都可視為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獨立模組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。</a:t>
            </a:r>
            <a:endParaRPr lang="en-US" altLang="zh-TW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F095BC93-40A1-2544-AE93-43839C1E37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443" t="3829" r="8556" b="5554"/>
          <a:stretch/>
        </p:blipFill>
        <p:spPr bwMode="auto">
          <a:xfrm>
            <a:off x="4044310" y="1872538"/>
            <a:ext cx="4755001" cy="4040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0643DCE9-08BC-A447-83BA-03B320AD2B2D}"/>
              </a:ext>
            </a:extLst>
          </p:cNvPr>
          <p:cNvSpPr txBox="1"/>
          <p:nvPr/>
        </p:nvSpPr>
        <p:spPr>
          <a:xfrm>
            <a:off x="4110226" y="6471248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123</a:t>
            </a:r>
            <a:endParaRPr lang="en-US" altLang="zh-TW" sz="1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162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報 告 大 綱">
            <a:extLst>
              <a:ext uri="{FF2B5EF4-FFF2-40B4-BE49-F238E27FC236}">
                <a16:creationId xmlns="" xmlns:a16="http://schemas.microsoft.com/office/drawing/2014/main" id="{979BD22F-DEF6-FE4D-86AC-FAFE1F5D6441}"/>
              </a:ext>
            </a:extLst>
          </p:cNvPr>
          <p:cNvSpPr txBox="1">
            <a:spLocks/>
          </p:cNvSpPr>
          <p:nvPr/>
        </p:nvSpPr>
        <p:spPr>
          <a:xfrm>
            <a:off x="1281311" y="-18228"/>
            <a:ext cx="4258877" cy="9836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模組化的概念</a:t>
            </a:r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04BF049B-B177-F242-9F5D-08ABA913FCFD}"/>
              </a:ext>
            </a:extLst>
          </p:cNvPr>
          <p:cNvSpPr/>
          <p:nvPr/>
        </p:nvSpPr>
        <p:spPr>
          <a:xfrm>
            <a:off x="1281311" y="1479060"/>
            <a:ext cx="5724644" cy="13029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9387" indent="-358775" algn="ctr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想一想，日常生活中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 algn="ctr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有哪些模組化概念的例子？</a:t>
            </a:r>
            <a:endParaRPr lang="en-US" altLang="zh-TW" sz="36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7" name="圖片 5">
            <a:extLst>
              <a:ext uri="{FF2B5EF4-FFF2-40B4-BE49-F238E27FC236}">
                <a16:creationId xmlns="" xmlns:a16="http://schemas.microsoft.com/office/drawing/2014/main" id="{58FC60A8-E05E-9340-BA53-41502E66D1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899" r="61497"/>
          <a:stretch/>
        </p:blipFill>
        <p:spPr bwMode="auto">
          <a:xfrm>
            <a:off x="2945759" y="2781981"/>
            <a:ext cx="2058235" cy="3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6363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prism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報 告 大 綱">
            <a:extLst>
              <a:ext uri="{FF2B5EF4-FFF2-40B4-BE49-F238E27FC236}">
                <a16:creationId xmlns="" xmlns:a16="http://schemas.microsoft.com/office/drawing/2014/main" id="{979BD22F-DEF6-FE4D-86AC-FAFE1F5D6441}"/>
              </a:ext>
            </a:extLst>
          </p:cNvPr>
          <p:cNvSpPr txBox="1">
            <a:spLocks/>
          </p:cNvSpPr>
          <p:nvPr/>
        </p:nvSpPr>
        <p:spPr>
          <a:xfrm>
            <a:off x="1281311" y="-18228"/>
            <a:ext cx="4258877" cy="9836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模組化的例子</a:t>
            </a:r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04BF049B-B177-F242-9F5D-08ABA913FCFD}"/>
              </a:ext>
            </a:extLst>
          </p:cNvPr>
          <p:cNvSpPr/>
          <p:nvPr/>
        </p:nvSpPr>
        <p:spPr>
          <a:xfrm>
            <a:off x="230832" y="1411433"/>
            <a:ext cx="8148384" cy="5899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【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例一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】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班級幹部與小老師，</a:t>
            </a:r>
            <a:r>
              <a:rPr lang="zh-TW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各自負責</a:t>
            </a:r>
            <a:endParaRPr lang="en-US" altLang="zh-TW" sz="36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                各自的任務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，當每位都各司其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                職，這個班級就會越來越好。 </a:t>
            </a: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【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例二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】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國中的學習</a:t>
            </a:r>
            <a:r>
              <a:rPr lang="zh-TW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分成八大領域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，每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                個領域都有專門的教師進行教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                學，完整的將國中階段要學習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                的內容，完整地提供給學生。 </a:t>
            </a: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 </a:t>
            </a:r>
          </a:p>
          <a:p>
            <a:pPr marL="179387" indent="-358775" algn="ctr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6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776B4339-292E-D24C-B531-6D7E17C8337D}"/>
              </a:ext>
            </a:extLst>
          </p:cNvPr>
          <p:cNvSpPr txBox="1"/>
          <p:nvPr/>
        </p:nvSpPr>
        <p:spPr>
          <a:xfrm>
            <a:off x="4110226" y="6471248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123</a:t>
            </a:r>
            <a:endParaRPr lang="en-US" altLang="zh-TW" sz="1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3763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報 告 大 綱">
            <a:extLst>
              <a:ext uri="{FF2B5EF4-FFF2-40B4-BE49-F238E27FC236}">
                <a16:creationId xmlns="" xmlns:a16="http://schemas.microsoft.com/office/drawing/2014/main" id="{979BD22F-DEF6-FE4D-86AC-FAFE1F5D6441}"/>
              </a:ext>
            </a:extLst>
          </p:cNvPr>
          <p:cNvSpPr txBox="1">
            <a:spLocks/>
          </p:cNvSpPr>
          <p:nvPr/>
        </p:nvSpPr>
        <p:spPr>
          <a:xfrm>
            <a:off x="1281311" y="-4781"/>
            <a:ext cx="4258877" cy="9836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模組化的概念</a:t>
            </a:r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04BF049B-B177-F242-9F5D-08ABA913FCFD}"/>
              </a:ext>
            </a:extLst>
          </p:cNvPr>
          <p:cNvSpPr/>
          <p:nvPr/>
        </p:nvSpPr>
        <p:spPr>
          <a:xfrm>
            <a:off x="649766" y="1229441"/>
            <a:ext cx="880241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寫程式時，可透過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副程式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來達到模組化。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例如：將畫三角形、畫正方形、畫星星有三項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獨立的任務，可分別寫成三個不同的副程式，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等到需要用到時，再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由主程式去呼叫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。</a:t>
            </a:r>
            <a:endParaRPr lang="en-US" altLang="zh-TW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="" xmlns:a16="http://schemas.microsoft.com/office/drawing/2014/main" id="{11C205E7-B6D1-1947-BCC8-714D1B6F3AE4}"/>
              </a:ext>
            </a:extLst>
          </p:cNvPr>
          <p:cNvGrpSpPr/>
          <p:nvPr/>
        </p:nvGrpSpPr>
        <p:grpSpPr>
          <a:xfrm>
            <a:off x="360015" y="3849870"/>
            <a:ext cx="8423969" cy="1980000"/>
            <a:chOff x="611560" y="3933056"/>
            <a:chExt cx="8064000" cy="1980000"/>
          </a:xfrm>
        </p:grpSpPr>
        <p:grpSp>
          <p:nvGrpSpPr>
            <p:cNvPr id="15" name="群組 14">
              <a:extLst>
                <a:ext uri="{FF2B5EF4-FFF2-40B4-BE49-F238E27FC236}">
                  <a16:creationId xmlns="" xmlns:a16="http://schemas.microsoft.com/office/drawing/2014/main" id="{8A5E3486-5B52-5149-B4A7-D8E872FE32BA}"/>
                </a:ext>
              </a:extLst>
            </p:cNvPr>
            <p:cNvGrpSpPr/>
            <p:nvPr/>
          </p:nvGrpSpPr>
          <p:grpSpPr>
            <a:xfrm>
              <a:off x="611560" y="3933056"/>
              <a:ext cx="8064000" cy="1980000"/>
              <a:chOff x="3131840" y="2880000"/>
              <a:chExt cx="8064000" cy="1980000"/>
            </a:xfrm>
          </p:grpSpPr>
          <p:sp>
            <p:nvSpPr>
              <p:cNvPr id="17" name="圓角矩形 16">
                <a:extLst>
                  <a:ext uri="{FF2B5EF4-FFF2-40B4-BE49-F238E27FC236}">
                    <a16:creationId xmlns="" xmlns:a16="http://schemas.microsoft.com/office/drawing/2014/main" id="{032E0749-9357-894E-8E38-916DB5180C95}"/>
                  </a:ext>
                </a:extLst>
              </p:cNvPr>
              <p:cNvSpPr/>
              <p:nvPr/>
            </p:nvSpPr>
            <p:spPr>
              <a:xfrm>
                <a:off x="3131840" y="3096000"/>
                <a:ext cx="8064000" cy="1764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6460AB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18" name="圓角矩形 17">
                <a:extLst>
                  <a:ext uri="{FF2B5EF4-FFF2-40B4-BE49-F238E27FC236}">
                    <a16:creationId xmlns="" xmlns:a16="http://schemas.microsoft.com/office/drawing/2014/main" id="{080739DD-B40F-9340-892A-1673F663D87A}"/>
                  </a:ext>
                </a:extLst>
              </p:cNvPr>
              <p:cNvSpPr/>
              <p:nvPr/>
            </p:nvSpPr>
            <p:spPr>
              <a:xfrm>
                <a:off x="3131840" y="2880000"/>
                <a:ext cx="1152000" cy="360000"/>
              </a:xfrm>
              <a:prstGeom prst="roundRect">
                <a:avLst>
                  <a:gd name="adj" fmla="val 50000"/>
                </a:avLst>
              </a:prstGeom>
              <a:solidFill>
                <a:srgbClr val="BEBADD"/>
              </a:solidFill>
              <a:ln w="25400">
                <a:solidFill>
                  <a:srgbClr val="6460AB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JhengHei" panose="020B0604030504040204" pitchFamily="34" charset="-120"/>
                    <a:ea typeface="Microsoft JhengHei" panose="020B0604030504040204" pitchFamily="34" charset="-120"/>
                  </a:rPr>
                  <a:t>副程式</a:t>
                </a:r>
              </a:p>
            </p:txBody>
          </p:sp>
        </p:grpSp>
        <p:sp>
          <p:nvSpPr>
            <p:cNvPr id="16" name="文字方塊 15">
              <a:extLst>
                <a:ext uri="{FF2B5EF4-FFF2-40B4-BE49-F238E27FC236}">
                  <a16:creationId xmlns="" xmlns:a16="http://schemas.microsoft.com/office/drawing/2014/main" id="{30302625-7D6E-CF46-B97C-6ABC05AF7651}"/>
                </a:ext>
              </a:extLst>
            </p:cNvPr>
            <p:cNvSpPr txBox="1"/>
            <p:nvPr/>
          </p:nvSpPr>
          <p:spPr>
            <a:xfrm>
              <a:off x="719560" y="4427619"/>
              <a:ext cx="7848000" cy="1080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sz="24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副程式（</a:t>
              </a:r>
              <a:r>
                <a:rPr lang="en-US" altLang="zh-TW" sz="24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sub-program</a:t>
              </a:r>
              <a:r>
                <a:rPr lang="zh-TW" altLang="en-US" sz="24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）是把一些常用且重複的功能，寫成程式碼，再由主程式來呼叫、使程式易於閱讀與維護，也可節省程式執行佔用的記憶體，並可節省重複撰寫程式時間。</a:t>
              </a:r>
            </a:p>
          </p:txBody>
        </p:sp>
      </p:grpSp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910B8BBB-0FFE-924A-A0EF-F3075A45F462}"/>
              </a:ext>
            </a:extLst>
          </p:cNvPr>
          <p:cNvSpPr txBox="1"/>
          <p:nvPr/>
        </p:nvSpPr>
        <p:spPr>
          <a:xfrm>
            <a:off x="4110226" y="6471248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124</a:t>
            </a:r>
            <a:endParaRPr lang="en-US" altLang="zh-TW" sz="1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2796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報 告 大 綱">
            <a:extLst>
              <a:ext uri="{FF2B5EF4-FFF2-40B4-BE49-F238E27FC236}">
                <a16:creationId xmlns="" xmlns:a16="http://schemas.microsoft.com/office/drawing/2014/main" id="{979BD22F-DEF6-FE4D-86AC-FAFE1F5D6441}"/>
              </a:ext>
            </a:extLst>
          </p:cNvPr>
          <p:cNvSpPr txBox="1">
            <a:spLocks/>
          </p:cNvSpPr>
          <p:nvPr/>
        </p:nvSpPr>
        <p:spPr>
          <a:xfrm>
            <a:off x="1214073" y="-27239"/>
            <a:ext cx="4057171" cy="9836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模組化的概念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="" xmlns:a16="http://schemas.microsoft.com/office/drawing/2014/main" id="{2AFC3198-2733-9B41-839F-1985350E2A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931" t="-1" r="64993" b="9529"/>
          <a:stretch/>
        </p:blipFill>
        <p:spPr bwMode="auto">
          <a:xfrm>
            <a:off x="2902278" y="2427619"/>
            <a:ext cx="1724877" cy="3579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="" xmlns:a16="http://schemas.microsoft.com/office/drawing/2014/main" id="{2F0C1286-EEA6-AA40-9A05-AC2DD6821A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770" r="56504"/>
          <a:stretch/>
        </p:blipFill>
        <p:spPr bwMode="auto">
          <a:xfrm>
            <a:off x="83130" y="1905818"/>
            <a:ext cx="2606952" cy="4401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>
            <a:extLst>
              <a:ext uri="{FF2B5EF4-FFF2-40B4-BE49-F238E27FC236}">
                <a16:creationId xmlns="" xmlns:a16="http://schemas.microsoft.com/office/drawing/2014/main" id="{E54544CA-ED81-0E42-B77B-44FFAB1459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778" t="-1" r="39542" b="9529"/>
          <a:stretch/>
        </p:blipFill>
        <p:spPr bwMode="auto">
          <a:xfrm>
            <a:off x="4839350" y="2415288"/>
            <a:ext cx="1698161" cy="3592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>
            <a:extLst>
              <a:ext uri="{FF2B5EF4-FFF2-40B4-BE49-F238E27FC236}">
                <a16:creationId xmlns="" xmlns:a16="http://schemas.microsoft.com/office/drawing/2014/main" id="{C10425A2-45A5-354E-A2C8-F2913C813C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834" t="-1" r="13692" b="9529"/>
          <a:stretch/>
        </p:blipFill>
        <p:spPr bwMode="auto">
          <a:xfrm>
            <a:off x="6749326" y="2415287"/>
            <a:ext cx="1763476" cy="3592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="" xmlns:a16="http://schemas.microsoft.com/office/drawing/2014/main" id="{9663D880-5DC5-1143-A9C9-B62AB87BD8AD}"/>
              </a:ext>
            </a:extLst>
          </p:cNvPr>
          <p:cNvSpPr/>
          <p:nvPr/>
        </p:nvSpPr>
        <p:spPr>
          <a:xfrm>
            <a:off x="360189" y="1040566"/>
            <a:ext cx="7684959" cy="1302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運用副程式的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模組化設計，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                             可使程式更具系統性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759ACDFE-26C8-974D-AF82-CD6AF92175B4}"/>
              </a:ext>
            </a:extLst>
          </p:cNvPr>
          <p:cNvSpPr/>
          <p:nvPr/>
        </p:nvSpPr>
        <p:spPr>
          <a:xfrm>
            <a:off x="591449" y="6310120"/>
            <a:ext cx="9541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主程式</a:t>
            </a:r>
            <a:endParaRPr lang="zh-TW" altLang="en-US" sz="2000" dirty="0">
              <a:solidFill>
                <a:schemeClr val="tx1"/>
              </a:solidFill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="" xmlns:a16="http://schemas.microsoft.com/office/drawing/2014/main" id="{2910FF27-1306-8E42-9B4C-AC86E86A19B1}"/>
              </a:ext>
            </a:extLst>
          </p:cNvPr>
          <p:cNvSpPr/>
          <p:nvPr/>
        </p:nvSpPr>
        <p:spPr>
          <a:xfrm>
            <a:off x="2895566" y="5959307"/>
            <a:ext cx="10967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副程式</a:t>
            </a:r>
            <a:r>
              <a:rPr lang="en-US" altLang="zh-TW" sz="20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1</a:t>
            </a:r>
            <a:endParaRPr lang="zh-TW" altLang="en-US" sz="2000" dirty="0">
              <a:solidFill>
                <a:schemeClr val="tx1"/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="" xmlns:a16="http://schemas.microsoft.com/office/drawing/2014/main" id="{CC46BE2E-C552-E84A-B6A4-C1D0E1B90C1E}"/>
              </a:ext>
            </a:extLst>
          </p:cNvPr>
          <p:cNvSpPr/>
          <p:nvPr/>
        </p:nvSpPr>
        <p:spPr>
          <a:xfrm>
            <a:off x="4985077" y="5959306"/>
            <a:ext cx="10967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副程式</a:t>
            </a:r>
            <a:r>
              <a:rPr lang="en-US" altLang="zh-TW" sz="20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2</a:t>
            </a:r>
            <a:endParaRPr lang="zh-TW" altLang="en-US" sz="2000" dirty="0">
              <a:solidFill>
                <a:schemeClr val="tx1"/>
              </a:solidFill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="" xmlns:a16="http://schemas.microsoft.com/office/drawing/2014/main" id="{E4D7CBC0-7445-E14A-819F-427AF17BF354}"/>
              </a:ext>
            </a:extLst>
          </p:cNvPr>
          <p:cNvSpPr/>
          <p:nvPr/>
        </p:nvSpPr>
        <p:spPr>
          <a:xfrm>
            <a:off x="6851421" y="5923888"/>
            <a:ext cx="10967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副程式</a:t>
            </a:r>
            <a:r>
              <a:rPr lang="en-US" altLang="zh-TW" sz="20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3</a:t>
            </a:r>
            <a:endParaRPr lang="zh-TW" altLang="en-US" sz="2000" dirty="0">
              <a:solidFill>
                <a:schemeClr val="tx1"/>
              </a:solidFill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="" xmlns:a16="http://schemas.microsoft.com/office/drawing/2014/main" id="{B0426DC4-D71C-0E4C-B42C-9965F27B222B}"/>
              </a:ext>
            </a:extLst>
          </p:cNvPr>
          <p:cNvSpPr/>
          <p:nvPr/>
        </p:nvSpPr>
        <p:spPr>
          <a:xfrm>
            <a:off x="1394932" y="3486183"/>
            <a:ext cx="13244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呼叫副程式</a:t>
            </a:r>
            <a:r>
              <a:rPr lang="en-US" altLang="zh-TW" sz="1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1</a:t>
            </a:r>
            <a:endParaRPr lang="zh-TW" altLang="en-US" sz="1600" dirty="0">
              <a:solidFill>
                <a:srgbClr val="C00000"/>
              </a:solidFill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="" xmlns:a16="http://schemas.microsoft.com/office/drawing/2014/main" id="{95C1B3B7-B403-3F4F-86A3-9435BE6D234E}"/>
              </a:ext>
            </a:extLst>
          </p:cNvPr>
          <p:cNvSpPr/>
          <p:nvPr/>
        </p:nvSpPr>
        <p:spPr>
          <a:xfrm>
            <a:off x="1397204" y="4375565"/>
            <a:ext cx="13244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呼叫副程式</a:t>
            </a:r>
            <a:r>
              <a:rPr lang="en-US" altLang="zh-TW" sz="1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2</a:t>
            </a:r>
            <a:endParaRPr lang="zh-TW" altLang="en-US" sz="1600" dirty="0">
              <a:solidFill>
                <a:srgbClr val="C00000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="" xmlns:a16="http://schemas.microsoft.com/office/drawing/2014/main" id="{99EF9745-E8CA-EE48-ADCE-3F48E8301FD4}"/>
              </a:ext>
            </a:extLst>
          </p:cNvPr>
          <p:cNvSpPr/>
          <p:nvPr/>
        </p:nvSpPr>
        <p:spPr>
          <a:xfrm>
            <a:off x="1317588" y="5319539"/>
            <a:ext cx="13244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呼叫副程式</a:t>
            </a:r>
            <a:r>
              <a:rPr lang="en-US" altLang="zh-TW" sz="1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  <a:sym typeface="Calibri"/>
              </a:rPr>
              <a:t>3</a:t>
            </a:r>
            <a:endParaRPr lang="zh-TW" altLang="en-US" sz="1600" dirty="0">
              <a:solidFill>
                <a:srgbClr val="C00000"/>
              </a:solidFill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="" xmlns:a16="http://schemas.microsoft.com/office/drawing/2014/main" id="{4C079984-A5DB-2341-ABF2-82500B69F768}"/>
              </a:ext>
            </a:extLst>
          </p:cNvPr>
          <p:cNvSpPr txBox="1"/>
          <p:nvPr/>
        </p:nvSpPr>
        <p:spPr>
          <a:xfrm>
            <a:off x="4110226" y="6500276"/>
            <a:ext cx="1087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7" indent="-358775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P</a:t>
            </a:r>
            <a:r>
              <a:rPr lang="zh-TW" altLang="en-US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 </a:t>
            </a:r>
            <a:r>
              <a:rPr lang="en-US" altLang="zh-TW" sz="1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  <a:sym typeface="Calibri"/>
              </a:rPr>
              <a:t>124</a:t>
            </a:r>
            <a:endParaRPr lang="en-US" altLang="zh-TW" sz="1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8189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prism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aramond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20224</TotalTime>
  <Words>611</Words>
  <Application>Microsoft Office PowerPoint</Application>
  <PresentationFormat>投影片</PresentationFormat>
  <Paragraphs>92</Paragraphs>
  <Slides>13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自訂設計</vt:lpstr>
      <vt:lpstr>投影片 0</vt:lpstr>
      <vt:lpstr>投影片 1</vt:lpstr>
      <vt:lpstr>模組化的概念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Younger_HOME</dc:creator>
  <cp:lastModifiedBy>Younger_HOME</cp:lastModifiedBy>
  <cp:revision>490</cp:revision>
  <cp:lastPrinted>2021-02-17T06:20:37Z</cp:lastPrinted>
  <dcterms:modified xsi:type="dcterms:W3CDTF">2022-03-10T13:42:34Z</dcterms:modified>
</cp:coreProperties>
</file>