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17"/>
  </p:handoutMasterIdLst>
  <p:sldIdLst>
    <p:sldId id="328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</p:sldIdLst>
  <p:sldSz cx="12192000" cy="6858000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FFFF00"/>
    <a:srgbClr val="714923"/>
    <a:srgbClr val="620602"/>
    <a:srgbClr val="CCC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568" y="3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12228-0C6D-4589-A963-50742829B92F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1F3E4-77E8-4FA8-B4B3-21A72E458B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040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687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16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11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856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32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881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22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052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705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663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16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088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531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3958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607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72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78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237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80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74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13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70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43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8474-82E7-4B19-A140-EA28B2C2A37C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304A-87A1-41EB-B42B-9D42AD0214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1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E5BCD-0FD1-4FC2-8E48-221C22A7688B}" type="datetimeFigureOut">
              <a:rPr lang="zh-TW" altLang="en-US" smtClean="0"/>
              <a:t>2022/8/9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3BFB-DE45-405D-A231-6D9A665B3F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70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d3xtyKtU5s" TargetMode="External"/><Relationship Id="rId2" Type="http://schemas.openxmlformats.org/officeDocument/2006/relationships/hyperlink" Target="https://youtu.be/M0fXTQDa__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IkYuBRLTxq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1871065" y="385915"/>
            <a:ext cx="8234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影片連結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2086307" y="1428508"/>
            <a:ext cx="800393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6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600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CoSpaces-teacher01 </a:t>
            </a:r>
            <a:r>
              <a:rPr lang="zh-TW" altLang="en-US" sz="260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帳號操作流程</a:t>
            </a:r>
          </a:p>
          <a:p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</a:t>
            </a:r>
            <a:r>
              <a:rPr lang="en-US" altLang="zh-TW" sz="2600" dirty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://youtu.be/M0fXTQDa__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0</a:t>
            </a:r>
            <a:endParaRPr lang="en-US" altLang="zh-TW" sz="2600" dirty="0" smtClean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600" dirty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CoSpaces-teacher02 </a:t>
            </a:r>
            <a:r>
              <a:rPr lang="zh-TW" altLang="en-US" sz="260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如何申請教師帳號並試用</a:t>
            </a:r>
          </a:p>
          <a:p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https</a:t>
            </a:r>
            <a:r>
              <a:rPr lang="en-US" altLang="zh-TW" sz="2600" dirty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://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youtu.be/jd3xtyKtU5s</a:t>
            </a:r>
            <a:endParaRPr lang="en-US" altLang="zh-TW" sz="2600" dirty="0" smtClean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600" dirty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CoSpaces-teacher03 </a:t>
            </a:r>
            <a:r>
              <a:rPr lang="zh-TW" altLang="en-US" sz="260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將舊老師的檔案分享到新老師</a:t>
            </a:r>
          </a:p>
          <a:p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https</a:t>
            </a:r>
            <a:r>
              <a:rPr lang="en-US" altLang="zh-TW" sz="2600" dirty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://</a:t>
            </a:r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youtu.be/IkYuBRLTxq0</a:t>
            </a:r>
            <a:endParaRPr lang="en-US" altLang="zh-TW" sz="2600" dirty="0" smtClean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600" dirty="0">
              <a:solidFill>
                <a:srgbClr val="0462C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CoSpaces-teacher04 </a:t>
            </a:r>
            <a:r>
              <a:rPr lang="zh-TW" altLang="en-US" sz="260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如何分配任務</a:t>
            </a:r>
          </a:p>
          <a:p>
            <a:r>
              <a:rPr lang="en-US" altLang="zh-TW" sz="2600" dirty="0" smtClean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https</a:t>
            </a:r>
            <a:r>
              <a:rPr lang="en-US" altLang="zh-TW" sz="2600" dirty="0">
                <a:solidFill>
                  <a:srgbClr val="046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://youtu.be/QsJfHga-4CI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16764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673101" y="283914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teacher001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996899" y="83254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6242249" y="83254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互動空間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968449" y="183584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3968449" y="283914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3968449" y="384244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355805" y="248700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到期後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4959048" y="2115243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4965098" y="3089969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4959047" y="4093269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7616350" y="1835842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7616349" y="2487004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7616346" y="3138166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616343" y="3781421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7347720" y="1421473"/>
            <a:ext cx="1147157" cy="39605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4690419" y="1721539"/>
            <a:ext cx="1147157" cy="34359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5" name="群組 24"/>
          <p:cNvGrpSpPr/>
          <p:nvPr/>
        </p:nvGrpSpPr>
        <p:grpSpPr>
          <a:xfrm>
            <a:off x="3806704" y="5457598"/>
            <a:ext cx="6001790" cy="734440"/>
            <a:chOff x="3559054" y="5246018"/>
            <a:chExt cx="6001790" cy="734440"/>
          </a:xfrm>
        </p:grpSpPr>
        <p:sp>
          <p:nvSpPr>
            <p:cNvPr id="22" name="文字方塊 21"/>
            <p:cNvSpPr txBox="1"/>
            <p:nvPr/>
          </p:nvSpPr>
          <p:spPr>
            <a:xfrm>
              <a:off x="3680914" y="5340227"/>
              <a:ext cx="58799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僅能看，不能編輯，也不能移動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3559054" y="5246018"/>
              <a:ext cx="6001790" cy="73444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6" name="圓角矩形 25"/>
          <p:cNvSpPr/>
          <p:nvPr/>
        </p:nvSpPr>
        <p:spPr>
          <a:xfrm>
            <a:off x="7616343" y="4447594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4" name="群組 2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矩形 26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 27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 29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802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547207" y="283914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teacher001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996899" y="39439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6242249" y="394392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互動空間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3968449" y="139769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3968449" y="240099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3968449" y="3404292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229911" y="248700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到期後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4959048" y="1677093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4965098" y="2651819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4959047" y="3655119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7616350" y="1397692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7616349" y="2048854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7616346" y="2700016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616343" y="3343271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7347720" y="983323"/>
            <a:ext cx="1147157" cy="39605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圓角矩形 25"/>
          <p:cNvSpPr/>
          <p:nvPr/>
        </p:nvSpPr>
        <p:spPr>
          <a:xfrm>
            <a:off x="7616343" y="4009444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0" name="群組 9"/>
          <p:cNvGrpSpPr/>
          <p:nvPr/>
        </p:nvGrpSpPr>
        <p:grpSpPr>
          <a:xfrm>
            <a:off x="6929783" y="4155830"/>
            <a:ext cx="5191179" cy="2454103"/>
            <a:chOff x="6929783" y="4155830"/>
            <a:chExt cx="5191179" cy="2454103"/>
          </a:xfrm>
        </p:grpSpPr>
        <p:sp>
          <p:nvSpPr>
            <p:cNvPr id="23" name="矩形 22"/>
            <p:cNvSpPr/>
            <p:nvPr/>
          </p:nvSpPr>
          <p:spPr>
            <a:xfrm>
              <a:off x="6929783" y="4992086"/>
              <a:ext cx="5107485" cy="161784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6929784" y="4992087"/>
              <a:ext cx="510748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若想繼續編輯互動空間中的專案，可將該帳號轉為學生帳號，並追隨一個新老師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2" name="圖片 1"/>
            <p:cNvPicPr>
              <a:picLocks noChangeAspect="1"/>
            </p:cNvPicPr>
            <p:nvPr/>
          </p:nvPicPr>
          <p:blipFill rotWithShape="1">
            <a:blip r:embed="rId2"/>
            <a:srcRect r="79846"/>
            <a:stretch/>
          </p:blipFill>
          <p:spPr>
            <a:xfrm>
              <a:off x="10799708" y="4155830"/>
              <a:ext cx="1321254" cy="888174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</p:pic>
      </p:grpSp>
      <p:grpSp>
        <p:nvGrpSpPr>
          <p:cNvPr id="39" name="群組 38"/>
          <p:cNvGrpSpPr/>
          <p:nvPr/>
        </p:nvGrpSpPr>
        <p:grpSpPr>
          <a:xfrm>
            <a:off x="1563773" y="95552"/>
            <a:ext cx="4761705" cy="5432413"/>
            <a:chOff x="1563773" y="95552"/>
            <a:chExt cx="4761705" cy="5432413"/>
          </a:xfrm>
        </p:grpSpPr>
        <p:sp>
          <p:nvSpPr>
            <p:cNvPr id="31" name="矩形 30"/>
            <p:cNvSpPr/>
            <p:nvPr/>
          </p:nvSpPr>
          <p:spPr>
            <a:xfrm>
              <a:off x="1651641" y="4847145"/>
              <a:ext cx="4590608" cy="592189"/>
            </a:xfrm>
            <a:prstGeom prst="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文字方塊 31"/>
            <p:cNvSpPr txBox="1"/>
            <p:nvPr/>
          </p:nvSpPr>
          <p:spPr>
            <a:xfrm>
              <a:off x="1626756" y="4841952"/>
              <a:ext cx="4698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但教室內容會完全消失！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圓角矩形 18"/>
            <p:cNvSpPr/>
            <p:nvPr/>
          </p:nvSpPr>
          <p:spPr>
            <a:xfrm>
              <a:off x="2759666" y="95552"/>
              <a:ext cx="3077087" cy="4419298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1563773" y="4761388"/>
              <a:ext cx="4761705" cy="766577"/>
            </a:xfrm>
            <a:prstGeom prst="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1626756" y="4676369"/>
              <a:ext cx="1847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圓角矩形 37"/>
            <p:cNvSpPr/>
            <p:nvPr/>
          </p:nvSpPr>
          <p:spPr>
            <a:xfrm>
              <a:off x="2852254" y="184150"/>
              <a:ext cx="2895600" cy="4222750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2" name="群組 41"/>
          <p:cNvGrpSpPr/>
          <p:nvPr/>
        </p:nvGrpSpPr>
        <p:grpSpPr>
          <a:xfrm>
            <a:off x="1464365" y="0"/>
            <a:ext cx="4975209" cy="5637701"/>
            <a:chOff x="1464365" y="0"/>
            <a:chExt cx="4975209" cy="5637701"/>
          </a:xfrm>
        </p:grpSpPr>
        <p:sp>
          <p:nvSpPr>
            <p:cNvPr id="40" name="矩形 39"/>
            <p:cNvSpPr/>
            <p:nvPr/>
          </p:nvSpPr>
          <p:spPr>
            <a:xfrm>
              <a:off x="2654216" y="0"/>
              <a:ext cx="3275125" cy="46763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1464365" y="4617142"/>
              <a:ext cx="4975209" cy="10205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4" name="矩形 33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 34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矩形 42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矩形 43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2282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080675" y="2061573"/>
            <a:ext cx="30423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只要輸入［班級代碼］，接著自訂名稱與密碼即可，不需要任何電子郵件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588112" y="4072312"/>
            <a:ext cx="1733167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600" b="1" dirty="0" smtClean="0"/>
              <a:t>nknuap001</a:t>
            </a:r>
          </a:p>
          <a:p>
            <a:r>
              <a:rPr lang="en-US" altLang="zh-TW" sz="2600" b="1" dirty="0"/>
              <a:t>n</a:t>
            </a:r>
            <a:r>
              <a:rPr lang="en-US" altLang="zh-TW" sz="2600" b="1" dirty="0" smtClean="0"/>
              <a:t>knuap002</a:t>
            </a:r>
          </a:p>
          <a:p>
            <a:r>
              <a:rPr lang="en-US" altLang="zh-TW" sz="2600" b="1" dirty="0" smtClean="0"/>
              <a:t>nknuap003</a:t>
            </a:r>
          </a:p>
          <a:p>
            <a:r>
              <a:rPr lang="en-US" altLang="zh-TW" sz="2600" b="1" dirty="0" smtClean="0"/>
              <a:t>nknuap004</a:t>
            </a:r>
          </a:p>
          <a:p>
            <a:r>
              <a:rPr lang="en-US" altLang="zh-TW" sz="2600" b="1" dirty="0" smtClean="0"/>
              <a:t>…..</a:t>
            </a:r>
            <a:endParaRPr lang="zh-TW" altLang="en-US" sz="2600" b="1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179" y="3770695"/>
            <a:ext cx="3853334" cy="2549661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9375497" y="401569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（顯示的名字）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9375497" y="482794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（帳號）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1525662" y="964336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老師帳號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6406323" y="964336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85536" y="2265003"/>
            <a:ext cx="2670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b="0" i="0" dirty="0" smtClean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依自己的命名規則，依序命名，需使用一次電子郵件。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十分鐘信箱）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3966125" y="964336"/>
            <a:ext cx="2070100" cy="920750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18164" y="18801"/>
            <a:ext cx="6062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帳號規劃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 17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 19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167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3" grpId="0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44" y="1821937"/>
            <a:ext cx="11586186" cy="864163"/>
          </a:xfrm>
          <a:prstGeom prst="rect">
            <a:avLst/>
          </a:prstGeom>
        </p:spPr>
      </p:pic>
      <p:grpSp>
        <p:nvGrpSpPr>
          <p:cNvPr id="8" name="群組 7"/>
          <p:cNvGrpSpPr/>
          <p:nvPr/>
        </p:nvGrpSpPr>
        <p:grpSpPr>
          <a:xfrm>
            <a:off x="236044" y="1549400"/>
            <a:ext cx="3916856" cy="2914650"/>
            <a:chOff x="236044" y="1549400"/>
            <a:chExt cx="3916856" cy="2914650"/>
          </a:xfrm>
        </p:grpSpPr>
        <p:sp>
          <p:nvSpPr>
            <p:cNvPr id="5" name="文字方塊 4"/>
            <p:cNvSpPr txBox="1"/>
            <p:nvPr/>
          </p:nvSpPr>
          <p:spPr>
            <a:xfrm>
              <a:off x="388168" y="2996269"/>
              <a:ext cx="36250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創建</a:t>
              </a:r>
              <a:r>
                <a:rPr lang="en-US" altLang="zh-TW" sz="2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00</a:t>
              </a:r>
              <a:r>
                <a:rPr lang="zh-TW" altLang="en-US" sz="2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號學生帳號，加入課堂，用來</a:t>
              </a:r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確認</a:t>
              </a:r>
              <a:r>
                <a:rPr lang="zh-TW" altLang="en-US" sz="2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、展示學生的</a:t>
              </a:r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介面</a:t>
              </a:r>
              <a:endPara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" name="圓角矩形 2"/>
            <p:cNvSpPr/>
            <p:nvPr/>
          </p:nvSpPr>
          <p:spPr>
            <a:xfrm>
              <a:off x="236044" y="1549400"/>
              <a:ext cx="3916856" cy="2914650"/>
            </a:xfrm>
            <a:prstGeom prst="roundRect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" name="圓角矩形 5"/>
          <p:cNvSpPr/>
          <p:nvPr/>
        </p:nvSpPr>
        <p:spPr>
          <a:xfrm>
            <a:off x="1159422" y="746103"/>
            <a:ext cx="2070100" cy="920750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 9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99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165357" y="113353"/>
            <a:ext cx="8234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老師決定學生作品是否公開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防抄襲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079107"/>
            <a:ext cx="3497050" cy="281135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3"/>
          <a:srcRect t="7220"/>
          <a:stretch/>
        </p:blipFill>
        <p:spPr>
          <a:xfrm>
            <a:off x="2541009" y="2484784"/>
            <a:ext cx="9545352" cy="4245535"/>
          </a:xfrm>
          <a:prstGeom prst="rect">
            <a:avLst/>
          </a:prstGeom>
        </p:spPr>
      </p:pic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306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821" y="2534140"/>
            <a:ext cx="3852585" cy="303926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342" y="2590983"/>
            <a:ext cx="3719704" cy="3126506"/>
          </a:xfrm>
          <a:prstGeom prst="rect">
            <a:avLst/>
          </a:prstGeom>
        </p:spPr>
      </p:pic>
      <p:sp>
        <p:nvSpPr>
          <p:cNvPr id="9" name="圓角矩形 8"/>
          <p:cNvSpPr/>
          <p:nvPr/>
        </p:nvSpPr>
        <p:spPr>
          <a:xfrm>
            <a:off x="1492468" y="1670233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老師帳號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5584074" y="1670233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學生帳號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361812" y="2808434"/>
            <a:ext cx="28777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網路分享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的作品</a:t>
            </a:r>
            <a:endParaRPr lang="en-US" altLang="zh-TW" sz="3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361812" y="3516007"/>
            <a:ext cx="441659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受老師監控（我的班級）</a:t>
            </a:r>
            <a:endParaRPr lang="en-US" altLang="zh-TW" sz="3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361812" y="4267705"/>
            <a:ext cx="48013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自己個人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空間（我的東西）</a:t>
            </a:r>
            <a:endParaRPr lang="en-US" altLang="zh-TW" sz="3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18164" y="18801"/>
            <a:ext cx="6062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介面及課堂使用流程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4" name="群組 1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矩形 15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 16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 18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971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8" y="1814674"/>
            <a:ext cx="3337184" cy="486148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9680" y="1184072"/>
            <a:ext cx="4591691" cy="559195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7212" y="2086811"/>
            <a:ext cx="3559321" cy="2683972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283172" y="316429"/>
            <a:ext cx="818685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老師帳號可以將作品塞到學生班級中的任務（創作坊）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 9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975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485" y="794035"/>
            <a:ext cx="11491030" cy="597930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80922" y="149398"/>
            <a:ext cx="25186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流程：</a:t>
            </a:r>
            <a:r>
              <a:rPr lang="zh-TW" altLang="en-US" sz="26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老師</a:t>
            </a:r>
            <a:r>
              <a:rPr lang="zh-TW" altLang="en-US" sz="26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  <a:endParaRPr lang="zh-TW" altLang="en-US" sz="260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493426" y="149397"/>
            <a:ext cx="41857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－開啟範例重編在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互動</a:t>
            </a:r>
            <a:r>
              <a:rPr lang="zh-TW" altLang="en-US" sz="2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空間</a:t>
            </a:r>
            <a:endParaRPr lang="zh-TW" altLang="en-US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476067" y="141673"/>
            <a:ext cx="351891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600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</a:t>
            </a:r>
            <a:r>
              <a:rPr lang="zh-TW" altLang="en-US" sz="260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使用任務分享給學生</a:t>
            </a:r>
          </a:p>
        </p:txBody>
      </p:sp>
      <p:grpSp>
        <p:nvGrpSpPr>
          <p:cNvPr id="8" name="群組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 9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698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/>
          <a:srcRect t="11149"/>
          <a:stretch/>
        </p:blipFill>
        <p:spPr>
          <a:xfrm>
            <a:off x="338282" y="913489"/>
            <a:ext cx="7259063" cy="5874211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8142824" y="3145340"/>
            <a:ext cx="373766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專業版多了：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可開更多班級、任務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更多學生人數空間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更多角色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進階程式積木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物理性質</a:t>
            </a:r>
            <a:endParaRPr lang="en-US" altLang="zh-TW" sz="2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6. </a:t>
            </a:r>
            <a:r>
              <a:rPr lang="zh-TW" altLang="en-US" sz="2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特效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8164" y="18801"/>
            <a:ext cx="6062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BASIC VS PRO</a:t>
            </a:r>
          </a:p>
        </p:txBody>
      </p:sp>
      <p:grpSp>
        <p:nvGrpSpPr>
          <p:cNvPr id="5" name="群組 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049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t="2213"/>
          <a:stretch/>
        </p:blipFill>
        <p:spPr>
          <a:xfrm>
            <a:off x="905740" y="44335"/>
            <a:ext cx="10340401" cy="67554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4" name="群組 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 5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 7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708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25" y="1546330"/>
            <a:ext cx="2248214" cy="204816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5182" y="3364046"/>
            <a:ext cx="4725059" cy="335326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129" y="2264410"/>
            <a:ext cx="3731460" cy="354389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219192" y="301974"/>
            <a:ext cx="6062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輸入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試用碼：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COSTEAM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600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63500" y="21907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teacher001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387298" y="1841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5156050" y="1841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互動空間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0058400" y="2108200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30701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7702400" y="184150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自由空間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3358848" y="11874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358848" y="21907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358848" y="31940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/>
          <p:cNvCxnSpPr/>
          <p:nvPr/>
        </p:nvCxnSpPr>
        <p:spPr>
          <a:xfrm flipV="1">
            <a:off x="1663701" y="996951"/>
            <a:ext cx="850598" cy="8797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746204" y="1838612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試用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個月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9" name="直線單箭頭接點 18"/>
          <p:cNvCxnSpPr>
            <a:endCxn id="5" idx="3"/>
          </p:cNvCxnSpPr>
          <p:nvPr/>
        </p:nvCxnSpPr>
        <p:spPr>
          <a:xfrm flipH="1" flipV="1">
            <a:off x="4457398" y="644525"/>
            <a:ext cx="5505451" cy="180657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圓角矩形 21"/>
          <p:cNvSpPr/>
          <p:nvPr/>
        </p:nvSpPr>
        <p:spPr>
          <a:xfrm>
            <a:off x="4349447" y="1466851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4355497" y="2441577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圓角矩形 23"/>
          <p:cNvSpPr/>
          <p:nvPr/>
        </p:nvSpPr>
        <p:spPr>
          <a:xfrm>
            <a:off x="4349446" y="3444877"/>
            <a:ext cx="609903" cy="5778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1213658" y="4638503"/>
            <a:ext cx="10511203" cy="2183476"/>
            <a:chOff x="1213658" y="4638503"/>
            <a:chExt cx="10511203" cy="2183476"/>
          </a:xfrm>
        </p:grpSpPr>
        <p:sp>
          <p:nvSpPr>
            <p:cNvPr id="25" name="文字方塊 24"/>
            <p:cNvSpPr txBox="1"/>
            <p:nvPr/>
          </p:nvSpPr>
          <p:spPr>
            <a:xfrm>
              <a:off x="1516340" y="4908552"/>
              <a:ext cx="88024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到期後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  </a:t>
              </a:r>
              <a:r>
                <a:rPr lang="en-US" altLang="zh-TW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	</a:t>
              </a:r>
              <a:r>
                <a:rPr lang="en-US" altLang="zh-TW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   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無法編輯                         ，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6" name="圓角矩形 25"/>
            <p:cNvSpPr/>
            <p:nvPr/>
          </p:nvSpPr>
          <p:spPr>
            <a:xfrm>
              <a:off x="3189787" y="4740564"/>
              <a:ext cx="2070100" cy="92075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30701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7" name="圓角矩形 26"/>
            <p:cNvSpPr/>
            <p:nvPr/>
          </p:nvSpPr>
          <p:spPr>
            <a:xfrm>
              <a:off x="7316834" y="4908551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圓角矩形 27"/>
            <p:cNvSpPr/>
            <p:nvPr/>
          </p:nvSpPr>
          <p:spPr>
            <a:xfrm>
              <a:off x="8116934" y="4908550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圓角矩形 28"/>
            <p:cNvSpPr/>
            <p:nvPr/>
          </p:nvSpPr>
          <p:spPr>
            <a:xfrm>
              <a:off x="8917034" y="4920094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圓角矩形 29"/>
            <p:cNvSpPr/>
            <p:nvPr/>
          </p:nvSpPr>
          <p:spPr>
            <a:xfrm>
              <a:off x="3179960" y="5807365"/>
              <a:ext cx="2070100" cy="92075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teacher001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文字方塊 30"/>
            <p:cNvSpPr txBox="1"/>
            <p:nvPr/>
          </p:nvSpPr>
          <p:spPr>
            <a:xfrm>
              <a:off x="2450321" y="603960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但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圓角矩形 31"/>
            <p:cNvSpPr/>
            <p:nvPr/>
          </p:nvSpPr>
          <p:spPr>
            <a:xfrm>
              <a:off x="7316834" y="5950822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圓角矩形 32"/>
            <p:cNvSpPr/>
            <p:nvPr/>
          </p:nvSpPr>
          <p:spPr>
            <a:xfrm>
              <a:off x="8116934" y="5950821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圓角矩形 33"/>
            <p:cNvSpPr/>
            <p:nvPr/>
          </p:nvSpPr>
          <p:spPr>
            <a:xfrm>
              <a:off x="8917034" y="5962365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5384664" y="5978648"/>
              <a:ext cx="634019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可以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觀看</a:t>
              </a:r>
              <a:r>
                <a:rPr lang="en-US" altLang="zh-TW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			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　（可評分）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1213658" y="4638503"/>
              <a:ext cx="10435003" cy="2183476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6" name="群組 3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7" name="矩形 36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 37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矩形 38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矩形 39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0260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6" grpId="0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63500" y="21907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teacher001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387298" y="1841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5156050" y="184150"/>
            <a:ext cx="207010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互動空間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0058400" y="2108200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30701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7702400" y="184150"/>
            <a:ext cx="2070100" cy="9207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自由空間</a:t>
            </a:r>
          </a:p>
        </p:txBody>
      </p:sp>
      <p:sp>
        <p:nvSpPr>
          <p:cNvPr id="9" name="圓角矩形 8"/>
          <p:cNvSpPr/>
          <p:nvPr/>
        </p:nvSpPr>
        <p:spPr>
          <a:xfrm>
            <a:off x="3358848" y="11874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358848" y="21907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358848" y="3194050"/>
            <a:ext cx="1098550" cy="9207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3" name="群組 52"/>
          <p:cNvGrpSpPr/>
          <p:nvPr/>
        </p:nvGrpSpPr>
        <p:grpSpPr>
          <a:xfrm>
            <a:off x="4349446" y="1490810"/>
            <a:ext cx="620398" cy="2531916"/>
            <a:chOff x="4349446" y="1490810"/>
            <a:chExt cx="620398" cy="2531916"/>
          </a:xfrm>
        </p:grpSpPr>
        <p:sp>
          <p:nvSpPr>
            <p:cNvPr id="22" name="圓角矩形 21"/>
            <p:cNvSpPr/>
            <p:nvPr/>
          </p:nvSpPr>
          <p:spPr>
            <a:xfrm>
              <a:off x="4359941" y="1490810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圓角矩形 22"/>
            <p:cNvSpPr/>
            <p:nvPr/>
          </p:nvSpPr>
          <p:spPr>
            <a:xfrm>
              <a:off x="4355497" y="24415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圓角矩形 23"/>
            <p:cNvSpPr/>
            <p:nvPr/>
          </p:nvSpPr>
          <p:spPr>
            <a:xfrm>
              <a:off x="4349446" y="34448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5" name="文字方塊 34"/>
          <p:cNvSpPr txBox="1"/>
          <p:nvPr/>
        </p:nvSpPr>
        <p:spPr>
          <a:xfrm>
            <a:off x="746204" y="183861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到期之前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5" name="群組 54"/>
          <p:cNvGrpSpPr/>
          <p:nvPr/>
        </p:nvGrpSpPr>
        <p:grpSpPr>
          <a:xfrm>
            <a:off x="8726684" y="1466851"/>
            <a:ext cx="615954" cy="2555875"/>
            <a:chOff x="8726684" y="1466851"/>
            <a:chExt cx="615954" cy="2555875"/>
          </a:xfrm>
        </p:grpSpPr>
        <p:sp>
          <p:nvSpPr>
            <p:cNvPr id="36" name="圓角矩形 35"/>
            <p:cNvSpPr/>
            <p:nvPr/>
          </p:nvSpPr>
          <p:spPr>
            <a:xfrm>
              <a:off x="8726685" y="1466851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7" name="圓角矩形 36"/>
            <p:cNvSpPr/>
            <p:nvPr/>
          </p:nvSpPr>
          <p:spPr>
            <a:xfrm>
              <a:off x="8732735" y="24415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圓角矩形 37"/>
            <p:cNvSpPr/>
            <p:nvPr/>
          </p:nvSpPr>
          <p:spPr>
            <a:xfrm>
              <a:off x="8726684" y="34448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9" name="圓角矩形 38"/>
          <p:cNvSpPr/>
          <p:nvPr/>
        </p:nvSpPr>
        <p:spPr>
          <a:xfrm>
            <a:off x="63500" y="4716464"/>
            <a:ext cx="2070100" cy="9207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Teacher00</a:t>
            </a:r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713144" y="436381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試用一個月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4" name="群組 53"/>
          <p:cNvGrpSpPr/>
          <p:nvPr/>
        </p:nvGrpSpPr>
        <p:grpSpPr>
          <a:xfrm>
            <a:off x="5180182" y="1787813"/>
            <a:ext cx="3093868" cy="1971677"/>
            <a:chOff x="5180182" y="1787813"/>
            <a:chExt cx="3093868" cy="1971677"/>
          </a:xfrm>
        </p:grpSpPr>
        <p:cxnSp>
          <p:nvCxnSpPr>
            <p:cNvPr id="19" name="直線單箭頭接點 18"/>
            <p:cNvCxnSpPr/>
            <p:nvPr/>
          </p:nvCxnSpPr>
          <p:spPr>
            <a:xfrm>
              <a:off x="5200650" y="1787813"/>
              <a:ext cx="3073400" cy="9237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單箭頭接點 47"/>
            <p:cNvCxnSpPr/>
            <p:nvPr/>
          </p:nvCxnSpPr>
          <p:spPr>
            <a:xfrm>
              <a:off x="5180182" y="2778126"/>
              <a:ext cx="3073400" cy="9237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單箭頭接點 48"/>
            <p:cNvCxnSpPr/>
            <p:nvPr/>
          </p:nvCxnSpPr>
          <p:spPr>
            <a:xfrm>
              <a:off x="5200650" y="3750253"/>
              <a:ext cx="3073400" cy="9237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群組 13"/>
          <p:cNvGrpSpPr/>
          <p:nvPr/>
        </p:nvGrpSpPr>
        <p:grpSpPr>
          <a:xfrm>
            <a:off x="58310" y="132649"/>
            <a:ext cx="8421734" cy="4212692"/>
            <a:chOff x="0" y="5068"/>
            <a:chExt cx="8421734" cy="4212692"/>
          </a:xfrm>
        </p:grpSpPr>
        <p:sp>
          <p:nvSpPr>
            <p:cNvPr id="13" name="矩形 12"/>
            <p:cNvSpPr/>
            <p:nvPr/>
          </p:nvSpPr>
          <p:spPr>
            <a:xfrm>
              <a:off x="0" y="1095338"/>
              <a:ext cx="8421734" cy="3122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 51"/>
            <p:cNvSpPr/>
            <p:nvPr/>
          </p:nvSpPr>
          <p:spPr>
            <a:xfrm>
              <a:off x="2203450" y="5068"/>
              <a:ext cx="5238750" cy="11398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7" name="群組 16"/>
          <p:cNvGrpSpPr/>
          <p:nvPr/>
        </p:nvGrpSpPr>
        <p:grpSpPr>
          <a:xfrm>
            <a:off x="1456237" y="174626"/>
            <a:ext cx="5758523" cy="4591069"/>
            <a:chOff x="1456237" y="174626"/>
            <a:chExt cx="5758523" cy="4591069"/>
          </a:xfrm>
        </p:grpSpPr>
        <p:sp>
          <p:nvSpPr>
            <p:cNvPr id="40" name="圓角矩形 39"/>
            <p:cNvSpPr/>
            <p:nvPr/>
          </p:nvSpPr>
          <p:spPr>
            <a:xfrm>
              <a:off x="2398688" y="174626"/>
              <a:ext cx="2070100" cy="92075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教室</a:t>
              </a:r>
            </a:p>
          </p:txBody>
        </p:sp>
        <p:sp>
          <p:nvSpPr>
            <p:cNvPr id="41" name="圓角矩形 40"/>
            <p:cNvSpPr/>
            <p:nvPr/>
          </p:nvSpPr>
          <p:spPr>
            <a:xfrm>
              <a:off x="5144660" y="184150"/>
              <a:ext cx="2070100" cy="92075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互動空間</a:t>
              </a:r>
              <a:endPara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47" name="直線單箭頭接點 46"/>
            <p:cNvCxnSpPr/>
            <p:nvPr/>
          </p:nvCxnSpPr>
          <p:spPr>
            <a:xfrm flipV="1">
              <a:off x="1456237" y="900401"/>
              <a:ext cx="1166313" cy="3865294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>
            <a:off x="3351833" y="1177926"/>
            <a:ext cx="1098550" cy="2927350"/>
            <a:chOff x="3346375" y="1187450"/>
            <a:chExt cx="1098550" cy="2927350"/>
          </a:xfrm>
        </p:grpSpPr>
        <p:sp>
          <p:nvSpPr>
            <p:cNvPr id="42" name="圓角矩形 41"/>
            <p:cNvSpPr/>
            <p:nvPr/>
          </p:nvSpPr>
          <p:spPr>
            <a:xfrm>
              <a:off x="3346375" y="1187450"/>
              <a:ext cx="1098550" cy="92075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任務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endPara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圓角矩形 42"/>
            <p:cNvSpPr/>
            <p:nvPr/>
          </p:nvSpPr>
          <p:spPr>
            <a:xfrm>
              <a:off x="3346375" y="2190750"/>
              <a:ext cx="1098550" cy="92075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任務</a:t>
              </a:r>
              <a:r>
                <a:rPr lang="en-US" altLang="zh-TW" sz="2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  <a:endPara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圓角矩形 43"/>
            <p:cNvSpPr/>
            <p:nvPr/>
          </p:nvSpPr>
          <p:spPr>
            <a:xfrm>
              <a:off x="3346375" y="3194050"/>
              <a:ext cx="1098550" cy="92075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任務</a:t>
              </a:r>
              <a:r>
                <a:rPr lang="en-US" altLang="zh-TW" sz="2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endPara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6" name="群組 65"/>
          <p:cNvGrpSpPr/>
          <p:nvPr/>
        </p:nvGrpSpPr>
        <p:grpSpPr>
          <a:xfrm>
            <a:off x="5257800" y="1755775"/>
            <a:ext cx="3279775" cy="1978316"/>
            <a:chOff x="5257800" y="1755775"/>
            <a:chExt cx="3279775" cy="1978316"/>
          </a:xfrm>
        </p:grpSpPr>
        <p:cxnSp>
          <p:nvCxnSpPr>
            <p:cNvPr id="63" name="直線單箭頭接點 62"/>
            <p:cNvCxnSpPr/>
            <p:nvPr/>
          </p:nvCxnSpPr>
          <p:spPr>
            <a:xfrm flipH="1">
              <a:off x="5257800" y="1755775"/>
              <a:ext cx="3270250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單箭頭接點 63"/>
            <p:cNvCxnSpPr/>
            <p:nvPr/>
          </p:nvCxnSpPr>
          <p:spPr>
            <a:xfrm flipH="1">
              <a:off x="5267325" y="2736851"/>
              <a:ext cx="3270250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單箭頭接點 64"/>
            <p:cNvCxnSpPr/>
            <p:nvPr/>
          </p:nvCxnSpPr>
          <p:spPr>
            <a:xfrm flipH="1">
              <a:off x="5257800" y="3734091"/>
              <a:ext cx="3270250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群組 66"/>
          <p:cNvGrpSpPr/>
          <p:nvPr/>
        </p:nvGrpSpPr>
        <p:grpSpPr>
          <a:xfrm>
            <a:off x="4410073" y="1454133"/>
            <a:ext cx="615954" cy="2555875"/>
            <a:chOff x="8726684" y="1466851"/>
            <a:chExt cx="615954" cy="2555875"/>
          </a:xfrm>
        </p:grpSpPr>
        <p:sp>
          <p:nvSpPr>
            <p:cNvPr id="68" name="圓角矩形 67"/>
            <p:cNvSpPr/>
            <p:nvPr/>
          </p:nvSpPr>
          <p:spPr>
            <a:xfrm>
              <a:off x="8726685" y="1466851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圓角矩形 68"/>
            <p:cNvSpPr/>
            <p:nvPr/>
          </p:nvSpPr>
          <p:spPr>
            <a:xfrm>
              <a:off x="8732735" y="24415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圓角矩形 69"/>
            <p:cNvSpPr/>
            <p:nvPr/>
          </p:nvSpPr>
          <p:spPr>
            <a:xfrm>
              <a:off x="8726684" y="3444877"/>
              <a:ext cx="609903" cy="57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1" name="矩形 70"/>
          <p:cNvSpPr/>
          <p:nvPr/>
        </p:nvSpPr>
        <p:spPr>
          <a:xfrm>
            <a:off x="5173160" y="1272455"/>
            <a:ext cx="4269290" cy="3072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7" name="直線單箭頭接點 56"/>
          <p:cNvCxnSpPr/>
          <p:nvPr/>
        </p:nvCxnSpPr>
        <p:spPr>
          <a:xfrm flipH="1" flipV="1">
            <a:off x="4475803" y="644525"/>
            <a:ext cx="5505451" cy="180657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/>
          <p:cNvGrpSpPr/>
          <p:nvPr/>
        </p:nvGrpSpPr>
        <p:grpSpPr>
          <a:xfrm>
            <a:off x="2759825" y="5501745"/>
            <a:ext cx="8617528" cy="1239712"/>
            <a:chOff x="2759825" y="5580611"/>
            <a:chExt cx="8617528" cy="1239712"/>
          </a:xfrm>
        </p:grpSpPr>
        <p:sp>
          <p:nvSpPr>
            <p:cNvPr id="25" name="文字方塊 24"/>
            <p:cNvSpPr txBox="1"/>
            <p:nvPr/>
          </p:nvSpPr>
          <p:spPr>
            <a:xfrm>
              <a:off x="2864851" y="5637214"/>
              <a:ext cx="8494633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簡單作法： 小任務－在教室直接做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en-US" altLang="zh-TW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		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大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任務</a:t>
              </a:r>
              <a:r>
                <a:rPr lang="zh-TW" altLang="en-US" sz="3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－在自由</a:t>
              </a:r>
              <a:r>
                <a:rPr lang="zh-TW" altLang="en-US" sz="3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空間做完後再上傳</a:t>
              </a:r>
              <a:endPara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2759825" y="5580611"/>
              <a:ext cx="8617528" cy="1239712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6" name="矩形 55"/>
            <p:cNvSpPr/>
            <p:nvPr/>
          </p:nvSpPr>
          <p:spPr>
            <a:xfrm>
              <a:off x="0" y="0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 57"/>
            <p:cNvSpPr/>
            <p:nvPr/>
          </p:nvSpPr>
          <p:spPr>
            <a:xfrm rot="5400000">
              <a:off x="8696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0" y="6724996"/>
              <a:ext cx="12192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矩形 59"/>
            <p:cNvSpPr/>
            <p:nvPr/>
          </p:nvSpPr>
          <p:spPr>
            <a:xfrm rot="5400000">
              <a:off x="-3362498" y="3362498"/>
              <a:ext cx="6858000" cy="1330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996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 animBg="1"/>
      <p:bldP spid="46" grpId="0"/>
      <p:bldP spid="7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360</Words>
  <Application>Microsoft Office PowerPoint</Application>
  <PresentationFormat>寬螢幕</PresentationFormat>
  <Paragraphs>131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微軟正黑體</vt:lpstr>
      <vt:lpstr>新細明體</vt:lpstr>
      <vt:lpstr>Arial</vt:lpstr>
      <vt:lpstr>Calibri</vt:lpstr>
      <vt:lpstr>Calibri Light</vt:lpstr>
      <vt:lpstr>Office 佈景主題</vt:lpstr>
      <vt:lpstr>自訂設計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58</cp:revision>
  <dcterms:created xsi:type="dcterms:W3CDTF">2022-08-08T06:22:27Z</dcterms:created>
  <dcterms:modified xsi:type="dcterms:W3CDTF">2022-08-09T08:57:44Z</dcterms:modified>
</cp:coreProperties>
</file>