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530A934-6F69-4F9A-ADDF-E22F156387CB}">
  <a:tblStyle styleId="{D530A934-6F69-4F9A-ADDF-E22F156387C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64249a91d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64249a91d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64249a91d3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64249a91d3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64249a91d3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64249a91d3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64249a91d3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64249a91d3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64249a91d3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64249a91d3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64249a91d3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64249a91d3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6627c732a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6627c732a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6627c732a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6627c732a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6627c732aa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6627c732aa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6627c732aa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6627c732aa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6627c732aa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6627c732a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64249a91d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64249a91d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6627c732aa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6627c732a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6627c732aa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6627c732aa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6627c732aa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6627c732aa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6627c732aa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6627c732aa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6627c732aa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6627c732aa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6627c732aa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6627c732aa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667c7359b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667c7359b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6627c732aa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6627c732aa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6627c732aa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6627c732aa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6627c732aa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16627c732aa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64249a91d3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64249a91d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667c7359b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667c7359b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1667c7359b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1667c7359b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64249a91d3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64249a91d3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000">
                <a:solidFill>
                  <a:srgbClr val="333333"/>
                </a:solidFill>
              </a:rPr>
              <a:t>思考：</a:t>
            </a:r>
            <a:endParaRPr sz="10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000">
                <a:solidFill>
                  <a:srgbClr val="333333"/>
                </a:solidFill>
              </a:rPr>
              <a:t>如何與生活連結？進而產生危機意識，懂得保護個人資料？</a:t>
            </a:r>
            <a:endParaRPr sz="10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000">
                <a:solidFill>
                  <a:srgbClr val="333333"/>
                </a:solidFill>
              </a:rPr>
              <a:t>與學生最相關的：遊戲帳號被盜、fb帳號被盜 – 密碼設定、不記憶密碼、登出，對於其它隱私?</a:t>
            </a:r>
            <a:endParaRPr sz="10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33333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64249a91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64249a91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5e899bdfa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5e899bdfa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607897aa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607897aa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64249a91d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64249a91d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64249a91d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64249a91d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rgbClr val="D9D2E9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hyperlink" Target="https://play.kahoot.it/v2/?quizId=1ad6911b-b7b5-46b1-af29-b344a42b2dd1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hyperlink" Target="https://isafe.moe.edu.tw/article/2099?user_type=2&amp;topic=8" TargetMode="External"/><Relationship Id="rId9" Type="http://schemas.openxmlformats.org/officeDocument/2006/relationships/image" Target="../media/image10.png"/><Relationship Id="rId5" Type="http://schemas.openxmlformats.org/officeDocument/2006/relationships/hyperlink" Target="https://isafe.moe.edu.tw/comic/1894?user_type=2&amp;topic=9" TargetMode="External"/><Relationship Id="rId6" Type="http://schemas.openxmlformats.org/officeDocument/2006/relationships/hyperlink" Target="https://isafe.moe.edu.tw/comic/2061?user_type=2&amp;topic=8" TargetMode="External"/><Relationship Id="rId7" Type="http://schemas.openxmlformats.org/officeDocument/2006/relationships/hyperlink" Target="https://isafe.moe.edu.tw/article/2508?user_type=2&amp;topic=9" TargetMode="External"/><Relationship Id="rId8" Type="http://schemas.openxmlformats.org/officeDocument/2006/relationships/hyperlink" Target="https://isafe.moe.edu.tw/animation/2434?user_type=2&amp;topic=8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youtube.com/watch?v=Q-BEeClGaoU" TargetMode="External"/><Relationship Id="rId4" Type="http://schemas.openxmlformats.org/officeDocument/2006/relationships/hyperlink" Target="https://tw.appledaily.com/local/20200609/ADM3YORS3MXHSVDHCYCMHN3FXM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hyperlink" Target="https://youtu.be/xqNz-n-kv4M" TargetMode="External"/><Relationship Id="rId7" Type="http://schemas.openxmlformats.org/officeDocument/2006/relationships/hyperlink" Target="https://youtu.be/GwfDLDSFawg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youtube.com/watch?v=eMTGUO7DfWk" TargetMode="External"/><Relationship Id="rId4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isafe.moe.edu.tw/pack/2315?user_type=2&amp;topic=9" TargetMode="External"/><Relationship Id="rId4" Type="http://schemas.openxmlformats.org/officeDocument/2006/relationships/hyperlink" Target="https://isafe.moe.edu.tw/article/1837?user_type=2&amp;topic=6" TargetMode="External"/><Relationship Id="rId5" Type="http://schemas.openxmlformats.org/officeDocument/2006/relationships/hyperlink" Target="https://isafe.moe.edu.tw/animation/1973?user_type=2&amp;topic=9" TargetMode="External"/><Relationship Id="rId6" Type="http://schemas.openxmlformats.org/officeDocument/2006/relationships/hyperlink" Target="https://play.kahoot.it/v2/?quizId=b5156024-9bf3-46fd-862f-cb7a1cbe42c9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www.youtube.com/watch?v=HH7tTwmcRXA" TargetMode="External"/><Relationship Id="rId4" Type="http://schemas.openxmlformats.org/officeDocument/2006/relationships/hyperlink" Target="https://reurl.cc/gMdK9R" TargetMode="External"/><Relationship Id="rId5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youtube.com/watch?v=aE-U1cRU5rQ" TargetMode="External"/><Relationship Id="rId4" Type="http://schemas.openxmlformats.org/officeDocument/2006/relationships/hyperlink" Target="https://www.youtube.com/watch?v=tbXfOSuXKGk" TargetMode="External"/><Relationship Id="rId5" Type="http://schemas.openxmlformats.org/officeDocument/2006/relationships/hyperlink" Target="https://www.youtube.com/watch?v=eHrE79-QplA" TargetMode="External"/><Relationship Id="rId6" Type="http://schemas.openxmlformats.org/officeDocument/2006/relationships/hyperlink" Target="http://www.creativecommons.org.tw/explore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gif"/><Relationship Id="rId4" Type="http://schemas.openxmlformats.org/officeDocument/2006/relationships/image" Target="../media/image21.gif"/><Relationship Id="rId5" Type="http://schemas.openxmlformats.org/officeDocument/2006/relationships/image" Target="../media/image22.gif"/><Relationship Id="rId6" Type="http://schemas.openxmlformats.org/officeDocument/2006/relationships/image" Target="../media/image20.gif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Relationship Id="rId5" Type="http://schemas.openxmlformats.org/officeDocument/2006/relationships/image" Target="../media/image24.png"/><Relationship Id="rId6" Type="http://schemas.openxmlformats.org/officeDocument/2006/relationships/image" Target="../media/image28.png"/><Relationship Id="rId7" Type="http://schemas.openxmlformats.org/officeDocument/2006/relationships/image" Target="../media/image26.png"/><Relationship Id="rId8" Type="http://schemas.openxmlformats.org/officeDocument/2006/relationships/image" Target="../media/image2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.creativecommons.net/" TargetMode="External"/><Relationship Id="rId4" Type="http://schemas.openxmlformats.org/officeDocument/2006/relationships/hyperlink" Target="https://isafe.moe.edu.tw/article/2551?user_type=2&amp;topic=9" TargetMode="External"/><Relationship Id="rId5" Type="http://schemas.openxmlformats.org/officeDocument/2006/relationships/hyperlink" Target="https://cc0.wfublog.com/" TargetMode="External"/><Relationship Id="rId6" Type="http://schemas.openxmlformats.org/officeDocument/2006/relationships/hyperlink" Target="https://techmoon.xyz/free-img/" TargetMode="External"/><Relationship Id="rId7" Type="http://schemas.openxmlformats.org/officeDocument/2006/relationships/hyperlink" Target="https://creativecommons.org/choose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play.kahoot.it/v2/?quizId=a19dbb92-fd7a-41ac-bcd0-db670e032660" TargetMode="External"/><Relationship Id="rId4" Type="http://schemas.openxmlformats.org/officeDocument/2006/relationships/hyperlink" Target="https://scratch.mit.edu/projects/745041851/" TargetMode="External"/><Relationship Id="rId5" Type="http://schemas.openxmlformats.org/officeDocument/2006/relationships/image" Target="../media/image2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hyperlink" Target="https://youtu.be/ej1bvu34-g0" TargetMode="External"/><Relationship Id="rId5" Type="http://schemas.openxmlformats.org/officeDocument/2006/relationships/hyperlink" Target="https://www.largitdata.com/blog_detail/20190725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udn.com/upf/newmedia/2019_data/digital_privacy/quiz/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eteacher.edu.tw/Article.aspx?id=2983" TargetMode="External"/><Relationship Id="rId4" Type="http://schemas.openxmlformats.org/officeDocument/2006/relationships/hyperlink" Target="https://isafe.moe.edu.tw/article/2005?user_type=2&amp;topic=8" TargetMode="External"/><Relationship Id="rId5" Type="http://schemas.openxmlformats.org/officeDocument/2006/relationships/hyperlink" Target="https://isafe.moe.edu.tw/article/2005?user_type=2&amp;topic=8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966500" y="219375"/>
            <a:ext cx="4050000" cy="536700"/>
          </a:xfrm>
          <a:prstGeom prst="parallelogram">
            <a:avLst>
              <a:gd fmla="val 25000" name="adj"/>
            </a:avLst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4867425" y="127725"/>
            <a:ext cx="4050000" cy="536700"/>
          </a:xfrm>
          <a:prstGeom prst="parallelogram">
            <a:avLst>
              <a:gd fmla="val 25000" name="adj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1508150"/>
            <a:ext cx="8520600" cy="770100"/>
          </a:xfrm>
          <a:prstGeom prst="rect">
            <a:avLst/>
          </a:prstGeom>
          <a:solidFill>
            <a:srgbClr val="D9EAD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3620">
                <a:solidFill>
                  <a:srgbClr val="A61C00"/>
                </a:solidFill>
              </a:rPr>
              <a:t>個人資料保護與著作合理使用</a:t>
            </a:r>
            <a:endParaRPr sz="3620">
              <a:solidFill>
                <a:srgbClr val="A61C00"/>
              </a:solidFill>
            </a:endParaRPr>
          </a:p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1801725" y="2646325"/>
            <a:ext cx="5925300" cy="536700"/>
          </a:xfrm>
          <a:prstGeom prst="rect">
            <a:avLst/>
          </a:prstGeom>
          <a:solidFill>
            <a:srgbClr val="FCE5CD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zh-TW" sz="2700">
                <a:solidFill>
                  <a:srgbClr val="B45F06"/>
                </a:solidFill>
              </a:rPr>
              <a:t>南一資訊科技(110年一下) 第四章</a:t>
            </a:r>
            <a:endParaRPr sz="2700">
              <a:solidFill>
                <a:srgbClr val="B45F06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174100" y="165225"/>
            <a:ext cx="3634800" cy="4617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304D87"/>
                </a:solidFill>
              </a:rPr>
              <a:t>夢N科技攜手線上共備  111年10月  </a:t>
            </a:r>
            <a:endParaRPr b="1" sz="1800">
              <a:solidFill>
                <a:srgbClr val="304D87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982600" y="3767025"/>
            <a:ext cx="2976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0C343D"/>
                </a:solidFill>
              </a:rPr>
              <a:t>分享人：彰興國中朱怡秋</a:t>
            </a:r>
            <a:endParaRPr b="1" sz="1800">
              <a:solidFill>
                <a:srgbClr val="0C343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0C343D"/>
                </a:solidFill>
              </a:rPr>
              <a:t>日    期：2022/10/14</a:t>
            </a:r>
            <a:endParaRPr b="1" sz="1800">
              <a:solidFill>
                <a:srgbClr val="0C343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159825" y="252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zh-TW"/>
              <a:t>課本 (1-2 保護個人資料的做法)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0" y="1081600"/>
            <a:ext cx="8520600" cy="37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．不要在不可信任的網站留下個人資料。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．不使用即時通訊軟體傳送個人的帳號、密碼、個人資料或機密資料。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．安裝防毒軟體或防火牆等保護軟體，定期掃毒並時常更新病毒碼。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．不要將密碼、或可識別個人身分的機密資料儲存在電腦硬碟中。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．避免使用電郵件傳遞金融帳號和信用卡資訊。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．進行網路線上交易時，使用可信任的電腦，避免使用公用電腦。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．在網路上加入會員填寫個人資料時，應詳細閱讀契約內容。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>
                <a:solidFill>
                  <a:srgbClr val="595959"/>
                </a:solidFill>
              </a:rPr>
              <a:t>．不要開啟來路不明的郵件或可疑的附件檔案等。</a:t>
            </a:r>
            <a:endParaRPr/>
          </a:p>
        </p:txBody>
      </p:sp>
      <p:sp>
        <p:nvSpPr>
          <p:cNvPr id="121" name="Google Shape;121;p22"/>
          <p:cNvSpPr txBox="1"/>
          <p:nvPr/>
        </p:nvSpPr>
        <p:spPr>
          <a:xfrm>
            <a:off x="4748550" y="500150"/>
            <a:ext cx="4334700" cy="9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20">
                <a:solidFill>
                  <a:srgbClr val="990000"/>
                </a:solidFill>
              </a:rPr>
              <a:t>從圖4-3的8個重要觀念中，挑選1個與自己經驗相符合的，或是覺得自己做的最不好的習慣，分享自己遇過的事或期許自己改變的習慣。</a:t>
            </a:r>
            <a:endParaRPr sz="1620"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190200" y="160225"/>
            <a:ext cx="2513100" cy="82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b="1" lang="zh-TW" sz="2550">
                <a:solidFill>
                  <a:srgbClr val="FF9900"/>
                </a:solidFill>
              </a:rPr>
              <a:t>Kahoot! 時間</a:t>
            </a:r>
            <a:endParaRPr b="1" sz="2550">
              <a:solidFill>
                <a:srgbClr val="FF9900"/>
              </a:solidFill>
            </a:endParaRP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1975" y="678375"/>
            <a:ext cx="6313951" cy="44043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3"/>
          <p:cNvSpPr txBox="1"/>
          <p:nvPr/>
        </p:nvSpPr>
        <p:spPr>
          <a:xfrm>
            <a:off x="261075" y="1382425"/>
            <a:ext cx="2095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linkClick r:id="rId4"/>
              </a:rPr>
              <a:t>https://play.kahoot.it/v2/?quizId=1ad6911b-b7b5-46b1-af29-b344a42b2dd1</a:t>
            </a:r>
            <a:r>
              <a:rPr lang="zh-TW"/>
              <a:t> </a:t>
            </a:r>
            <a:endParaRPr/>
          </a:p>
        </p:txBody>
      </p:sp>
      <p:sp>
        <p:nvSpPr>
          <p:cNvPr id="129" name="Google Shape;129;p23"/>
          <p:cNvSpPr txBox="1"/>
          <p:nvPr/>
        </p:nvSpPr>
        <p:spPr>
          <a:xfrm>
            <a:off x="261075" y="982225"/>
            <a:ext cx="2095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/>
              <a:t>南一提供</a:t>
            </a:r>
            <a:endParaRPr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2550" y="1304950"/>
            <a:ext cx="5071375" cy="17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/>
          <p:nvPr>
            <p:ph type="title"/>
          </p:nvPr>
        </p:nvSpPr>
        <p:spPr>
          <a:xfrm>
            <a:off x="159825" y="161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其它可應用的補充資料：</a:t>
            </a:r>
            <a:endParaRPr/>
          </a:p>
        </p:txBody>
      </p:sp>
      <p:sp>
        <p:nvSpPr>
          <p:cNvPr id="136" name="Google Shape;136;p24"/>
          <p:cNvSpPr txBox="1"/>
          <p:nvPr>
            <p:ph idx="1" type="body"/>
          </p:nvPr>
        </p:nvSpPr>
        <p:spPr>
          <a:xfrm>
            <a:off x="240825" y="1022625"/>
            <a:ext cx="8520600" cy="40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500">
                <a:solidFill>
                  <a:srgbClr val="3C4043"/>
                </a:solidFill>
              </a:rPr>
              <a:t>保護社群網站上個資你可以這麼做</a:t>
            </a:r>
            <a:endParaRPr b="1" sz="1500">
              <a:solidFill>
                <a:srgbClr val="3C40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rgbClr val="2962FF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https://isafe.moe.edu.tw/article/2099?user_type=2&amp;topic=8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500">
                <a:solidFill>
                  <a:srgbClr val="3C4043"/>
                </a:solidFill>
              </a:rPr>
              <a:t>動動手指換密碼</a:t>
            </a:r>
            <a:endParaRPr b="1" sz="1500">
              <a:solidFill>
                <a:srgbClr val="3C40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rgbClr val="2962FF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https://isafe.moe.edu.tw/comic/1894?user_type=2&amp;topic=9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500">
                <a:solidFill>
                  <a:srgbClr val="3C4043"/>
                </a:solidFill>
              </a:rPr>
              <a:t>你的個資值多少？</a:t>
            </a:r>
            <a:endParaRPr b="1" sz="1500">
              <a:solidFill>
                <a:srgbClr val="3C40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500">
                <a:solidFill>
                  <a:srgbClr val="2962FF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https://isafe.moe.edu.tw/comic/2061?user_type=2&amp;topic=8</a:t>
            </a:r>
            <a:endParaRPr sz="1500">
              <a:solidFill>
                <a:srgbClr val="2962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500">
                <a:solidFill>
                  <a:srgbClr val="3C4043"/>
                </a:solidFill>
              </a:rPr>
              <a:t>Wi-Fi 走到哪連到哪？一不小心就連到地雷啦！</a:t>
            </a:r>
            <a:endParaRPr b="1" sz="1500">
              <a:solidFill>
                <a:srgbClr val="3C40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rgbClr val="2962FF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https://isafe.moe.edu.tw/article/2508?user_type=2&amp;topic=9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500">
                <a:solidFill>
                  <a:srgbClr val="333333"/>
                </a:solidFill>
              </a:rPr>
              <a:t>【影片】安全自拍與分享_7-9年級(109年)</a:t>
            </a:r>
            <a:endParaRPr b="1" sz="15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200"/>
              </a:spcAft>
              <a:buNone/>
            </a:pPr>
            <a:r>
              <a:rPr lang="zh-TW" sz="1500" u="sng">
                <a:solidFill>
                  <a:schemeClr val="hlink"/>
                </a:solidFill>
                <a:hlinkClick r:id="rId8"/>
              </a:rPr>
              <a:t>https://isafe.moe.edu.tw/animation/2434?user_type=2&amp;topic=8</a:t>
            </a:r>
            <a:r>
              <a:rPr lang="zh-TW" sz="1500"/>
              <a:t> </a:t>
            </a:r>
            <a:endParaRPr sz="1500"/>
          </a:p>
        </p:txBody>
      </p:sp>
      <p:pic>
        <p:nvPicPr>
          <p:cNvPr id="137" name="Google Shape;137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47500" y="224500"/>
            <a:ext cx="4981501" cy="92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3270375" y="586775"/>
            <a:ext cx="5751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zh-TW" sz="3020"/>
              <a:t>第2節  智慧財產與著作權保護     </a:t>
            </a:r>
            <a:r>
              <a:rPr b="1" lang="zh-TW" sz="3020">
                <a:solidFill>
                  <a:srgbClr val="45818E"/>
                </a:solidFill>
              </a:rPr>
              <a:t>(1節課)</a:t>
            </a:r>
            <a:endParaRPr b="1" sz="3020">
              <a:solidFill>
                <a:srgbClr val="45818E"/>
              </a:solidFill>
            </a:endParaRPr>
          </a:p>
        </p:txBody>
      </p:sp>
      <p:sp>
        <p:nvSpPr>
          <p:cNvPr id="143" name="Google Shape;143;p25"/>
          <p:cNvSpPr txBox="1"/>
          <p:nvPr>
            <p:ph idx="1" type="body"/>
          </p:nvPr>
        </p:nvSpPr>
        <p:spPr>
          <a:xfrm>
            <a:off x="4103625" y="2146500"/>
            <a:ext cx="4084800" cy="16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2</a:t>
            </a:r>
            <a:r>
              <a:rPr b="1" lang="zh-TW" sz="2400">
                <a:solidFill>
                  <a:srgbClr val="B45F06"/>
                </a:solidFill>
              </a:rPr>
              <a:t>-1 認識智慧財產</a:t>
            </a:r>
            <a:endParaRPr b="1" sz="24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2-2 著作人格權與著作財產權</a:t>
            </a:r>
            <a:endParaRPr b="1" sz="24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2-3 著作權保護</a:t>
            </a:r>
            <a:endParaRPr b="1" sz="2400">
              <a:solidFill>
                <a:srgbClr val="B45F06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 rot="-679062">
            <a:off x="894404" y="233718"/>
            <a:ext cx="3038996" cy="7079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400">
                <a:solidFill>
                  <a:srgbClr val="980000"/>
                </a:solidFill>
              </a:rPr>
              <a:t>智慧財產權？</a:t>
            </a:r>
            <a:endParaRPr b="1" sz="3400">
              <a:solidFill>
                <a:srgbClr val="980000"/>
              </a:solidFill>
            </a:endParaRPr>
          </a:p>
        </p:txBody>
      </p:sp>
      <p:sp>
        <p:nvSpPr>
          <p:cNvPr id="149" name="Google Shape;149;p26"/>
          <p:cNvSpPr txBox="1"/>
          <p:nvPr/>
        </p:nvSpPr>
        <p:spPr>
          <a:xfrm rot="-439">
            <a:off x="3323045" y="524861"/>
            <a:ext cx="234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400">
                <a:solidFill>
                  <a:srgbClr val="980000"/>
                </a:solidFill>
              </a:rPr>
              <a:t>著作</a:t>
            </a:r>
            <a:r>
              <a:rPr b="1" lang="zh-TW" sz="3400">
                <a:solidFill>
                  <a:srgbClr val="980000"/>
                </a:solidFill>
              </a:rPr>
              <a:t>權？</a:t>
            </a:r>
            <a:endParaRPr b="1" sz="3400">
              <a:solidFill>
                <a:srgbClr val="980000"/>
              </a:solidFill>
            </a:endParaRPr>
          </a:p>
        </p:txBody>
      </p:sp>
      <p:sp>
        <p:nvSpPr>
          <p:cNvPr id="150" name="Google Shape;150;p26"/>
          <p:cNvSpPr txBox="1"/>
          <p:nvPr/>
        </p:nvSpPr>
        <p:spPr>
          <a:xfrm>
            <a:off x="5174800" y="236825"/>
            <a:ext cx="300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2600">
                <a:solidFill>
                  <a:srgbClr val="0000FF"/>
                </a:solidFill>
              </a:rPr>
              <a:t>傻傻分不清楚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151" name="Google Shape;151;p26"/>
          <p:cNvSpPr txBox="1"/>
          <p:nvPr/>
        </p:nvSpPr>
        <p:spPr>
          <a:xfrm>
            <a:off x="722550" y="1968300"/>
            <a:ext cx="6749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700" u="sng">
                <a:solidFill>
                  <a:schemeClr val="hlink"/>
                </a:solidFill>
                <a:hlinkClick r:id="rId3"/>
              </a:rPr>
              <a:t>108年_網路直播、短影片分享等著作權相關問題</a:t>
            </a:r>
            <a:r>
              <a:rPr lang="zh-TW" sz="1700"/>
              <a:t>  (影片：1分33秒)</a:t>
            </a:r>
            <a:endParaRPr sz="1700"/>
          </a:p>
        </p:txBody>
      </p:sp>
      <p:sp>
        <p:nvSpPr>
          <p:cNvPr id="152" name="Google Shape;152;p26"/>
          <p:cNvSpPr txBox="1"/>
          <p:nvPr/>
        </p:nvSpPr>
        <p:spPr>
          <a:xfrm>
            <a:off x="216625" y="1450838"/>
            <a:ext cx="6992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Q：</a:t>
            </a:r>
            <a:r>
              <a:rPr lang="zh-TW" sz="2100"/>
              <a:t>有同學</a:t>
            </a:r>
            <a:r>
              <a:rPr lang="zh-TW" sz="2100">
                <a:solidFill>
                  <a:srgbClr val="CC0000"/>
                </a:solidFill>
              </a:rPr>
              <a:t>經營自己的youtube頻道</a:t>
            </a:r>
            <a:r>
              <a:rPr lang="zh-TW" sz="2100"/>
              <a:t>嗎？請同學分享。</a:t>
            </a:r>
            <a:endParaRPr sz="2100"/>
          </a:p>
        </p:txBody>
      </p:sp>
      <p:sp>
        <p:nvSpPr>
          <p:cNvPr id="153" name="Google Shape;153;p26"/>
          <p:cNvSpPr txBox="1"/>
          <p:nvPr/>
        </p:nvSpPr>
        <p:spPr>
          <a:xfrm>
            <a:off x="1392750" y="3277025"/>
            <a:ext cx="66825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741B47"/>
                </a:solidFill>
              </a:rPr>
              <a:t>1.「智慧財產權」跟「著作權」一樣嗎？ </a:t>
            </a:r>
            <a:endParaRPr sz="1800">
              <a:solidFill>
                <a:srgbClr val="741B47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741B47"/>
                </a:solidFill>
              </a:rPr>
              <a:t>2.你有沒有聽過相關糾紛的新聞？ </a:t>
            </a:r>
            <a:endParaRPr sz="1800">
              <a:solidFill>
                <a:srgbClr val="741B47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741B47"/>
                </a:solidFill>
              </a:rPr>
              <a:t>3.網路上的哪些行為，可能會觸犯著作權法？ </a:t>
            </a:r>
            <a:endParaRPr sz="1800">
              <a:solidFill>
                <a:srgbClr val="741B47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800">
                <a:solidFill>
                  <a:srgbClr val="741B47"/>
                </a:solidFill>
              </a:rPr>
              <a:t>4.承上題，如何避免觸犯法律？ </a:t>
            </a:r>
            <a:endParaRPr sz="1800">
              <a:solidFill>
                <a:srgbClr val="741B47"/>
              </a:solidFill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115375" y="2632550"/>
            <a:ext cx="85821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/>
              <a:t>【新聞】</a:t>
            </a:r>
            <a:r>
              <a:rPr lang="zh-TW" sz="1800" u="sng">
                <a:solidFill>
                  <a:schemeClr val="hlink"/>
                </a:solidFill>
                <a:hlinkClick r:id="rId4"/>
              </a:rPr>
              <a:t>谷阿莫脫身！遭5大片商告侵權　賠百萬發聲明換撤告</a:t>
            </a:r>
            <a:r>
              <a:rPr lang="zh-TW" sz="2300"/>
              <a:t> </a:t>
            </a:r>
            <a:r>
              <a:rPr lang="zh-TW" sz="1600">
                <a:solidFill>
                  <a:schemeClr val="dk1"/>
                </a:solidFill>
              </a:rPr>
              <a:t>(影片：2分鐘)</a:t>
            </a:r>
            <a:r>
              <a:rPr lang="zh-TW" sz="2300"/>
              <a:t> </a:t>
            </a:r>
            <a:endParaRPr sz="2300"/>
          </a:p>
        </p:txBody>
      </p:sp>
      <p:sp>
        <p:nvSpPr>
          <p:cNvPr id="155" name="Google Shape;155;p26"/>
          <p:cNvSpPr txBox="1"/>
          <p:nvPr/>
        </p:nvSpPr>
        <p:spPr>
          <a:xfrm>
            <a:off x="577125" y="3446525"/>
            <a:ext cx="567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</p:txBody>
      </p:sp>
      <p:sp>
        <p:nvSpPr>
          <p:cNvPr id="156" name="Google Shape;156;p26"/>
          <p:cNvSpPr/>
          <p:nvPr/>
        </p:nvSpPr>
        <p:spPr>
          <a:xfrm>
            <a:off x="577125" y="3392525"/>
            <a:ext cx="698700" cy="1523700"/>
          </a:xfrm>
          <a:prstGeom prst="plaque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900">
                <a:solidFill>
                  <a:schemeClr val="dk1"/>
                </a:solidFill>
              </a:rPr>
              <a:t>想</a:t>
            </a:r>
            <a:endParaRPr sz="2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900">
                <a:solidFill>
                  <a:schemeClr val="dk1"/>
                </a:solidFill>
              </a:rPr>
              <a:t>一</a:t>
            </a:r>
            <a:endParaRPr sz="2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900">
                <a:solidFill>
                  <a:schemeClr val="dk1"/>
                </a:solidFill>
              </a:rPr>
              <a:t>想</a:t>
            </a:r>
            <a:endParaRPr/>
          </a:p>
        </p:txBody>
      </p:sp>
      <p:sp>
        <p:nvSpPr>
          <p:cNvPr id="157" name="Google Shape;157;p26"/>
          <p:cNvSpPr txBox="1"/>
          <p:nvPr/>
        </p:nvSpPr>
        <p:spPr>
          <a:xfrm>
            <a:off x="5266200" y="3776625"/>
            <a:ext cx="3877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成大mp3事件、青峰、老人卡拉OK、…</a:t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6600" y="2721223"/>
            <a:ext cx="4207501" cy="234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4100" y="2125050"/>
            <a:ext cx="3939899" cy="219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1525" y="111375"/>
            <a:ext cx="3381226" cy="191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7"/>
          <p:cNvSpPr txBox="1"/>
          <p:nvPr/>
        </p:nvSpPr>
        <p:spPr>
          <a:xfrm>
            <a:off x="91125" y="111375"/>
            <a:ext cx="2095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智慧財產權</a:t>
            </a:r>
            <a:endParaRPr b="1" sz="2700">
              <a:solidFill>
                <a:srgbClr val="85200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的認識</a:t>
            </a:r>
            <a:endParaRPr b="1" sz="2700">
              <a:solidFill>
                <a:srgbClr val="85200C"/>
              </a:solidFill>
            </a:endParaRPr>
          </a:p>
        </p:txBody>
      </p:sp>
      <p:sp>
        <p:nvSpPr>
          <p:cNvPr id="166" name="Google Shape;166;p27"/>
          <p:cNvSpPr txBox="1"/>
          <p:nvPr/>
        </p:nvSpPr>
        <p:spPr>
          <a:xfrm>
            <a:off x="5973750" y="171375"/>
            <a:ext cx="33813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  <a:highlight>
                  <a:srgbClr val="F9F9F9"/>
                </a:highlight>
              </a:rPr>
              <a:t>公民叮：科技發展與倫理(4)-智慧財產權</a:t>
            </a:r>
            <a:endParaRPr>
              <a:solidFill>
                <a:schemeClr val="dk1"/>
              </a:solidFill>
              <a:highlight>
                <a:srgbClr val="F9F9F9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  <a:highlight>
                  <a:srgbClr val="F9F9F9"/>
                </a:highlight>
              </a:rPr>
              <a:t>影片：約2分半鐘</a:t>
            </a:r>
            <a:endParaRPr>
              <a:solidFill>
                <a:schemeClr val="dk1"/>
              </a:solidFill>
              <a:highlight>
                <a:srgbClr val="F9F9F9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ighlight>
                  <a:srgbClr val="F9F9F9"/>
                </a:highlight>
                <a:hlinkClick r:id="rId6"/>
              </a:rPr>
              <a:t>https://youtu.be/xqNz-n-kv4M</a:t>
            </a:r>
            <a:r>
              <a:rPr lang="zh-TW">
                <a:solidFill>
                  <a:schemeClr val="dk1"/>
                </a:solidFill>
                <a:highlight>
                  <a:srgbClr val="F9F9F9"/>
                </a:highlight>
              </a:rPr>
              <a:t> </a:t>
            </a:r>
            <a:endParaRPr>
              <a:solidFill>
                <a:schemeClr val="dk1"/>
              </a:solidFill>
              <a:highlight>
                <a:srgbClr val="F9F9F9"/>
              </a:highlight>
            </a:endParaRPr>
          </a:p>
        </p:txBody>
      </p:sp>
      <p:sp>
        <p:nvSpPr>
          <p:cNvPr id="167" name="Google Shape;167;p27"/>
          <p:cNvSpPr txBox="1"/>
          <p:nvPr/>
        </p:nvSpPr>
        <p:spPr>
          <a:xfrm>
            <a:off x="91125" y="2123850"/>
            <a:ext cx="40602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  <a:highlight>
                  <a:srgbClr val="F9F9F9"/>
                </a:highlight>
              </a:rPr>
              <a:t>企業智財管理應用 Part2 智財的種類有哪些</a:t>
            </a:r>
            <a:endParaRPr>
              <a:solidFill>
                <a:schemeClr val="dk1"/>
              </a:solidFill>
              <a:highlight>
                <a:srgbClr val="F9F9F9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  <a:highlight>
                  <a:srgbClr val="F9F9F9"/>
                </a:highlight>
              </a:rPr>
              <a:t>影片：約6分鐘  (跳轉看重點)</a:t>
            </a:r>
            <a:endParaRPr>
              <a:solidFill>
                <a:schemeClr val="dk1"/>
              </a:solidFill>
              <a:highlight>
                <a:srgbClr val="F9F9F9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ighlight>
                  <a:srgbClr val="F9F9F9"/>
                </a:highlight>
                <a:hlinkClick r:id="rId7"/>
              </a:rPr>
              <a:t>https://youtu.be/GwfDLDSFawg</a:t>
            </a:r>
            <a:r>
              <a:rPr lang="zh-TW">
                <a:solidFill>
                  <a:schemeClr val="dk1"/>
                </a:solidFill>
                <a:highlight>
                  <a:srgbClr val="F9F9F9"/>
                </a:highlight>
              </a:rPr>
              <a:t> </a:t>
            </a:r>
            <a:endParaRPr>
              <a:solidFill>
                <a:schemeClr val="dk1"/>
              </a:solidFill>
              <a:highlight>
                <a:srgbClr val="F9F9F9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9000"/>
            <a:ext cx="8839202" cy="429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8"/>
          <p:cNvSpPr txBox="1"/>
          <p:nvPr>
            <p:ph idx="4294967295" type="title"/>
          </p:nvPr>
        </p:nvSpPr>
        <p:spPr>
          <a:xfrm>
            <a:off x="152400" y="100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課本 (2-1 認識智慧財產)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/>
        </p:nvSpPr>
        <p:spPr>
          <a:xfrm>
            <a:off x="739125" y="711675"/>
            <a:ext cx="5508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rgbClr val="5F6368"/>
                </a:solidFill>
              </a:rPr>
              <a:t>著作權基本概念 | 著作權小常識  (影片：5分鐘)</a:t>
            </a:r>
            <a:endParaRPr sz="1800">
              <a:solidFill>
                <a:srgbClr val="5F636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rgbClr val="2962FF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https://www.youtube.com/watch?v=eMTGUO7DfWk</a:t>
            </a:r>
            <a:endParaRPr sz="1800">
              <a:solidFill>
                <a:srgbClr val="2962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9"/>
          <p:cNvSpPr txBox="1"/>
          <p:nvPr/>
        </p:nvSpPr>
        <p:spPr>
          <a:xfrm>
            <a:off x="151875" y="111375"/>
            <a:ext cx="4009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著作人格權與著作財產權</a:t>
            </a:r>
            <a:endParaRPr b="1" sz="2700">
              <a:solidFill>
                <a:srgbClr val="85200C"/>
              </a:solidFill>
            </a:endParaRPr>
          </a:p>
        </p:txBody>
      </p:sp>
      <p:pic>
        <p:nvPicPr>
          <p:cNvPr id="180" name="Google Shape;18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991" y="1396950"/>
            <a:ext cx="8618028" cy="3746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/>
          <p:nvPr/>
        </p:nvSpPr>
        <p:spPr>
          <a:xfrm>
            <a:off x="111900" y="132150"/>
            <a:ext cx="5801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與智慧財產相關的權利  (學習單)</a:t>
            </a:r>
            <a:endParaRPr b="1" sz="2700">
              <a:solidFill>
                <a:srgbClr val="85200C"/>
              </a:solidFill>
            </a:endParaRPr>
          </a:p>
        </p:txBody>
      </p:sp>
      <p:graphicFrame>
        <p:nvGraphicFramePr>
          <p:cNvPr id="186" name="Google Shape;186;p30"/>
          <p:cNvGraphicFramePr/>
          <p:nvPr/>
        </p:nvGraphicFramePr>
        <p:xfrm>
          <a:off x="436125" y="78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{D530A934-6F69-4F9A-ADDF-E22F156387CB}</a:tableStyleId>
              </a:tblPr>
              <a:tblGrid>
                <a:gridCol w="1027575"/>
                <a:gridCol w="3396825"/>
                <a:gridCol w="3973950"/>
              </a:tblGrid>
              <a:tr h="37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相關法律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規範內容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生活例子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CE5CD"/>
                    </a:solidFill>
                  </a:tcPr>
                </a:tc>
              </a:tr>
              <a:tr h="43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3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3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3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87" name="Google Shape;187;p30"/>
          <p:cNvSpPr/>
          <p:nvPr/>
        </p:nvSpPr>
        <p:spPr>
          <a:xfrm>
            <a:off x="567000" y="3108375"/>
            <a:ext cx="749400" cy="415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著作權</a:t>
            </a:r>
            <a:endParaRPr b="1"/>
          </a:p>
        </p:txBody>
      </p:sp>
      <p:sp>
        <p:nvSpPr>
          <p:cNvPr id="188" name="Google Shape;188;p30"/>
          <p:cNvSpPr/>
          <p:nvPr/>
        </p:nvSpPr>
        <p:spPr>
          <a:xfrm>
            <a:off x="567000" y="3615150"/>
            <a:ext cx="749400" cy="415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專利</a:t>
            </a:r>
            <a:r>
              <a:rPr b="1" lang="zh-TW"/>
              <a:t>權</a:t>
            </a:r>
            <a:endParaRPr b="1"/>
          </a:p>
        </p:txBody>
      </p:sp>
      <p:sp>
        <p:nvSpPr>
          <p:cNvPr id="189" name="Google Shape;189;p30"/>
          <p:cNvSpPr/>
          <p:nvPr/>
        </p:nvSpPr>
        <p:spPr>
          <a:xfrm>
            <a:off x="567000" y="4121925"/>
            <a:ext cx="749400" cy="415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商標</a:t>
            </a:r>
            <a:r>
              <a:rPr b="1" lang="zh-TW"/>
              <a:t>權</a:t>
            </a:r>
            <a:endParaRPr b="1"/>
          </a:p>
        </p:txBody>
      </p:sp>
      <p:sp>
        <p:nvSpPr>
          <p:cNvPr id="190" name="Google Shape;190;p30"/>
          <p:cNvSpPr/>
          <p:nvPr/>
        </p:nvSpPr>
        <p:spPr>
          <a:xfrm>
            <a:off x="567000" y="4628700"/>
            <a:ext cx="896700" cy="415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營業秘密</a:t>
            </a:r>
            <a:endParaRPr b="1"/>
          </a:p>
        </p:txBody>
      </p:sp>
      <p:sp>
        <p:nvSpPr>
          <p:cNvPr id="191" name="Google Shape;191;p30"/>
          <p:cNvSpPr/>
          <p:nvPr/>
        </p:nvSpPr>
        <p:spPr>
          <a:xfrm>
            <a:off x="1671675" y="3552150"/>
            <a:ext cx="3249600" cy="415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發明、創造或設計，需提出申請才能在限定時間內享有保護。</a:t>
            </a:r>
            <a:endParaRPr b="1"/>
          </a:p>
        </p:txBody>
      </p:sp>
      <p:sp>
        <p:nvSpPr>
          <p:cNvPr id="192" name="Google Shape;192;p30"/>
          <p:cNvSpPr/>
          <p:nvPr/>
        </p:nvSpPr>
        <p:spPr>
          <a:xfrm>
            <a:off x="1671675" y="4587225"/>
            <a:ext cx="3249600" cy="415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創作完成的當下，就受法律保護，僅保護著作，而不保護「想法」。</a:t>
            </a:r>
            <a:endParaRPr b="1"/>
          </a:p>
        </p:txBody>
      </p:sp>
      <p:sp>
        <p:nvSpPr>
          <p:cNvPr id="193" name="Google Shape;193;p30"/>
          <p:cNvSpPr/>
          <p:nvPr/>
        </p:nvSpPr>
        <p:spPr>
          <a:xfrm>
            <a:off x="1671675" y="3037125"/>
            <a:ext cx="3249600" cy="415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為識別性的標示，能讓消費者辨識商品或服務的品牌。</a:t>
            </a:r>
            <a:endParaRPr b="1"/>
          </a:p>
        </p:txBody>
      </p:sp>
      <p:sp>
        <p:nvSpPr>
          <p:cNvPr id="194" name="Google Shape;194;p30"/>
          <p:cNvSpPr/>
          <p:nvPr/>
        </p:nvSpPr>
        <p:spPr>
          <a:xfrm>
            <a:off x="1671675" y="4069688"/>
            <a:ext cx="3249600" cy="415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與銷售經營有關的方法、配方、技術、製程等。</a:t>
            </a:r>
            <a:endParaRPr b="1"/>
          </a:p>
        </p:txBody>
      </p:sp>
      <p:sp>
        <p:nvSpPr>
          <p:cNvPr id="195" name="Google Shape;195;p30"/>
          <p:cNvSpPr/>
          <p:nvPr/>
        </p:nvSpPr>
        <p:spPr>
          <a:xfrm>
            <a:off x="5175450" y="4072200"/>
            <a:ext cx="3562500" cy="4152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老師上課的內容、同學的報告、同學的美術作品等。</a:t>
            </a:r>
            <a:endParaRPr b="1"/>
          </a:p>
        </p:txBody>
      </p:sp>
      <p:sp>
        <p:nvSpPr>
          <p:cNvPr id="196" name="Google Shape;196;p30"/>
          <p:cNvSpPr/>
          <p:nvPr/>
        </p:nvSpPr>
        <p:spPr>
          <a:xfrm>
            <a:off x="5175450" y="3557175"/>
            <a:ext cx="3562500" cy="4152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可能未申請專利，需要有保密機制，避免被同行同業所知。</a:t>
            </a:r>
            <a:endParaRPr b="1"/>
          </a:p>
        </p:txBody>
      </p:sp>
      <p:sp>
        <p:nvSpPr>
          <p:cNvPr id="197" name="Google Shape;197;p30"/>
          <p:cNvSpPr/>
          <p:nvPr/>
        </p:nvSpPr>
        <p:spPr>
          <a:xfrm>
            <a:off x="5175450" y="4587225"/>
            <a:ext cx="3562500" cy="4152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應用軟體上的Java、Apple等字樣，或Nike、Adidas這些品牌名稱。</a:t>
            </a:r>
            <a:endParaRPr b="1"/>
          </a:p>
        </p:txBody>
      </p:sp>
      <p:sp>
        <p:nvSpPr>
          <p:cNvPr id="198" name="Google Shape;198;p30"/>
          <p:cNvSpPr/>
          <p:nvPr/>
        </p:nvSpPr>
        <p:spPr>
          <a:xfrm>
            <a:off x="5175450" y="3037125"/>
            <a:ext cx="3562500" cy="4152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在做實驗的過程中，發現了新的材料，來提升效能，這個發現，可以申請的權利保護。</a:t>
            </a:r>
            <a:endParaRPr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/>
          <p:nvPr/>
        </p:nvSpPr>
        <p:spPr>
          <a:xfrm>
            <a:off x="111900" y="132150"/>
            <a:ext cx="3958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著作權的規定</a:t>
            </a:r>
            <a:r>
              <a:rPr b="1" lang="zh-TW" sz="2700">
                <a:solidFill>
                  <a:srgbClr val="85200C"/>
                </a:solidFill>
              </a:rPr>
              <a:t>  (學習單)</a:t>
            </a:r>
            <a:endParaRPr b="1" sz="2700">
              <a:solidFill>
                <a:srgbClr val="85200C"/>
              </a:solidFill>
            </a:endParaRPr>
          </a:p>
        </p:txBody>
      </p:sp>
      <p:sp>
        <p:nvSpPr>
          <p:cNvPr id="204" name="Google Shape;204;p31"/>
          <p:cNvSpPr txBox="1"/>
          <p:nvPr/>
        </p:nvSpPr>
        <p:spPr>
          <a:xfrm>
            <a:off x="232875" y="2004750"/>
            <a:ext cx="526500" cy="13854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600"/>
              <a:t>著作權</a:t>
            </a:r>
            <a:endParaRPr b="1" sz="2600"/>
          </a:p>
        </p:txBody>
      </p:sp>
      <p:grpSp>
        <p:nvGrpSpPr>
          <p:cNvPr id="205" name="Google Shape;205;p31"/>
          <p:cNvGrpSpPr/>
          <p:nvPr/>
        </p:nvGrpSpPr>
        <p:grpSpPr>
          <a:xfrm>
            <a:off x="1083900" y="732450"/>
            <a:ext cx="526500" cy="1877700"/>
            <a:chOff x="1124400" y="732450"/>
            <a:chExt cx="526500" cy="1877700"/>
          </a:xfrm>
        </p:grpSpPr>
        <p:sp>
          <p:nvSpPr>
            <p:cNvPr id="206" name="Google Shape;206;p31"/>
            <p:cNvSpPr txBox="1"/>
            <p:nvPr/>
          </p:nvSpPr>
          <p:spPr>
            <a:xfrm>
              <a:off x="1124400" y="732450"/>
              <a:ext cx="526500" cy="187770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200"/>
                <a:t>著作</a:t>
              </a:r>
              <a:endParaRPr b="1" sz="22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2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2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200"/>
                <a:t>權</a:t>
              </a:r>
              <a:endParaRPr b="1" sz="2200"/>
            </a:p>
          </p:txBody>
        </p:sp>
        <p:sp>
          <p:nvSpPr>
            <p:cNvPr id="207" name="Google Shape;207;p31"/>
            <p:cNvSpPr/>
            <p:nvPr/>
          </p:nvSpPr>
          <p:spPr>
            <a:xfrm>
              <a:off x="1204875" y="1508625"/>
              <a:ext cx="344400" cy="6003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8" name="Google Shape;208;p31"/>
          <p:cNvGrpSpPr/>
          <p:nvPr/>
        </p:nvGrpSpPr>
        <p:grpSpPr>
          <a:xfrm>
            <a:off x="1083900" y="3092100"/>
            <a:ext cx="526500" cy="1877700"/>
            <a:chOff x="1124400" y="732450"/>
            <a:chExt cx="526500" cy="1877700"/>
          </a:xfrm>
        </p:grpSpPr>
        <p:sp>
          <p:nvSpPr>
            <p:cNvPr id="209" name="Google Shape;209;p31"/>
            <p:cNvSpPr txBox="1"/>
            <p:nvPr/>
          </p:nvSpPr>
          <p:spPr>
            <a:xfrm>
              <a:off x="1124400" y="732450"/>
              <a:ext cx="526500" cy="1877700"/>
            </a:xfrm>
            <a:prstGeom prst="rect">
              <a:avLst/>
            </a:prstGeom>
            <a:solidFill>
              <a:srgbClr val="F9CB9C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200"/>
                <a:t>著作</a:t>
              </a:r>
              <a:endParaRPr b="1" sz="22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2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2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200"/>
                <a:t>權</a:t>
              </a:r>
              <a:endParaRPr b="1" sz="2200"/>
            </a:p>
          </p:txBody>
        </p:sp>
        <p:sp>
          <p:nvSpPr>
            <p:cNvPr id="210" name="Google Shape;210;p31"/>
            <p:cNvSpPr/>
            <p:nvPr/>
          </p:nvSpPr>
          <p:spPr>
            <a:xfrm>
              <a:off x="1204875" y="1508625"/>
              <a:ext cx="344400" cy="6003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1" name="Google Shape;211;p31"/>
          <p:cNvSpPr/>
          <p:nvPr/>
        </p:nvSpPr>
        <p:spPr>
          <a:xfrm>
            <a:off x="1832700" y="1124550"/>
            <a:ext cx="931500" cy="10935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保護著作人的人格及聲譽</a:t>
            </a:r>
            <a:endParaRPr/>
          </a:p>
        </p:txBody>
      </p:sp>
      <p:sp>
        <p:nvSpPr>
          <p:cNvPr id="212" name="Google Shape;212;p31"/>
          <p:cNvSpPr/>
          <p:nvPr/>
        </p:nvSpPr>
        <p:spPr>
          <a:xfrm>
            <a:off x="1904025" y="3484200"/>
            <a:ext cx="931500" cy="10935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著作為著作人專有的權利</a:t>
            </a:r>
            <a:endParaRPr/>
          </a:p>
        </p:txBody>
      </p:sp>
      <p:grpSp>
        <p:nvGrpSpPr>
          <p:cNvPr id="213" name="Google Shape;213;p31"/>
          <p:cNvGrpSpPr/>
          <p:nvPr/>
        </p:nvGrpSpPr>
        <p:grpSpPr>
          <a:xfrm>
            <a:off x="759375" y="1671300"/>
            <a:ext cx="324525" cy="2359650"/>
            <a:chOff x="759375" y="1671300"/>
            <a:chExt cx="324525" cy="2359650"/>
          </a:xfrm>
        </p:grpSpPr>
        <p:cxnSp>
          <p:nvCxnSpPr>
            <p:cNvPr id="214" name="Google Shape;214;p31"/>
            <p:cNvCxnSpPr>
              <a:stCxn id="204" idx="3"/>
            </p:cNvCxnSpPr>
            <p:nvPr/>
          </p:nvCxnSpPr>
          <p:spPr>
            <a:xfrm flipH="1" rot="10800000">
              <a:off x="759375" y="2693250"/>
              <a:ext cx="182400" cy="42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5" name="Google Shape;215;p31"/>
            <p:cNvCxnSpPr/>
            <p:nvPr/>
          </p:nvCxnSpPr>
          <p:spPr>
            <a:xfrm flipH="1">
              <a:off x="911400" y="1671300"/>
              <a:ext cx="172500" cy="19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6" name="Google Shape;216;p31"/>
            <p:cNvCxnSpPr>
              <a:stCxn id="209" idx="1"/>
            </p:cNvCxnSpPr>
            <p:nvPr/>
          </p:nvCxnSpPr>
          <p:spPr>
            <a:xfrm rot="10800000">
              <a:off x="901200" y="4019550"/>
              <a:ext cx="182700" cy="11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7" name="Google Shape;217;p31"/>
            <p:cNvCxnSpPr/>
            <p:nvPr/>
          </p:nvCxnSpPr>
          <p:spPr>
            <a:xfrm>
              <a:off x="921375" y="1680750"/>
              <a:ext cx="10200" cy="2349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218" name="Google Shape;218;p31"/>
          <p:cNvCxnSpPr>
            <a:stCxn id="206" idx="3"/>
            <a:endCxn id="211" idx="1"/>
          </p:cNvCxnSpPr>
          <p:nvPr/>
        </p:nvCxnSpPr>
        <p:spPr>
          <a:xfrm>
            <a:off x="1610400" y="1671300"/>
            <a:ext cx="222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9" name="Google Shape;219;p31"/>
          <p:cNvCxnSpPr>
            <a:stCxn id="209" idx="3"/>
            <a:endCxn id="212" idx="1"/>
          </p:cNvCxnSpPr>
          <p:nvPr/>
        </p:nvCxnSpPr>
        <p:spPr>
          <a:xfrm>
            <a:off x="1610400" y="4030950"/>
            <a:ext cx="293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20" name="Google Shape;220;p31"/>
          <p:cNvGrpSpPr/>
          <p:nvPr/>
        </p:nvGrpSpPr>
        <p:grpSpPr>
          <a:xfrm>
            <a:off x="3027375" y="779625"/>
            <a:ext cx="6004200" cy="489000"/>
            <a:chOff x="3088125" y="1549125"/>
            <a:chExt cx="6004200" cy="489000"/>
          </a:xfrm>
        </p:grpSpPr>
        <p:sp>
          <p:nvSpPr>
            <p:cNvPr id="221" name="Google Shape;221;p31"/>
            <p:cNvSpPr/>
            <p:nvPr/>
          </p:nvSpPr>
          <p:spPr>
            <a:xfrm>
              <a:off x="3088125" y="1549125"/>
              <a:ext cx="6004200" cy="4890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/>
                <a:t>(                       )權</a:t>
              </a:r>
              <a:r>
                <a:rPr lang="zh-TW"/>
                <a:t>：</a:t>
              </a:r>
              <a:r>
                <a:rPr lang="zh-TW" sz="1200"/>
                <a:t>決定著作是否公開發表、何時公開、以何種方式公開</a:t>
              </a:r>
              <a:endParaRPr sz="1200"/>
            </a:p>
          </p:txBody>
        </p:sp>
        <p:sp>
          <p:nvSpPr>
            <p:cNvPr id="222" name="Google Shape;222;p31"/>
            <p:cNvSpPr/>
            <p:nvPr/>
          </p:nvSpPr>
          <p:spPr>
            <a:xfrm>
              <a:off x="3321000" y="1641825"/>
              <a:ext cx="1002300" cy="303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3" name="Google Shape;223;p31"/>
          <p:cNvGrpSpPr/>
          <p:nvPr/>
        </p:nvGrpSpPr>
        <p:grpSpPr>
          <a:xfrm>
            <a:off x="3027375" y="1436550"/>
            <a:ext cx="6004200" cy="489000"/>
            <a:chOff x="3088125" y="1549125"/>
            <a:chExt cx="6004200" cy="489000"/>
          </a:xfrm>
        </p:grpSpPr>
        <p:sp>
          <p:nvSpPr>
            <p:cNvPr id="224" name="Google Shape;224;p31"/>
            <p:cNvSpPr/>
            <p:nvPr/>
          </p:nvSpPr>
          <p:spPr>
            <a:xfrm>
              <a:off x="3088125" y="1549125"/>
              <a:ext cx="6004200" cy="4890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/>
                <a:t>(                       )權</a:t>
              </a:r>
              <a:r>
                <a:rPr lang="zh-TW"/>
                <a:t>：</a:t>
              </a:r>
              <a:r>
                <a:rPr lang="zh-TW" sz="1200"/>
                <a:t>決定原著作或衍生著作，是否標示本名、別名或不具名</a:t>
              </a:r>
              <a:endParaRPr sz="1200"/>
            </a:p>
          </p:txBody>
        </p:sp>
        <p:sp>
          <p:nvSpPr>
            <p:cNvPr id="225" name="Google Shape;225;p31"/>
            <p:cNvSpPr/>
            <p:nvPr/>
          </p:nvSpPr>
          <p:spPr>
            <a:xfrm>
              <a:off x="3321000" y="1641825"/>
              <a:ext cx="1002300" cy="303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6" name="Google Shape;226;p31"/>
          <p:cNvGrpSpPr/>
          <p:nvPr/>
        </p:nvGrpSpPr>
        <p:grpSpPr>
          <a:xfrm>
            <a:off x="3027375" y="2093475"/>
            <a:ext cx="6004200" cy="489000"/>
            <a:chOff x="3088125" y="1549125"/>
            <a:chExt cx="6004200" cy="489000"/>
          </a:xfrm>
        </p:grpSpPr>
        <p:sp>
          <p:nvSpPr>
            <p:cNvPr id="227" name="Google Shape;227;p31"/>
            <p:cNvSpPr/>
            <p:nvPr/>
          </p:nvSpPr>
          <p:spPr>
            <a:xfrm>
              <a:off x="3088125" y="1549125"/>
              <a:ext cx="6004200" cy="4890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/>
                <a:t>(                       )權</a:t>
              </a:r>
              <a:r>
                <a:rPr lang="zh-TW"/>
                <a:t>：</a:t>
              </a:r>
              <a:r>
                <a:rPr lang="zh-TW" sz="1200"/>
                <a:t>要求他人不得任意變更著作內容的權利</a:t>
              </a:r>
              <a:endParaRPr sz="1200"/>
            </a:p>
          </p:txBody>
        </p:sp>
        <p:sp>
          <p:nvSpPr>
            <p:cNvPr id="228" name="Google Shape;228;p31"/>
            <p:cNvSpPr/>
            <p:nvPr/>
          </p:nvSpPr>
          <p:spPr>
            <a:xfrm>
              <a:off x="3321000" y="1641825"/>
              <a:ext cx="1002300" cy="303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9" name="Google Shape;229;p31"/>
          <p:cNvGrpSpPr/>
          <p:nvPr/>
        </p:nvGrpSpPr>
        <p:grpSpPr>
          <a:xfrm>
            <a:off x="2763938" y="1047775"/>
            <a:ext cx="323348" cy="1247075"/>
            <a:chOff x="687688" y="1671300"/>
            <a:chExt cx="396212" cy="2359650"/>
          </a:xfrm>
        </p:grpSpPr>
        <p:cxnSp>
          <p:nvCxnSpPr>
            <p:cNvPr id="230" name="Google Shape;230;p31"/>
            <p:cNvCxnSpPr>
              <a:endCxn id="224" idx="1"/>
            </p:cNvCxnSpPr>
            <p:nvPr/>
          </p:nvCxnSpPr>
          <p:spPr>
            <a:xfrm>
              <a:off x="687688" y="2851250"/>
              <a:ext cx="322800" cy="183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1" name="Google Shape;231;p31"/>
            <p:cNvCxnSpPr/>
            <p:nvPr/>
          </p:nvCxnSpPr>
          <p:spPr>
            <a:xfrm flipH="1">
              <a:off x="911400" y="1671300"/>
              <a:ext cx="172500" cy="19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2" name="Google Shape;232;p31"/>
            <p:cNvCxnSpPr/>
            <p:nvPr/>
          </p:nvCxnSpPr>
          <p:spPr>
            <a:xfrm rot="10800000">
              <a:off x="901200" y="4019550"/>
              <a:ext cx="182700" cy="11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3" name="Google Shape;233;p31"/>
            <p:cNvCxnSpPr/>
            <p:nvPr/>
          </p:nvCxnSpPr>
          <p:spPr>
            <a:xfrm>
              <a:off x="921375" y="1680750"/>
              <a:ext cx="10200" cy="2349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34" name="Google Shape;234;p31"/>
          <p:cNvSpPr/>
          <p:nvPr/>
        </p:nvSpPr>
        <p:spPr>
          <a:xfrm>
            <a:off x="3027375" y="2995200"/>
            <a:ext cx="6004200" cy="4890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自然人-個人著作：</a:t>
            </a:r>
            <a:r>
              <a:rPr lang="zh-TW"/>
              <a:t>著作財產權保護期間為  生存期間  及  死亡後 (         )年</a:t>
            </a:r>
            <a:endParaRPr sz="1200"/>
          </a:p>
        </p:txBody>
      </p:sp>
      <p:sp>
        <p:nvSpPr>
          <p:cNvPr id="235" name="Google Shape;235;p31"/>
          <p:cNvSpPr/>
          <p:nvPr/>
        </p:nvSpPr>
        <p:spPr>
          <a:xfrm>
            <a:off x="3027375" y="3734850"/>
            <a:ext cx="6004200" cy="4890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自然人-共同著作：</a:t>
            </a:r>
            <a:r>
              <a:rPr lang="zh-TW"/>
              <a:t>最後死亡之著作人，其</a:t>
            </a:r>
            <a:r>
              <a:rPr lang="zh-TW"/>
              <a:t>死亡後 (         )年</a:t>
            </a:r>
            <a:endParaRPr sz="1200"/>
          </a:p>
        </p:txBody>
      </p:sp>
      <p:sp>
        <p:nvSpPr>
          <p:cNvPr id="236" name="Google Shape;236;p31"/>
          <p:cNvSpPr/>
          <p:nvPr/>
        </p:nvSpPr>
        <p:spPr>
          <a:xfrm>
            <a:off x="3027375" y="4474500"/>
            <a:ext cx="6004200" cy="4890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法人(如樂團)</a:t>
            </a:r>
            <a:r>
              <a:rPr b="1" lang="zh-TW"/>
              <a:t>：</a:t>
            </a:r>
            <a:r>
              <a:rPr lang="zh-TW"/>
              <a:t>著作公開發表</a:t>
            </a:r>
            <a:r>
              <a:rPr lang="zh-TW"/>
              <a:t>後 (         )年</a:t>
            </a:r>
            <a:endParaRPr sz="1200"/>
          </a:p>
        </p:txBody>
      </p:sp>
      <p:grpSp>
        <p:nvGrpSpPr>
          <p:cNvPr id="237" name="Google Shape;237;p31"/>
          <p:cNvGrpSpPr/>
          <p:nvPr/>
        </p:nvGrpSpPr>
        <p:grpSpPr>
          <a:xfrm>
            <a:off x="2835525" y="3407325"/>
            <a:ext cx="258971" cy="1247075"/>
            <a:chOff x="687920" y="1671300"/>
            <a:chExt cx="395980" cy="2359650"/>
          </a:xfrm>
        </p:grpSpPr>
        <p:cxnSp>
          <p:nvCxnSpPr>
            <p:cNvPr id="238" name="Google Shape;238;p31"/>
            <p:cNvCxnSpPr>
              <a:stCxn id="212" idx="3"/>
              <a:endCxn id="235" idx="1"/>
            </p:cNvCxnSpPr>
            <p:nvPr/>
          </p:nvCxnSpPr>
          <p:spPr>
            <a:xfrm flipH="1" rot="10800000">
              <a:off x="687920" y="2753791"/>
              <a:ext cx="293400" cy="97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9" name="Google Shape;239;p31"/>
            <p:cNvCxnSpPr/>
            <p:nvPr/>
          </p:nvCxnSpPr>
          <p:spPr>
            <a:xfrm flipH="1">
              <a:off x="911400" y="1671300"/>
              <a:ext cx="172500" cy="19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" name="Google Shape;240;p31"/>
            <p:cNvCxnSpPr/>
            <p:nvPr/>
          </p:nvCxnSpPr>
          <p:spPr>
            <a:xfrm rot="10800000">
              <a:off x="901200" y="4019550"/>
              <a:ext cx="182700" cy="11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1" name="Google Shape;241;p31"/>
            <p:cNvCxnSpPr/>
            <p:nvPr/>
          </p:nvCxnSpPr>
          <p:spPr>
            <a:xfrm>
              <a:off x="921375" y="1680750"/>
              <a:ext cx="10200" cy="2349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42" name="Google Shape;242;p31"/>
          <p:cNvSpPr/>
          <p:nvPr/>
        </p:nvSpPr>
        <p:spPr>
          <a:xfrm>
            <a:off x="8232150" y="3103725"/>
            <a:ext cx="394500" cy="30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1"/>
          <p:cNvSpPr/>
          <p:nvPr/>
        </p:nvSpPr>
        <p:spPr>
          <a:xfrm>
            <a:off x="7037925" y="3827550"/>
            <a:ext cx="394500" cy="30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1"/>
          <p:cNvSpPr/>
          <p:nvPr/>
        </p:nvSpPr>
        <p:spPr>
          <a:xfrm>
            <a:off x="5681700" y="4577700"/>
            <a:ext cx="394500" cy="30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525" y="88875"/>
            <a:ext cx="8923974" cy="505462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6432150" y="288825"/>
            <a:ext cx="2177400" cy="492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rgbClr val="FF0000"/>
                </a:solidFill>
              </a:rPr>
              <a:t>南一電子書內容</a:t>
            </a:r>
            <a:endParaRPr b="1" sz="2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"/>
          <p:cNvSpPr txBox="1"/>
          <p:nvPr>
            <p:ph idx="4294967295" type="title"/>
          </p:nvPr>
        </p:nvSpPr>
        <p:spPr>
          <a:xfrm>
            <a:off x="152400" y="100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其它可用資源：</a:t>
            </a:r>
            <a:endParaRPr/>
          </a:p>
        </p:txBody>
      </p:sp>
      <p:sp>
        <p:nvSpPr>
          <p:cNvPr id="250" name="Google Shape;250;p32"/>
          <p:cNvSpPr txBox="1"/>
          <p:nvPr/>
        </p:nvSpPr>
        <p:spPr>
          <a:xfrm>
            <a:off x="324000" y="901125"/>
            <a:ext cx="7745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rgbClr val="5F6368"/>
                </a:solidFill>
              </a:rPr>
              <a:t>【懶人包】瞭解著作權 讓你不侵權  (文章)</a:t>
            </a:r>
            <a:endParaRPr sz="1800">
              <a:solidFill>
                <a:srgbClr val="5F6368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2962FF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https://isafe.moe.edu.tw/pack/2315?user_type=2&amp;topic=9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rgbClr val="333333"/>
                </a:solidFill>
              </a:rPr>
              <a:t>安全經營你的網路部落格 (文章)</a:t>
            </a:r>
            <a:endParaRPr sz="18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u="sng">
                <a:solidFill>
                  <a:schemeClr val="hlink"/>
                </a:solidFill>
                <a:hlinkClick r:id="rId4"/>
              </a:rPr>
              <a:t>https://isafe.moe.edu.tw/article/1837?user_type=2&amp;topic=6</a:t>
            </a:r>
            <a:r>
              <a:rPr lang="zh-TW" sz="1800"/>
              <a:t> 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333333"/>
                </a:solidFill>
              </a:rPr>
              <a:t>【影片】聰明上網不觸法_7-9年級 (約5:16)</a:t>
            </a:r>
            <a:endParaRPr sz="18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 u="sng">
                <a:solidFill>
                  <a:schemeClr val="hlink"/>
                </a:solidFill>
                <a:hlinkClick r:id="rId5"/>
              </a:rPr>
              <a:t>https://isafe.moe.edu.tw/animation/1973?user_type=2&amp;topic=9</a:t>
            </a:r>
            <a:r>
              <a:rPr lang="zh-TW" sz="1800">
                <a:solidFill>
                  <a:srgbClr val="333333"/>
                </a:solidFill>
              </a:rPr>
              <a:t> </a:t>
            </a:r>
            <a:endParaRPr sz="18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1" name="Google Shape;251;p32"/>
          <p:cNvSpPr txBox="1"/>
          <p:nvPr>
            <p:ph idx="4294967295" type="body"/>
          </p:nvPr>
        </p:nvSpPr>
        <p:spPr>
          <a:xfrm>
            <a:off x="152400" y="3471100"/>
            <a:ext cx="2513100" cy="82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b="1" lang="zh-TW" sz="2550">
                <a:solidFill>
                  <a:srgbClr val="FF9900"/>
                </a:solidFill>
              </a:rPr>
              <a:t>Kahoot! 時間</a:t>
            </a:r>
            <a:endParaRPr b="1" sz="2550">
              <a:solidFill>
                <a:srgbClr val="FF9900"/>
              </a:solidFill>
            </a:endParaRPr>
          </a:p>
        </p:txBody>
      </p:sp>
      <p:sp>
        <p:nvSpPr>
          <p:cNvPr id="252" name="Google Shape;252;p32"/>
          <p:cNvSpPr txBox="1"/>
          <p:nvPr/>
        </p:nvSpPr>
        <p:spPr>
          <a:xfrm>
            <a:off x="445500" y="4110750"/>
            <a:ext cx="7411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/>
              <a:t>南一提供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 u="sng">
                <a:solidFill>
                  <a:schemeClr val="hlink"/>
                </a:solidFill>
                <a:hlinkClick r:id="rId6"/>
              </a:rPr>
              <a:t>https://play.kahoot.it/v2/?quizId=b5156024-9bf3-46fd-862f-cb7a1cbe42c9</a:t>
            </a:r>
            <a:r>
              <a:rPr lang="zh-TW" sz="1700"/>
              <a:t> </a:t>
            </a:r>
            <a:endParaRPr sz="1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3"/>
          <p:cNvSpPr txBox="1"/>
          <p:nvPr>
            <p:ph type="title"/>
          </p:nvPr>
        </p:nvSpPr>
        <p:spPr>
          <a:xfrm>
            <a:off x="3270375" y="303275"/>
            <a:ext cx="5751300" cy="14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zh-TW" sz="3020"/>
              <a:t>第3節  </a:t>
            </a:r>
            <a:endParaRPr b="1" sz="30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zh-TW" sz="3020"/>
              <a:t>著作合理使用與創用CC運用     </a:t>
            </a:r>
            <a:r>
              <a:rPr b="1" lang="zh-TW" sz="3020">
                <a:solidFill>
                  <a:srgbClr val="45818E"/>
                </a:solidFill>
              </a:rPr>
              <a:t>(1節課)</a:t>
            </a:r>
            <a:endParaRPr b="1" sz="3020">
              <a:solidFill>
                <a:srgbClr val="45818E"/>
              </a:solidFill>
            </a:endParaRPr>
          </a:p>
        </p:txBody>
      </p:sp>
      <p:sp>
        <p:nvSpPr>
          <p:cNvPr id="258" name="Google Shape;258;p33"/>
          <p:cNvSpPr txBox="1"/>
          <p:nvPr>
            <p:ph idx="1" type="body"/>
          </p:nvPr>
        </p:nvSpPr>
        <p:spPr>
          <a:xfrm>
            <a:off x="3726000" y="2146500"/>
            <a:ext cx="4462500" cy="21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3</a:t>
            </a:r>
            <a:r>
              <a:rPr b="1" lang="zh-TW" sz="2400">
                <a:solidFill>
                  <a:srgbClr val="B45F06"/>
                </a:solidFill>
              </a:rPr>
              <a:t>-1 著作合理使用</a:t>
            </a:r>
            <a:endParaRPr b="1" sz="24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3-2 認識創用cc</a:t>
            </a:r>
            <a:endParaRPr b="1" sz="24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3-3 六種常用的創用cc授權</a:t>
            </a:r>
            <a:endParaRPr b="1" sz="24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3-4 創用cc宣告</a:t>
            </a:r>
            <a:endParaRPr b="1" sz="2400">
              <a:solidFill>
                <a:srgbClr val="B45F06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4"/>
          <p:cNvSpPr txBox="1"/>
          <p:nvPr/>
        </p:nvSpPr>
        <p:spPr>
          <a:xfrm>
            <a:off x="307950" y="2310150"/>
            <a:ext cx="8743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900" u="sng">
                <a:solidFill>
                  <a:srgbClr val="7ED95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谷阿莫侵權事件之如果谷阿莫在美國 | Youtubers 與合理使用</a:t>
            </a:r>
            <a:r>
              <a:rPr lang="zh-TW" sz="2200"/>
              <a:t> </a:t>
            </a:r>
            <a:r>
              <a:rPr lang="zh-TW" sz="1800"/>
              <a:t>(影片：3分18秒)</a:t>
            </a:r>
            <a:endParaRPr sz="1800"/>
          </a:p>
        </p:txBody>
      </p:sp>
      <p:sp>
        <p:nvSpPr>
          <p:cNvPr id="264" name="Google Shape;264;p34"/>
          <p:cNvSpPr txBox="1"/>
          <p:nvPr/>
        </p:nvSpPr>
        <p:spPr>
          <a:xfrm>
            <a:off x="0" y="101775"/>
            <a:ext cx="3958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二次創作與合理使用</a:t>
            </a:r>
            <a:endParaRPr b="1" sz="2700">
              <a:solidFill>
                <a:srgbClr val="85200C"/>
              </a:solidFill>
            </a:endParaRPr>
          </a:p>
        </p:txBody>
      </p:sp>
      <p:sp>
        <p:nvSpPr>
          <p:cNvPr id="265" name="Google Shape;265;p34"/>
          <p:cNvSpPr txBox="1"/>
          <p:nvPr/>
        </p:nvSpPr>
        <p:spPr>
          <a:xfrm>
            <a:off x="307950" y="3053325"/>
            <a:ext cx="4424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00"/>
              <a:t>Q：</a:t>
            </a:r>
            <a:r>
              <a:rPr b="1" lang="zh-TW" sz="2100"/>
              <a:t>什麼情況下是「合理使用」呢？ </a:t>
            </a:r>
            <a:r>
              <a:rPr lang="zh-TW"/>
              <a:t>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Jamboard共編：</a:t>
            </a:r>
            <a:r>
              <a:rPr lang="zh-TW" u="sng">
                <a:solidFill>
                  <a:schemeClr val="hlink"/>
                </a:solidFill>
                <a:hlinkClick r:id="rId4"/>
              </a:rPr>
              <a:t>https://reurl.cc/gMdK9R</a:t>
            </a:r>
            <a:r>
              <a:rPr lang="zh-TW"/>
              <a:t> </a:t>
            </a:r>
            <a:endParaRPr/>
          </a:p>
        </p:txBody>
      </p:sp>
      <p:pic>
        <p:nvPicPr>
          <p:cNvPr id="266" name="Google Shape;26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8374" y="2840700"/>
            <a:ext cx="3827474" cy="22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4"/>
          <p:cNvSpPr txBox="1"/>
          <p:nvPr/>
        </p:nvSpPr>
        <p:spPr>
          <a:xfrm>
            <a:off x="556875" y="840375"/>
            <a:ext cx="583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4"/>
          <p:cNvSpPr txBox="1"/>
          <p:nvPr/>
        </p:nvSpPr>
        <p:spPr>
          <a:xfrm>
            <a:off x="384750" y="769500"/>
            <a:ext cx="7806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900"/>
              <a:t>Q：看到別人的東西，激發了自己的想像，可以加上自己的創意去修改，並放到網路上嗎？</a:t>
            </a:r>
            <a:endParaRPr b="1" sz="1900"/>
          </a:p>
        </p:txBody>
      </p:sp>
      <p:sp>
        <p:nvSpPr>
          <p:cNvPr id="269" name="Google Shape;269;p34"/>
          <p:cNvSpPr txBox="1"/>
          <p:nvPr/>
        </p:nvSpPr>
        <p:spPr>
          <a:xfrm>
            <a:off x="476400" y="1492950"/>
            <a:ext cx="7806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900"/>
              <a:t>Q：我沒有商業用途，只是做報告，想引用文章，或使用一些照片，一定要逐一取得擁有者的同意嗎？沒有得到授權就一定是侵權嗎？</a:t>
            </a:r>
            <a:endParaRPr b="1" sz="19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9125"/>
            <a:ext cx="8839199" cy="428287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5"/>
          <p:cNvSpPr txBox="1"/>
          <p:nvPr>
            <p:ph idx="4294967295" type="title"/>
          </p:nvPr>
        </p:nvSpPr>
        <p:spPr>
          <a:xfrm>
            <a:off x="152400" y="100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課本 (3-1 著作合理使用)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6"/>
          <p:cNvSpPr txBox="1"/>
          <p:nvPr/>
        </p:nvSpPr>
        <p:spPr>
          <a:xfrm>
            <a:off x="450075" y="3022375"/>
            <a:ext cx="8570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Q：上一堂課的影片中，提到過度保護”著作”，會防礙社會發展與進步，為什麼？</a:t>
            </a:r>
            <a:endParaRPr sz="2200"/>
          </a:p>
        </p:txBody>
      </p:sp>
      <p:sp>
        <p:nvSpPr>
          <p:cNvPr id="281" name="Google Shape;281;p36"/>
          <p:cNvSpPr txBox="1"/>
          <p:nvPr/>
        </p:nvSpPr>
        <p:spPr>
          <a:xfrm>
            <a:off x="333900" y="564125"/>
            <a:ext cx="8476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Q：免費圖庫網站或免費音樂網站，真的是無版權的可以下載嗎？</a:t>
            </a:r>
            <a:endParaRPr sz="2200"/>
          </a:p>
        </p:txBody>
      </p:sp>
      <p:sp>
        <p:nvSpPr>
          <p:cNvPr id="282" name="Google Shape;282;p36"/>
          <p:cNvSpPr txBox="1"/>
          <p:nvPr/>
        </p:nvSpPr>
        <p:spPr>
          <a:xfrm>
            <a:off x="389450" y="1690538"/>
            <a:ext cx="8076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Q：如果想加入圖片到自己的作品，一定要徵詢作者同意嗎？可是我不知道怎麼聯絡作者？</a:t>
            </a:r>
            <a:endParaRPr sz="2200"/>
          </a:p>
        </p:txBody>
      </p:sp>
      <p:sp>
        <p:nvSpPr>
          <p:cNvPr id="283" name="Google Shape;283;p36"/>
          <p:cNvSpPr txBox="1"/>
          <p:nvPr/>
        </p:nvSpPr>
        <p:spPr>
          <a:xfrm>
            <a:off x="1228250" y="4431975"/>
            <a:ext cx="6398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300">
                <a:solidFill>
                  <a:srgbClr val="CC0000"/>
                </a:solidFill>
              </a:rPr>
              <a:t>為了讓創作與交流更便利，產生更多火花……</a:t>
            </a:r>
            <a:endParaRPr b="1" sz="230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11900" y="132150"/>
            <a:ext cx="2409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認識創用cc</a:t>
            </a:r>
            <a:endParaRPr b="1" sz="2700">
              <a:solidFill>
                <a:srgbClr val="85200C"/>
              </a:solidFill>
            </a:endParaRPr>
          </a:p>
        </p:txBody>
      </p:sp>
      <p:sp>
        <p:nvSpPr>
          <p:cNvPr id="289" name="Google Shape;289;p37"/>
          <p:cNvSpPr txBox="1"/>
          <p:nvPr/>
        </p:nvSpPr>
        <p:spPr>
          <a:xfrm>
            <a:off x="466275" y="732450"/>
            <a:ext cx="68034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  <a:highlight>
                  <a:srgbClr val="F9F9F9"/>
                </a:highlight>
              </a:rPr>
              <a:t>什麼是創用CC？（What is Creative Commons? ）  (影片：1分24秒)</a:t>
            </a:r>
            <a:endParaRPr sz="1600">
              <a:solidFill>
                <a:schemeClr val="dk1"/>
              </a:solidFill>
              <a:highlight>
                <a:srgbClr val="F9F9F9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u="sng">
                <a:solidFill>
                  <a:schemeClr val="hlink"/>
                </a:solidFill>
                <a:hlinkClick r:id="rId3"/>
              </a:rPr>
              <a:t>https://www.youtube.com/watch?v=aE-U1cRU5rQ</a:t>
            </a:r>
            <a:r>
              <a:rPr lang="zh-TW" sz="1600">
                <a:solidFill>
                  <a:schemeClr val="dk1"/>
                </a:solidFill>
              </a:rPr>
              <a:t> 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90" name="Google Shape;290;p37"/>
          <p:cNvSpPr txBox="1"/>
          <p:nvPr/>
        </p:nvSpPr>
        <p:spPr>
          <a:xfrm>
            <a:off x="466275" y="1532850"/>
            <a:ext cx="68034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highlight>
                  <a:srgbClr val="FFFFFF"/>
                </a:highlight>
              </a:rPr>
              <a:t>創用CC簡介卡通</a:t>
            </a:r>
            <a:r>
              <a:rPr lang="zh-TW" sz="1600">
                <a:highlight>
                  <a:srgbClr val="F9F9F9"/>
                </a:highlight>
              </a:rPr>
              <a:t>  (影片：4分48秒)</a:t>
            </a:r>
            <a:endParaRPr sz="1600">
              <a:highlight>
                <a:srgbClr val="F9F9F9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u="sng">
                <a:solidFill>
                  <a:schemeClr val="hlink"/>
                </a:solidFill>
                <a:hlinkClick r:id="rId4"/>
              </a:rPr>
              <a:t>https://www.youtube.com/watch?v=tbXfOSuXKGk</a:t>
            </a:r>
            <a:r>
              <a:rPr lang="zh-TW" sz="1600">
                <a:solidFill>
                  <a:schemeClr val="dk1"/>
                </a:solidFill>
              </a:rPr>
              <a:t> </a:t>
            </a:r>
            <a:r>
              <a:rPr lang="zh-TW" sz="1600">
                <a:solidFill>
                  <a:schemeClr val="dk1"/>
                </a:solidFill>
              </a:rPr>
              <a:t>  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91" name="Google Shape;291;p37"/>
          <p:cNvSpPr txBox="1"/>
          <p:nvPr/>
        </p:nvSpPr>
        <p:spPr>
          <a:xfrm>
            <a:off x="466275" y="2410200"/>
            <a:ext cx="622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  <a:highlight>
                  <a:srgbClr val="FFFFFF"/>
                </a:highlight>
              </a:rPr>
              <a:t>創用CC，創意無限 (isafe影片)       (4分半)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2962FF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https://www.youtube.com/watch?v=eHrE79-QplA</a:t>
            </a:r>
            <a:r>
              <a:rPr lang="zh-TW" sz="1600">
                <a:solidFill>
                  <a:schemeClr val="dk1"/>
                </a:solidFill>
              </a:rPr>
              <a:t> 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5F6368"/>
              </a:solidFill>
              <a:highlight>
                <a:srgbClr val="FFFFFF"/>
              </a:highlight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6422750" y="2149325"/>
            <a:ext cx="1194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/>
              <a:t>(二擇一)</a:t>
            </a:r>
            <a:endParaRPr sz="2100"/>
          </a:p>
        </p:txBody>
      </p:sp>
      <p:sp>
        <p:nvSpPr>
          <p:cNvPr id="293" name="Google Shape;293;p37"/>
          <p:cNvSpPr txBox="1"/>
          <p:nvPr/>
        </p:nvSpPr>
        <p:spPr>
          <a:xfrm>
            <a:off x="466275" y="3389150"/>
            <a:ext cx="4186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5F6368"/>
                </a:solidFill>
                <a:highlight>
                  <a:schemeClr val="lt1"/>
                </a:highlight>
              </a:rPr>
              <a:t>創用cc是什麼？(文章-官網)</a:t>
            </a:r>
            <a:endParaRPr sz="1600">
              <a:solidFill>
                <a:srgbClr val="5F6368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2962FF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http://www.creativecommons.org.tw/explore</a:t>
            </a:r>
            <a:endParaRPr sz="1600"/>
          </a:p>
        </p:txBody>
      </p:sp>
      <p:cxnSp>
        <p:nvCxnSpPr>
          <p:cNvPr id="294" name="Google Shape;294;p37"/>
          <p:cNvCxnSpPr>
            <a:endCxn id="292" idx="1"/>
          </p:cNvCxnSpPr>
          <p:nvPr/>
        </p:nvCxnSpPr>
        <p:spPr>
          <a:xfrm>
            <a:off x="5265650" y="2044175"/>
            <a:ext cx="1157100" cy="35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5" name="Google Shape;295;p37"/>
          <p:cNvCxnSpPr>
            <a:endCxn id="292" idx="1"/>
          </p:cNvCxnSpPr>
          <p:nvPr/>
        </p:nvCxnSpPr>
        <p:spPr>
          <a:xfrm flipH="1" rot="10800000">
            <a:off x="5221250" y="2403275"/>
            <a:ext cx="1201500" cy="41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44300"/>
            <a:ext cx="8839202" cy="430167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8"/>
          <p:cNvSpPr txBox="1"/>
          <p:nvPr>
            <p:ph idx="4294967295" type="title"/>
          </p:nvPr>
        </p:nvSpPr>
        <p:spPr>
          <a:xfrm>
            <a:off x="152400" y="100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課本 (3-2 認識創用CC 、3-3六種常見的創用CC授權)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6" name="Google Shape;306;p39"/>
          <p:cNvGraphicFramePr/>
          <p:nvPr/>
        </p:nvGraphicFramePr>
        <p:xfrm>
          <a:off x="328625" y="786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{D530A934-6F69-4F9A-ADDF-E22F156387CB}</a:tableStyleId>
              </a:tblPr>
              <a:tblGrid>
                <a:gridCol w="1109350"/>
                <a:gridCol w="844875"/>
                <a:gridCol w="1509400"/>
                <a:gridCol w="4750675"/>
              </a:tblGrid>
              <a:tr h="492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標誌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縮寫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全稱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說明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</a:tr>
              <a:tr h="47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7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7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73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07" name="Google Shape;30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625" y="4466930"/>
            <a:ext cx="514350" cy="457200"/>
          </a:xfrm>
          <a:prstGeom prst="rect">
            <a:avLst/>
          </a:prstGeom>
          <a:noFill/>
          <a:ln cap="flat" cmpd="sng" w="9525">
            <a:solidFill>
              <a:srgbClr val="233A4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8" name="Google Shape;30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625" y="3893130"/>
            <a:ext cx="514350" cy="457200"/>
          </a:xfrm>
          <a:prstGeom prst="rect">
            <a:avLst/>
          </a:prstGeom>
          <a:noFill/>
          <a:ln cap="flat" cmpd="sng" w="9525">
            <a:solidFill>
              <a:srgbClr val="233A4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9" name="Google Shape;309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4675" y="3893130"/>
            <a:ext cx="466725" cy="457200"/>
          </a:xfrm>
          <a:prstGeom prst="rect">
            <a:avLst/>
          </a:prstGeom>
          <a:noFill/>
          <a:ln cap="flat" cmpd="sng" w="9525">
            <a:solidFill>
              <a:srgbClr val="233A4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10" name="Google Shape;310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4663" y="4466930"/>
            <a:ext cx="466725" cy="457200"/>
          </a:xfrm>
          <a:prstGeom prst="rect">
            <a:avLst/>
          </a:prstGeom>
          <a:noFill/>
          <a:ln cap="flat" cmpd="sng" w="9525">
            <a:solidFill>
              <a:srgbClr val="233A4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1" name="Google Shape;311;p39"/>
          <p:cNvSpPr txBox="1"/>
          <p:nvPr/>
        </p:nvSpPr>
        <p:spPr>
          <a:xfrm>
            <a:off x="352400" y="3441325"/>
            <a:ext cx="466800" cy="446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BY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39"/>
          <p:cNvSpPr txBox="1"/>
          <p:nvPr/>
        </p:nvSpPr>
        <p:spPr>
          <a:xfrm>
            <a:off x="842975" y="3441325"/>
            <a:ext cx="466800" cy="446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SA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9"/>
          <p:cNvSpPr txBox="1"/>
          <p:nvPr/>
        </p:nvSpPr>
        <p:spPr>
          <a:xfrm>
            <a:off x="1347775" y="3441325"/>
            <a:ext cx="466800" cy="446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ND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9"/>
          <p:cNvSpPr txBox="1"/>
          <p:nvPr/>
        </p:nvSpPr>
        <p:spPr>
          <a:xfrm>
            <a:off x="1897275" y="3441325"/>
            <a:ext cx="466800" cy="446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NC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9"/>
          <p:cNvSpPr txBox="1"/>
          <p:nvPr/>
        </p:nvSpPr>
        <p:spPr>
          <a:xfrm>
            <a:off x="2546413" y="3413000"/>
            <a:ext cx="1089300" cy="4464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非商業性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9"/>
          <p:cNvSpPr txBox="1"/>
          <p:nvPr/>
        </p:nvSpPr>
        <p:spPr>
          <a:xfrm>
            <a:off x="2739800" y="3942650"/>
            <a:ext cx="1089300" cy="4464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禁止改作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9"/>
          <p:cNvSpPr txBox="1"/>
          <p:nvPr/>
        </p:nvSpPr>
        <p:spPr>
          <a:xfrm>
            <a:off x="1593100" y="3956825"/>
            <a:ext cx="1089300" cy="4464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姓名標示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9"/>
          <p:cNvSpPr txBox="1"/>
          <p:nvPr/>
        </p:nvSpPr>
        <p:spPr>
          <a:xfrm>
            <a:off x="1593100" y="4472325"/>
            <a:ext cx="1508100" cy="4464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latin typeface="Calibri"/>
                <a:ea typeface="Calibri"/>
                <a:cs typeface="Calibri"/>
                <a:sym typeface="Calibri"/>
              </a:rPr>
              <a:t>相同方式分享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9"/>
          <p:cNvSpPr txBox="1"/>
          <p:nvPr/>
        </p:nvSpPr>
        <p:spPr>
          <a:xfrm>
            <a:off x="4367550" y="3441325"/>
            <a:ext cx="4439100" cy="400200"/>
          </a:xfrm>
          <a:prstGeom prst="rect">
            <a:avLst/>
          </a:prstGeom>
          <a:solidFill>
            <a:srgbClr val="76A5A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latin typeface="Calibri"/>
                <a:ea typeface="Calibri"/>
                <a:cs typeface="Calibri"/>
                <a:sym typeface="Calibri"/>
              </a:rPr>
              <a:t>僅可重製作品，不得變更、變形或修改。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9"/>
          <p:cNvSpPr txBox="1"/>
          <p:nvPr/>
        </p:nvSpPr>
        <p:spPr>
          <a:xfrm>
            <a:off x="4137375" y="3956813"/>
            <a:ext cx="4439100" cy="400200"/>
          </a:xfrm>
          <a:prstGeom prst="rect">
            <a:avLst/>
          </a:prstGeom>
          <a:solidFill>
            <a:srgbClr val="76A5A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latin typeface="Calibri"/>
                <a:ea typeface="Calibri"/>
                <a:cs typeface="Calibri"/>
                <a:sym typeface="Calibri"/>
              </a:rPr>
              <a:t>按照著作人/授權人指定的方式，表彰其姓名。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9"/>
          <p:cNvSpPr txBox="1"/>
          <p:nvPr/>
        </p:nvSpPr>
        <p:spPr>
          <a:xfrm>
            <a:off x="3315550" y="4472300"/>
            <a:ext cx="4605300" cy="400200"/>
          </a:xfrm>
          <a:prstGeom prst="rect">
            <a:avLst/>
          </a:prstGeom>
          <a:solidFill>
            <a:srgbClr val="76A5A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latin typeface="Calibri"/>
                <a:ea typeface="Calibri"/>
                <a:cs typeface="Calibri"/>
                <a:sym typeface="Calibri"/>
              </a:rPr>
              <a:t>若變更變形或修改，需依同樣授權條款來散佈衍生作品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9"/>
          <p:cNvSpPr txBox="1"/>
          <p:nvPr/>
        </p:nvSpPr>
        <p:spPr>
          <a:xfrm>
            <a:off x="4303950" y="4208388"/>
            <a:ext cx="4439100" cy="400200"/>
          </a:xfrm>
          <a:prstGeom prst="rect">
            <a:avLst/>
          </a:prstGeom>
          <a:solidFill>
            <a:srgbClr val="76A5A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latin typeface="Calibri"/>
                <a:ea typeface="Calibri"/>
                <a:cs typeface="Calibri"/>
                <a:sym typeface="Calibri"/>
              </a:rPr>
              <a:t>不得以獲取商業利益/私人金錢報酬為目的來利用作品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9"/>
          <p:cNvSpPr/>
          <p:nvPr/>
        </p:nvSpPr>
        <p:spPr>
          <a:xfrm>
            <a:off x="8378700" y="120625"/>
            <a:ext cx="765300" cy="666000"/>
          </a:xfrm>
          <a:prstGeom prst="ellipse">
            <a:avLst/>
          </a:prstGeom>
          <a:solidFill>
            <a:srgbClr val="FFFF00"/>
          </a:solidFill>
          <a:ln cap="flat" cmpd="sng" w="9525">
            <a:solidFill>
              <a:srgbClr val="233A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/>
              <a:t>01</a:t>
            </a:r>
            <a:endParaRPr sz="2500"/>
          </a:p>
        </p:txBody>
      </p:sp>
      <p:sp>
        <p:nvSpPr>
          <p:cNvPr id="324" name="Google Shape;324;p39"/>
          <p:cNvSpPr txBox="1"/>
          <p:nvPr/>
        </p:nvSpPr>
        <p:spPr>
          <a:xfrm>
            <a:off x="328625" y="120625"/>
            <a:ext cx="64812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創用cc的四種授權要素  (分組共編作業)</a:t>
            </a:r>
            <a:endParaRPr b="1" sz="2700">
              <a:solidFill>
                <a:srgbClr val="85200C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40"/>
          <p:cNvGraphicFramePr/>
          <p:nvPr/>
        </p:nvGraphicFramePr>
        <p:xfrm>
          <a:off x="429250" y="834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{D530A934-6F69-4F9A-ADDF-E22F156387CB}</a:tableStyleId>
              </a:tblPr>
              <a:tblGrid>
                <a:gridCol w="2260425"/>
                <a:gridCol w="2017550"/>
              </a:tblGrid>
              <a:tr h="782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授權組合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標誌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</a:tr>
              <a:tr h="76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6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6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330" name="Google Shape;330;p40"/>
          <p:cNvSpPr txBox="1"/>
          <p:nvPr/>
        </p:nvSpPr>
        <p:spPr>
          <a:xfrm>
            <a:off x="1414048" y="3954725"/>
            <a:ext cx="1873200" cy="708000"/>
          </a:xfrm>
          <a:prstGeom prst="rect">
            <a:avLst/>
          </a:prstGeom>
          <a:solidFill>
            <a:srgbClr val="A64D79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E599"/>
                </a:solidFill>
                <a:latin typeface="Calibri"/>
                <a:ea typeface="Calibri"/>
                <a:cs typeface="Calibri"/>
                <a:sym typeface="Calibri"/>
              </a:rPr>
              <a:t>姓名標示-非商業性-相同方式分享</a:t>
            </a:r>
            <a:endParaRPr sz="1700">
              <a:solidFill>
                <a:srgbClr val="FFE5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1" name="Google Shape;331;p40"/>
          <p:cNvGraphicFramePr/>
          <p:nvPr/>
        </p:nvGraphicFramePr>
        <p:xfrm>
          <a:off x="4671200" y="834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{D530A934-6F69-4F9A-ADDF-E22F156387CB}</a:tableStyleId>
              </a:tblPr>
              <a:tblGrid>
                <a:gridCol w="2195650"/>
                <a:gridCol w="2082325"/>
              </a:tblGrid>
              <a:tr h="78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授權組合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>
                          <a:solidFill>
                            <a:srgbClr val="FFFFFF"/>
                          </a:solidFill>
                        </a:rPr>
                        <a:t>標誌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233A44"/>
                    </a:solidFill>
                  </a:tcPr>
                </a:tc>
              </a:tr>
              <a:tr h="76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6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6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332" name="Google Shape;332;p40"/>
          <p:cNvSpPr txBox="1"/>
          <p:nvPr/>
        </p:nvSpPr>
        <p:spPr>
          <a:xfrm>
            <a:off x="592100" y="4208400"/>
            <a:ext cx="1873200" cy="708000"/>
          </a:xfrm>
          <a:prstGeom prst="rect">
            <a:avLst/>
          </a:prstGeom>
          <a:solidFill>
            <a:srgbClr val="A64D79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E599"/>
                </a:solidFill>
                <a:latin typeface="Calibri"/>
                <a:ea typeface="Calibri"/>
                <a:cs typeface="Calibri"/>
                <a:sym typeface="Calibri"/>
              </a:rPr>
              <a:t>姓名標示-非商業性-禁止改作</a:t>
            </a:r>
            <a:endParaRPr sz="1700">
              <a:solidFill>
                <a:srgbClr val="FFE5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40"/>
          <p:cNvSpPr txBox="1"/>
          <p:nvPr/>
        </p:nvSpPr>
        <p:spPr>
          <a:xfrm>
            <a:off x="2598200" y="4179150"/>
            <a:ext cx="1709400" cy="677100"/>
          </a:xfrm>
          <a:prstGeom prst="rect">
            <a:avLst/>
          </a:prstGeom>
          <a:solidFill>
            <a:srgbClr val="A64D79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FFE599"/>
                </a:solidFill>
                <a:latin typeface="Calibri"/>
                <a:ea typeface="Calibri"/>
                <a:cs typeface="Calibri"/>
                <a:sym typeface="Calibri"/>
              </a:rPr>
              <a:t>姓名標示-非商業性</a:t>
            </a:r>
            <a:endParaRPr sz="1600">
              <a:solidFill>
                <a:srgbClr val="FFE5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0"/>
          <p:cNvSpPr txBox="1"/>
          <p:nvPr/>
        </p:nvSpPr>
        <p:spPr>
          <a:xfrm>
            <a:off x="4407397" y="4163700"/>
            <a:ext cx="1709400" cy="708000"/>
          </a:xfrm>
          <a:prstGeom prst="rect">
            <a:avLst/>
          </a:prstGeom>
          <a:solidFill>
            <a:srgbClr val="A64D79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E599"/>
                </a:solidFill>
                <a:latin typeface="Calibri"/>
                <a:ea typeface="Calibri"/>
                <a:cs typeface="Calibri"/>
                <a:sym typeface="Calibri"/>
              </a:rPr>
              <a:t>姓名標示-相同方式分享</a:t>
            </a:r>
            <a:endParaRPr sz="1700">
              <a:solidFill>
                <a:srgbClr val="FFE5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40"/>
          <p:cNvSpPr txBox="1"/>
          <p:nvPr/>
        </p:nvSpPr>
        <p:spPr>
          <a:xfrm>
            <a:off x="7009400" y="4163700"/>
            <a:ext cx="1709400" cy="708000"/>
          </a:xfrm>
          <a:prstGeom prst="rect">
            <a:avLst/>
          </a:prstGeom>
          <a:solidFill>
            <a:srgbClr val="A64D79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E599"/>
                </a:solidFill>
                <a:latin typeface="Calibri"/>
                <a:ea typeface="Calibri"/>
                <a:cs typeface="Calibri"/>
                <a:sym typeface="Calibri"/>
              </a:rPr>
              <a:t>姓名標示-禁止改作</a:t>
            </a:r>
            <a:endParaRPr sz="1700">
              <a:solidFill>
                <a:srgbClr val="FFE5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0"/>
          <p:cNvSpPr txBox="1"/>
          <p:nvPr/>
        </p:nvSpPr>
        <p:spPr>
          <a:xfrm>
            <a:off x="5470860" y="3954700"/>
            <a:ext cx="1709400" cy="446400"/>
          </a:xfrm>
          <a:prstGeom prst="rect">
            <a:avLst/>
          </a:prstGeom>
          <a:solidFill>
            <a:srgbClr val="A64D79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rgbClr val="FFE599"/>
                </a:solidFill>
                <a:latin typeface="Calibri"/>
                <a:ea typeface="Calibri"/>
                <a:cs typeface="Calibri"/>
                <a:sym typeface="Calibri"/>
              </a:rPr>
              <a:t>姓名標示</a:t>
            </a:r>
            <a:endParaRPr sz="1700">
              <a:solidFill>
                <a:srgbClr val="FFE5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7" name="Google Shape;33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5188" y="2380175"/>
            <a:ext cx="2017775" cy="6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89663" y="2465550"/>
            <a:ext cx="2017775" cy="6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5438" y="3216250"/>
            <a:ext cx="2017775" cy="6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66838" y="1662250"/>
            <a:ext cx="2017775" cy="6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55188" y="3216250"/>
            <a:ext cx="2017775" cy="6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89663" y="1603125"/>
            <a:ext cx="2017775" cy="6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0"/>
          <p:cNvSpPr/>
          <p:nvPr/>
        </p:nvSpPr>
        <p:spPr>
          <a:xfrm>
            <a:off x="8041200" y="252250"/>
            <a:ext cx="765300" cy="666000"/>
          </a:xfrm>
          <a:prstGeom prst="ellipse">
            <a:avLst/>
          </a:prstGeom>
          <a:solidFill>
            <a:srgbClr val="FFFF00"/>
          </a:solidFill>
          <a:ln cap="flat" cmpd="sng" w="9525">
            <a:solidFill>
              <a:srgbClr val="233A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500"/>
              <a:t>01</a:t>
            </a:r>
            <a:endParaRPr sz="2500"/>
          </a:p>
        </p:txBody>
      </p:sp>
      <p:sp>
        <p:nvSpPr>
          <p:cNvPr id="344" name="Google Shape;344;p40"/>
          <p:cNvSpPr txBox="1"/>
          <p:nvPr/>
        </p:nvSpPr>
        <p:spPr>
          <a:xfrm>
            <a:off x="328625" y="120625"/>
            <a:ext cx="7092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創用cc的六種授權組合  </a:t>
            </a:r>
            <a:r>
              <a:rPr b="1" lang="zh-TW" sz="2700">
                <a:solidFill>
                  <a:srgbClr val="85200C"/>
                </a:solidFill>
              </a:rPr>
              <a:t>(分組共編作業)</a:t>
            </a:r>
            <a:endParaRPr b="1" sz="2700">
              <a:solidFill>
                <a:srgbClr val="85200C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 txBox="1"/>
          <p:nvPr/>
        </p:nvSpPr>
        <p:spPr>
          <a:xfrm>
            <a:off x="385275" y="163050"/>
            <a:ext cx="2409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創用cc資源：</a:t>
            </a:r>
            <a:endParaRPr b="1" sz="2700">
              <a:solidFill>
                <a:srgbClr val="85200C"/>
              </a:solidFill>
            </a:endParaRPr>
          </a:p>
        </p:txBody>
      </p:sp>
      <p:sp>
        <p:nvSpPr>
          <p:cNvPr id="350" name="Google Shape;350;p41"/>
          <p:cNvSpPr txBox="1"/>
          <p:nvPr/>
        </p:nvSpPr>
        <p:spPr>
          <a:xfrm>
            <a:off x="577125" y="763350"/>
            <a:ext cx="63105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800">
                <a:solidFill>
                  <a:srgbClr val="5F6368"/>
                </a:solidFill>
              </a:rPr>
              <a:t>CC台灣社群 (含找資源功能)</a:t>
            </a:r>
            <a:endParaRPr b="1" sz="1800">
              <a:solidFill>
                <a:srgbClr val="5F636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2962FF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https://tw.creativecommons.net/</a:t>
            </a:r>
            <a:r>
              <a:rPr lang="zh-TW" sz="1800">
                <a:solidFill>
                  <a:srgbClr val="2962FF"/>
                </a:solidFill>
              </a:rPr>
              <a:t> </a:t>
            </a:r>
            <a:endParaRPr sz="1800">
              <a:solidFill>
                <a:srgbClr val="2962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962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</a:rPr>
              <a:t>開源圖庫好難找？我們幫你找 </a:t>
            </a:r>
            <a:r>
              <a:rPr b="1" lang="zh-TW" sz="1800">
                <a:solidFill>
                  <a:srgbClr val="5F6368"/>
                </a:solidFill>
              </a:rPr>
              <a:t> (全民資安素養網)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https://isafe.moe.edu.tw/article/2551?user_type=2&amp;topic=9</a:t>
            </a:r>
            <a:r>
              <a:rPr lang="zh-TW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</a:rPr>
              <a:t>cc0免費圖庫搜尋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https://cc0.wfublog.com/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333333"/>
                </a:solidFill>
              </a:rPr>
              <a:t>2022 免費圖庫懶人包 (含音樂等)</a:t>
            </a:r>
            <a:endParaRPr b="1" sz="18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zh-TW" sz="1800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https://techmoon.xyz/free-img/</a:t>
            </a:r>
            <a:r>
              <a:rPr lang="zh-TW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rgbClr val="CC0000"/>
                </a:solidFill>
              </a:rPr>
              <a:t>創用CC的宣告</a:t>
            </a:r>
            <a:endParaRPr b="1" sz="2000"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https://creativecommons.org/choose/</a:t>
            </a:r>
            <a:endParaRPr sz="1800">
              <a:solidFill>
                <a:srgbClr val="2962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27901" l="55436" r="1035" t="19583"/>
          <a:stretch/>
        </p:blipFill>
        <p:spPr>
          <a:xfrm>
            <a:off x="0" y="0"/>
            <a:ext cx="9144001" cy="5231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2"/>
          <p:cNvSpPr txBox="1"/>
          <p:nvPr>
            <p:ph idx="4294967295" type="body"/>
          </p:nvPr>
        </p:nvSpPr>
        <p:spPr>
          <a:xfrm>
            <a:off x="452850" y="3908700"/>
            <a:ext cx="8512800" cy="12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zh-TW" sz="2550">
                <a:solidFill>
                  <a:srgbClr val="FF9900"/>
                </a:solidFill>
              </a:rPr>
              <a:t>Kahoot! 時間</a:t>
            </a:r>
            <a:endParaRPr b="1" sz="255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zh-TW" sz="1650">
                <a:solidFill>
                  <a:srgbClr val="333333"/>
                </a:solidFill>
              </a:rPr>
              <a:t>南一提供 </a:t>
            </a:r>
            <a:r>
              <a:rPr lang="zh-TW" sz="1650" u="sng">
                <a:solidFill>
                  <a:schemeClr val="hlink"/>
                </a:solidFill>
                <a:hlinkClick r:id="rId3"/>
              </a:rPr>
              <a:t>https://play.kahoot.it/v2/?quizId=a19dbb92-fd7a-41ac-bcd0-db670e032660</a:t>
            </a:r>
            <a:r>
              <a:rPr lang="zh-TW" sz="1650">
                <a:solidFill>
                  <a:srgbClr val="333333"/>
                </a:solidFill>
              </a:rPr>
              <a:t> </a:t>
            </a:r>
            <a:endParaRPr sz="1650">
              <a:solidFill>
                <a:srgbClr val="333333"/>
              </a:solidFill>
            </a:endParaRPr>
          </a:p>
        </p:txBody>
      </p:sp>
      <p:sp>
        <p:nvSpPr>
          <p:cNvPr id="356" name="Google Shape;356;p42"/>
          <p:cNvSpPr txBox="1"/>
          <p:nvPr/>
        </p:nvSpPr>
        <p:spPr>
          <a:xfrm>
            <a:off x="441225" y="363025"/>
            <a:ext cx="6680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85200C"/>
                </a:solidFill>
              </a:rPr>
              <a:t>利用創用cc的資源完成一份作品    </a:t>
            </a:r>
            <a:endParaRPr b="1" sz="2700">
              <a:solidFill>
                <a:srgbClr val="85200C"/>
              </a:solidFill>
            </a:endParaRPr>
          </a:p>
        </p:txBody>
      </p:sp>
      <p:sp>
        <p:nvSpPr>
          <p:cNvPr id="357" name="Google Shape;357;p42"/>
          <p:cNvSpPr txBox="1"/>
          <p:nvPr/>
        </p:nvSpPr>
        <p:spPr>
          <a:xfrm>
            <a:off x="631200" y="1044250"/>
            <a:ext cx="81561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1. 搜尋使用 cc 或 cc0 的圖片。置入scratch中。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2. 選擇自己想要的創用cc授權，下載授權圖案。置入scratch中。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3. 自由呈現一個動畫。</a:t>
            </a:r>
            <a:endParaRPr sz="2200"/>
          </a:p>
        </p:txBody>
      </p:sp>
      <p:pic>
        <p:nvPicPr>
          <p:cNvPr id="358" name="Google Shape;358;p42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1900" y="1914700"/>
            <a:ext cx="2767025" cy="228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2"/>
          <p:cNvSpPr txBox="1"/>
          <p:nvPr/>
        </p:nvSpPr>
        <p:spPr>
          <a:xfrm>
            <a:off x="4976850" y="3046800"/>
            <a:ext cx="377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/>
              <a:t>範</a:t>
            </a:r>
            <a:endParaRPr b="1"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/>
              <a:t>例</a:t>
            </a:r>
            <a:endParaRPr b="1" sz="2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3"/>
          <p:cNvSpPr txBox="1"/>
          <p:nvPr/>
        </p:nvSpPr>
        <p:spPr>
          <a:xfrm>
            <a:off x="866250" y="1829800"/>
            <a:ext cx="7533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5400">
                <a:solidFill>
                  <a:srgbClr val="A61C00"/>
                </a:solidFill>
              </a:rPr>
              <a:t>感謝一起交流分享！😀 </a:t>
            </a:r>
            <a:endParaRPr b="1" sz="5400">
              <a:solidFill>
                <a:srgbClr val="A61C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290625" y="586775"/>
            <a:ext cx="573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zh-TW" sz="3020"/>
              <a:t>第1節  個人資料保護     </a:t>
            </a:r>
            <a:r>
              <a:rPr b="1" lang="zh-TW" sz="3020">
                <a:solidFill>
                  <a:srgbClr val="45818E"/>
                </a:solidFill>
              </a:rPr>
              <a:t>(1節課)</a:t>
            </a:r>
            <a:endParaRPr b="1" sz="3020">
              <a:solidFill>
                <a:srgbClr val="45818E"/>
              </a:solidFill>
            </a:endParaRPr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4572000" y="1761750"/>
            <a:ext cx="3697800" cy="15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1-1 認識個人資料保護法</a:t>
            </a:r>
            <a:endParaRPr b="1" sz="24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B45F0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zh-TW" sz="2400">
                <a:solidFill>
                  <a:srgbClr val="B45F06"/>
                </a:solidFill>
              </a:rPr>
              <a:t>1-2 保護個人資料的做法</a:t>
            </a:r>
            <a:endParaRPr b="1" sz="2400">
              <a:solidFill>
                <a:srgbClr val="B45F06"/>
              </a:solidFill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2415450" y="3472875"/>
            <a:ext cx="6049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191900"/>
            <a:ext cx="6634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zh-TW" sz="2570">
                <a:solidFill>
                  <a:srgbClr val="5B0F00"/>
                </a:solidFill>
                <a:highlight>
                  <a:srgbClr val="F9F9F9"/>
                </a:highlight>
              </a:rPr>
              <a:t>只是想點一個披薩而已.......</a:t>
            </a:r>
            <a:endParaRPr b="1" sz="3020">
              <a:solidFill>
                <a:srgbClr val="5B0F00"/>
              </a:solidFill>
            </a:endParaRPr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960100"/>
            <a:ext cx="6411300" cy="40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>
                <a:solidFill>
                  <a:srgbClr val="741B47"/>
                </a:solidFill>
              </a:rPr>
              <a:t>．</a:t>
            </a:r>
            <a:r>
              <a:rPr b="1" lang="zh-TW" sz="2200">
                <a:solidFill>
                  <a:srgbClr val="741B47"/>
                </a:solidFill>
              </a:rPr>
              <a:t>影片看完後，試著回答下列問題：</a:t>
            </a:r>
            <a:endParaRPr b="1" sz="2200">
              <a:solidFill>
                <a:srgbClr val="741B47"/>
              </a:solidFill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741B47"/>
              </a:buClr>
              <a:buSzPts val="2000"/>
              <a:buAutoNum type="arabicPeriod"/>
            </a:pPr>
            <a:r>
              <a:rPr lang="zh-TW" sz="2000">
                <a:solidFill>
                  <a:srgbClr val="741B47"/>
                </a:solidFill>
              </a:rPr>
              <a:t>從影片中看到，如果每個人的所有資料都可以被查到，你覺得好還是不好，為什麼？</a:t>
            </a:r>
            <a:endParaRPr sz="2000">
              <a:solidFill>
                <a:srgbClr val="741B47"/>
              </a:solidFill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2000"/>
              <a:buAutoNum type="arabicPeriod"/>
            </a:pPr>
            <a:r>
              <a:rPr lang="zh-TW" sz="2000">
                <a:solidFill>
                  <a:srgbClr val="741B47"/>
                </a:solidFill>
              </a:rPr>
              <a:t>影片中，為什麼陌生的人會有主角全部的資料，可能的原因是？</a:t>
            </a:r>
            <a:endParaRPr sz="2000">
              <a:solidFill>
                <a:srgbClr val="741B47"/>
              </a:solidFill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2000"/>
              <a:buAutoNum type="arabicPeriod"/>
            </a:pPr>
            <a:r>
              <a:rPr lang="zh-TW" sz="2000">
                <a:solidFill>
                  <a:srgbClr val="741B47"/>
                </a:solidFill>
              </a:rPr>
              <a:t>你介意個人的資料被別人知道嗎？如果全部透明化，會有什麼危險性？</a:t>
            </a:r>
            <a:endParaRPr sz="2000">
              <a:solidFill>
                <a:srgbClr val="741B47"/>
              </a:solidFill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5900" y="445025"/>
            <a:ext cx="1893300" cy="22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6784800" y="2784375"/>
            <a:ext cx="2359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" u="sng">
                <a:solidFill>
                  <a:schemeClr val="hlink"/>
                </a:solidFill>
                <a:hlinkClick r:id="rId4"/>
              </a:rPr>
              <a:t>https://youtu.be/ej1bvu34-g0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"/>
              <a:t>影片長度：3分鐘 </a:t>
            </a:r>
            <a:endParaRPr sz="1300"/>
          </a:p>
        </p:txBody>
      </p:sp>
      <p:sp>
        <p:nvSpPr>
          <p:cNvPr id="86" name="Google Shape;86;p17"/>
          <p:cNvSpPr txBox="1"/>
          <p:nvPr/>
        </p:nvSpPr>
        <p:spPr>
          <a:xfrm>
            <a:off x="6880050" y="3745800"/>
            <a:ext cx="2263800" cy="11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1300">
                <a:solidFill>
                  <a:schemeClr val="dk2"/>
                </a:solidFill>
              </a:rPr>
              <a:t>．釐清：什麼是大數據？  </a:t>
            </a:r>
            <a:r>
              <a:rPr b="1" lang="zh-TW" sz="13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https://www.largitdata.com/blog_detail/20190725</a:t>
            </a:r>
            <a:r>
              <a:rPr b="1" lang="zh-TW" sz="1300">
                <a:solidFill>
                  <a:schemeClr val="dk2"/>
                </a:solidFill>
              </a:rPr>
              <a:t> </a:t>
            </a:r>
            <a:endParaRPr b="1"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87" name="Google Shape;87;p17"/>
          <p:cNvSpPr txBox="1"/>
          <p:nvPr/>
        </p:nvSpPr>
        <p:spPr>
          <a:xfrm>
            <a:off x="3832625" y="4513200"/>
            <a:ext cx="273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3人一組，討論，抽組別分享。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433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你是網路「透明人」嗎？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3839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zh-TW" sz="2850">
                <a:solidFill>
                  <a:srgbClr val="E2E2E2"/>
                </a:solidFill>
                <a:highlight>
                  <a:srgbClr val="011936"/>
                </a:highlight>
              </a:rPr>
              <a:t>測驗你的隱私危險指數</a:t>
            </a:r>
            <a:endParaRPr/>
          </a:p>
        </p:txBody>
      </p:sp>
      <p:sp>
        <p:nvSpPr>
          <p:cNvPr id="94" name="Google Shape;94;p18"/>
          <p:cNvSpPr txBox="1"/>
          <p:nvPr/>
        </p:nvSpPr>
        <p:spPr>
          <a:xfrm>
            <a:off x="3989325" y="893875"/>
            <a:ext cx="4748700" cy="8313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/>
              <a:t>小測驗：</a:t>
            </a:r>
            <a:r>
              <a:rPr b="1" lang="zh-TW" u="sng">
                <a:solidFill>
                  <a:schemeClr val="hlink"/>
                </a:solidFill>
                <a:hlinkClick r:id="rId3"/>
              </a:rPr>
              <a:t>https://udn.com/upf/newmedia/2019_data/digital_privacy/quiz/</a:t>
            </a:r>
            <a:r>
              <a:rPr b="1" lang="zh-TW"/>
              <a:t> </a:t>
            </a:r>
            <a:endParaRPr b="1"/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4">
            <a:alphaModFix/>
          </a:blip>
          <a:srcRect b="0" l="0" r="78133" t="20115"/>
          <a:stretch/>
        </p:blipFill>
        <p:spPr>
          <a:xfrm>
            <a:off x="1010325" y="1859925"/>
            <a:ext cx="1612051" cy="31215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3260250" y="1859925"/>
            <a:ext cx="54180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Q1：到咖啡店或餐廳用餐時，你是否會使用店家的免費WiFi？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Q2：你曾經玩過同意提供個資的Facebook心理測驗，3次以上？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Q3：你是否會定期更換電子信箱和各種網路服務的密碼？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Q4：你想下載一個手電筒APP，發現APP要求撥打電話、讀取通訊錄等權限，你會下載嗎？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Q5：你是否在沒打卡的狀況下，在某家餐廳用餐時，手機自動跳出要你為餐廳評分的訊息？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Q6：你想在訂票網購買電影票，系統要求你註冊會員，你是否會使用「Facebook」帳號登入？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220575" y="1053000"/>
            <a:ext cx="8520600" cy="38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2200">
                <a:solidFill>
                  <a:srgbClr val="304D87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Big Data大數據時代與個資保護</a:t>
            </a:r>
            <a:r>
              <a:rPr b="1" lang="zh-TW" sz="2200">
                <a:solidFill>
                  <a:srgbClr val="304D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zh-TW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https://eteacher.edu.tw/Article.aspx?id=2983</a:t>
            </a:r>
            <a:r>
              <a:rPr lang="zh-TW"/>
              <a:t>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文章來源：中小學網路素養與認知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zh-TW" sz="2200">
                <a:solidFill>
                  <a:srgbClr val="304D87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認識數位足跡</a:t>
            </a:r>
            <a:endParaRPr sz="27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linkClick r:id="rId4"/>
              </a:rPr>
              <a:t>https://isafe.moe.edu.tw/article/2005?user_type=2&amp;topic=8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文章來源：全民資安素養網</a:t>
            </a:r>
            <a:r>
              <a:rPr lang="zh-TW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304D87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按讚、打卡、看影音 你的數位隱私保障了嗎？</a:t>
            </a:r>
            <a:endParaRPr b="1" sz="2200">
              <a:solidFill>
                <a:srgbClr val="304D87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https://udn.com/upf/newmedia/2019_data/digital_privacy/index.html</a:t>
            </a:r>
            <a:r>
              <a:rPr b="1" lang="zh-TW" sz="2200">
                <a:solidFill>
                  <a:srgbClr val="304D87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b="1" sz="2200">
              <a:solidFill>
                <a:srgbClr val="304D87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文章來源：聯合報系願景工程</a:t>
            </a:r>
            <a:endParaRPr b="1" sz="2200">
              <a:solidFill>
                <a:srgbClr val="304D87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Google Shape;102;p19"/>
          <p:cNvSpPr txBox="1"/>
          <p:nvPr>
            <p:ph type="title"/>
          </p:nvPr>
        </p:nvSpPr>
        <p:spPr>
          <a:xfrm>
            <a:off x="220575" y="272900"/>
            <a:ext cx="7454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zh-TW" sz="2570">
                <a:solidFill>
                  <a:srgbClr val="5B0F00"/>
                </a:solidFill>
              </a:rPr>
              <a:t>你在使用網路時，你的資料都有曝光的風險…</a:t>
            </a:r>
            <a:endParaRPr b="1" sz="3020">
              <a:solidFill>
                <a:srgbClr val="5B0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152400" y="100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課本 (1-1 個人資料保護法的介紹)</a:t>
            </a: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73476"/>
            <a:ext cx="8839199" cy="4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220575" y="141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課本 (</a:t>
            </a:r>
            <a:r>
              <a:rPr lang="zh-TW"/>
              <a:t>1-2 保護個人資料的做法</a:t>
            </a:r>
            <a:r>
              <a:rPr lang="zh-TW"/>
              <a:t>)</a:t>
            </a:r>
            <a:endParaRPr/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13975"/>
            <a:ext cx="8773900" cy="427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