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media1.mov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546056"/>
        </a:solidFill>
        <a:effectLst/>
        <a:uFillTx/>
        <a:latin typeface="+mn-lt"/>
        <a:ea typeface="+mn-ea"/>
        <a:cs typeface="+mn-cs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B59660"/>
              </a:solidFill>
              <a:prstDash val="solid"/>
              <a:miter lim="400000"/>
            </a:ln>
          </a:left>
          <a:right>
            <a:ln w="12700" cap="flat">
              <a:solidFill>
                <a:srgbClr val="B59660"/>
              </a:solidFill>
              <a:prstDash val="solid"/>
              <a:miter lim="400000"/>
            </a:ln>
          </a:right>
          <a:top>
            <a:ln w="127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solidFill>
                <a:srgbClr val="B59660"/>
              </a:solidFill>
              <a:prstDash val="solid"/>
              <a:miter lim="400000"/>
            </a:ln>
          </a:bottom>
          <a:insideH>
            <a:ln w="12700" cap="flat">
              <a:solidFill>
                <a:srgbClr val="B59660"/>
              </a:solidFill>
              <a:prstDash val="solid"/>
              <a:miter lim="400000"/>
            </a:ln>
          </a:insideH>
          <a:insideV>
            <a:ln w="12700" cap="flat">
              <a:solidFill>
                <a:srgbClr val="B5966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F8E8A">
              <a:alpha val="80000"/>
            </a:srgbClr>
          </a:solidFill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11000"/>
            </a:srgbClr>
          </a:solidFill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9" name="Shape 1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大標題與副標題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大標題文字"/>
          <p:cNvSpPr txBox="1"/>
          <p:nvPr>
            <p:ph type="title"/>
          </p:nvPr>
        </p:nvSpPr>
        <p:spPr>
          <a:xfrm>
            <a:off x="1219200" y="2946400"/>
            <a:ext cx="21958300" cy="40894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2" name="內文層級一…"/>
          <p:cNvSpPr txBox="1"/>
          <p:nvPr>
            <p:ph type="body" sz="quarter" idx="1"/>
          </p:nvPr>
        </p:nvSpPr>
        <p:spPr>
          <a:xfrm>
            <a:off x="1219200" y="7327900"/>
            <a:ext cx="21958300" cy="19685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一頁三張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影像"/>
          <p:cNvSpPr/>
          <p:nvPr>
            <p:ph type="pic" sz="half" idx="21"/>
          </p:nvPr>
        </p:nvSpPr>
        <p:spPr>
          <a:xfrm>
            <a:off x="11723140" y="6570950"/>
            <a:ext cx="11849101" cy="784579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6" name="影像"/>
          <p:cNvSpPr/>
          <p:nvPr>
            <p:ph type="pic" sz="half" idx="22"/>
          </p:nvPr>
        </p:nvSpPr>
        <p:spPr>
          <a:xfrm>
            <a:off x="12224066" y="-483729"/>
            <a:ext cx="11569701" cy="772741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7" name="影像"/>
          <p:cNvSpPr/>
          <p:nvPr>
            <p:ph type="pic" idx="23"/>
          </p:nvPr>
        </p:nvSpPr>
        <p:spPr>
          <a:xfrm>
            <a:off x="660400" y="-3810000"/>
            <a:ext cx="12005733" cy="18008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名言語錄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–王大明"/>
          <p:cNvSpPr txBox="1"/>
          <p:nvPr>
            <p:ph type="body" sz="quarter" idx="21"/>
          </p:nvPr>
        </p:nvSpPr>
        <p:spPr>
          <a:xfrm>
            <a:off x="3835400" y="9334500"/>
            <a:ext cx="16687800" cy="889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4400"/>
            </a:lvl1pPr>
          </a:lstStyle>
          <a:p>
            <a:pPr/>
            <a:r>
              <a:t>–王大明</a:t>
            </a:r>
          </a:p>
        </p:txBody>
      </p:sp>
      <p:sp>
        <p:nvSpPr>
          <p:cNvPr id="106" name="「在此輸入名言語錄」"/>
          <p:cNvSpPr txBox="1"/>
          <p:nvPr>
            <p:ph type="body" sz="quarter" idx="22"/>
          </p:nvPr>
        </p:nvSpPr>
        <p:spPr>
          <a:xfrm>
            <a:off x="3835400" y="5892799"/>
            <a:ext cx="16687800" cy="11684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3400"/>
              </a:spcBef>
              <a:buSzTx/>
              <a:buNone/>
            </a:lvl1pPr>
          </a:lstStyle>
          <a:p>
            <a:pPr/>
            <a:r>
              <a:t>「在此輸入名言語錄」</a:t>
            </a:r>
          </a:p>
        </p:txBody>
      </p:sp>
      <p:sp>
        <p:nvSpPr>
          <p:cNvPr id="107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影像"/>
          <p:cNvSpPr/>
          <p:nvPr>
            <p:ph type="pic" idx="21"/>
          </p:nvPr>
        </p:nvSpPr>
        <p:spPr>
          <a:xfrm>
            <a:off x="-2298700" y="-1143000"/>
            <a:ext cx="27432000" cy="1682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一頁三張替換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影像"/>
          <p:cNvSpPr/>
          <p:nvPr>
            <p:ph type="pic" sz="half" idx="21"/>
          </p:nvPr>
        </p:nvSpPr>
        <p:spPr>
          <a:xfrm>
            <a:off x="8331200" y="-647700"/>
            <a:ext cx="7797800" cy="11696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影像"/>
          <p:cNvSpPr/>
          <p:nvPr>
            <p:ph type="pic" idx="22"/>
          </p:nvPr>
        </p:nvSpPr>
        <p:spPr>
          <a:xfrm>
            <a:off x="10388141" y="-774700"/>
            <a:ext cx="15839321" cy="105791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影像"/>
          <p:cNvSpPr/>
          <p:nvPr>
            <p:ph type="pic" sz="half" idx="23"/>
          </p:nvPr>
        </p:nvSpPr>
        <p:spPr>
          <a:xfrm>
            <a:off x="533400" y="-889000"/>
            <a:ext cx="7797800" cy="1165013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大標題文字"/>
          <p:cNvSpPr txBox="1"/>
          <p:nvPr>
            <p:ph type="title"/>
          </p:nvPr>
        </p:nvSpPr>
        <p:spPr>
          <a:xfrm>
            <a:off x="1219200" y="9550400"/>
            <a:ext cx="21958300" cy="20066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24" name="內文層級一…"/>
          <p:cNvSpPr txBox="1"/>
          <p:nvPr>
            <p:ph type="body" sz="quarter" idx="1"/>
          </p:nvPr>
        </p:nvSpPr>
        <p:spPr>
          <a:xfrm>
            <a:off x="1219200" y="11531600"/>
            <a:ext cx="21958300" cy="180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影像"/>
          <p:cNvSpPr/>
          <p:nvPr>
            <p:ph type="pic" idx="21"/>
          </p:nvPr>
        </p:nvSpPr>
        <p:spPr>
          <a:xfrm>
            <a:off x="508000" y="-1244600"/>
            <a:ext cx="23368472" cy="11430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3" name="大標題文字"/>
          <p:cNvSpPr txBox="1"/>
          <p:nvPr>
            <p:ph type="title"/>
          </p:nvPr>
        </p:nvSpPr>
        <p:spPr>
          <a:xfrm>
            <a:off x="1219200" y="9550400"/>
            <a:ext cx="21958300" cy="20066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34" name="內文層級一…"/>
          <p:cNvSpPr txBox="1"/>
          <p:nvPr>
            <p:ph type="body" sz="quarter" idx="1"/>
          </p:nvPr>
        </p:nvSpPr>
        <p:spPr>
          <a:xfrm>
            <a:off x="1219200" y="11531600"/>
            <a:ext cx="21958300" cy="18034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中央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大標題文字"/>
          <p:cNvSpPr txBox="1"/>
          <p:nvPr>
            <p:ph type="title"/>
          </p:nvPr>
        </p:nvSpPr>
        <p:spPr>
          <a:xfrm>
            <a:off x="1219200" y="4762500"/>
            <a:ext cx="21958300" cy="41656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直式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影像"/>
          <p:cNvSpPr/>
          <p:nvPr>
            <p:ph type="pic" sz="half" idx="21"/>
          </p:nvPr>
        </p:nvSpPr>
        <p:spPr>
          <a:xfrm>
            <a:off x="14871700" y="209550"/>
            <a:ext cx="8585200" cy="12877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1" name="大標題文字"/>
          <p:cNvSpPr txBox="1"/>
          <p:nvPr>
            <p:ph type="title"/>
          </p:nvPr>
        </p:nvSpPr>
        <p:spPr>
          <a:xfrm>
            <a:off x="1219200" y="2336800"/>
            <a:ext cx="13487400" cy="4914900"/>
          </a:xfrm>
          <a:prstGeom prst="rect">
            <a:avLst/>
          </a:prstGeom>
        </p:spPr>
        <p:txBody>
          <a:bodyPr anchor="b"/>
          <a:lstStyle>
            <a:lvl1pPr algn="ctr">
              <a:defRPr>
                <a:solidFill>
                  <a:srgbClr val="546056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52" name="內文層級一…"/>
          <p:cNvSpPr txBox="1"/>
          <p:nvPr>
            <p:ph type="body" sz="half" idx="1"/>
          </p:nvPr>
        </p:nvSpPr>
        <p:spPr>
          <a:xfrm>
            <a:off x="1219200" y="7607300"/>
            <a:ext cx="13487400" cy="50546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1pPr>
            <a:lvl2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2pPr>
            <a:lvl3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3pPr>
            <a:lvl4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4pPr>
            <a:lvl5pPr marL="0" indent="0" algn="ctr">
              <a:lnSpc>
                <a:spcPct val="110000"/>
              </a:lnSpc>
              <a:spcBef>
                <a:spcPts val="0"/>
              </a:spcBef>
              <a:buSzTx/>
              <a:buNone/>
              <a:defRPr i="1" sz="4400">
                <a:solidFill>
                  <a:srgbClr val="717D75"/>
                </a:solidFill>
                <a:latin typeface="Hoefler Text"/>
                <a:ea typeface="Hoefler Text"/>
                <a:cs typeface="Hoefler Text"/>
                <a:sym typeface="Hoefler Text"/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61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69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6800"/>
            </a:lvl1pPr>
            <a:lvl2pPr>
              <a:spcBef>
                <a:spcPts val="2400"/>
              </a:spcBef>
              <a:buBlip>
                <a:blip r:embed="rId2"/>
              </a:buBlip>
              <a:defRPr sz="6400"/>
            </a:lvl2pPr>
            <a:lvl3pPr>
              <a:spcBef>
                <a:spcPts val="3200"/>
              </a:spcBef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7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影像"/>
          <p:cNvSpPr/>
          <p:nvPr>
            <p:ph type="pic" sz="half" idx="21"/>
          </p:nvPr>
        </p:nvSpPr>
        <p:spPr>
          <a:xfrm>
            <a:off x="15506700" y="2260600"/>
            <a:ext cx="7988300" cy="1198245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8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79" name="內文層級一…"/>
          <p:cNvSpPr txBox="1"/>
          <p:nvPr>
            <p:ph type="body" sz="half" idx="1"/>
          </p:nvPr>
        </p:nvSpPr>
        <p:spPr>
          <a:xfrm>
            <a:off x="1219200" y="3695700"/>
            <a:ext cx="13512800" cy="9105900"/>
          </a:xfrm>
          <a:prstGeom prst="rect">
            <a:avLst/>
          </a:prstGeom>
        </p:spPr>
        <p:txBody>
          <a:bodyPr/>
          <a:lstStyle>
            <a:lvl1pPr marL="571500" indent="-571500">
              <a:lnSpc>
                <a:spcPct val="120000"/>
              </a:lnSpc>
              <a:spcBef>
                <a:spcPts val="3400"/>
              </a:spcBef>
              <a:buBlip>
                <a:blip r:embed="rId2"/>
              </a:buBlip>
              <a:defRPr sz="4400"/>
            </a:lvl1pPr>
            <a:lvl2pPr marL="1143000" indent="-571500">
              <a:lnSpc>
                <a:spcPct val="120000"/>
              </a:lnSpc>
              <a:spcBef>
                <a:spcPts val="3400"/>
              </a:spcBef>
              <a:buBlip>
                <a:blip r:embed="rId2"/>
              </a:buBlip>
              <a:defRPr sz="4400"/>
            </a:lvl2pPr>
            <a:lvl3pPr marL="1714500" indent="-571500">
              <a:lnSpc>
                <a:spcPct val="120000"/>
              </a:lnSpc>
              <a:spcBef>
                <a:spcPts val="3400"/>
              </a:spcBef>
              <a:buBlip>
                <a:blip r:embed="rId2"/>
              </a:buBlip>
              <a:defRPr sz="4400"/>
            </a:lvl3pPr>
            <a:lvl4pPr marL="2286000" indent="-571500">
              <a:lnSpc>
                <a:spcPct val="120000"/>
              </a:lnSpc>
              <a:spcBef>
                <a:spcPts val="3400"/>
              </a:spcBef>
              <a:buBlip>
                <a:blip r:embed="rId2"/>
              </a:buBlip>
              <a:defRPr sz="4400"/>
            </a:lvl4pPr>
            <a:lvl5pPr marL="2857500" indent="-571500">
              <a:lnSpc>
                <a:spcPct val="120000"/>
              </a:lnSpc>
              <a:spcBef>
                <a:spcPts val="3400"/>
              </a:spcBef>
              <a:buBlip>
                <a:blip r:embed="rId2"/>
              </a:buBlip>
              <a:defRPr sz="44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8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項目符號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內文層級一…"/>
          <p:cNvSpPr txBox="1"/>
          <p:nvPr>
            <p:ph type="body" idx="1"/>
          </p:nvPr>
        </p:nvSpPr>
        <p:spPr>
          <a:xfrm>
            <a:off x="1219200" y="914400"/>
            <a:ext cx="21958300" cy="1189990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8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219200" y="215900"/>
            <a:ext cx="21958300" cy="2768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sp>
        <p:nvSpPr>
          <p:cNvPr id="3" name="內文層級一…"/>
          <p:cNvSpPr txBox="1"/>
          <p:nvPr>
            <p:ph type="body" idx="1"/>
          </p:nvPr>
        </p:nvSpPr>
        <p:spPr>
          <a:xfrm>
            <a:off x="1219200" y="3695700"/>
            <a:ext cx="21958300" cy="910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4" name="幻燈片編號"/>
          <p:cNvSpPr txBox="1"/>
          <p:nvPr>
            <p:ph type="sldNum" sz="quarter" idx="2"/>
          </p:nvPr>
        </p:nvSpPr>
        <p:spPr>
          <a:xfrm>
            <a:off x="11976099" y="13220699"/>
            <a:ext cx="419101" cy="5080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>
                <a:solidFill>
                  <a:srgbClr val="FFFFFF">
                    <a:alpha val="95000"/>
                  </a:srgb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FFFFFF">
              <a:alpha val="95000"/>
            </a:srgbClr>
          </a:solidFill>
          <a:uFillTx/>
          <a:latin typeface="+mn-lt"/>
          <a:ea typeface="+mn-ea"/>
          <a:cs typeface="+mn-cs"/>
          <a:sym typeface="Palatino"/>
        </a:defRPr>
      </a:lvl9pPr>
    </p:titleStyle>
    <p:bodyStyle>
      <a:lvl1pPr marL="7493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1pPr>
      <a:lvl2pPr marL="14986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2pPr>
      <a:lvl3pPr marL="22479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3pPr>
      <a:lvl4pPr marL="29972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4pPr>
      <a:lvl5pPr marL="37465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5pPr>
      <a:lvl6pPr marL="44958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6pPr>
      <a:lvl7pPr marL="52451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7pPr>
      <a:lvl8pPr marL="59944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8pPr>
      <a:lvl9pPr marL="6743700" marR="0" indent="-7493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40000"/>
        <a:buFontTx/>
        <a:buBlip>
          <a:blip r:embed="rId3"/>
        </a:buBlip>
        <a:tabLst/>
        <a:defRPr b="0" baseline="0" cap="none" i="0" spc="0" strike="noStrike" sz="6000" u="none">
          <a:solidFill>
            <a:srgbClr val="546056"/>
          </a:solidFill>
          <a:uFillTx/>
          <a:latin typeface="+mn-lt"/>
          <a:ea typeface="+mn-ea"/>
          <a:cs typeface="+mn-cs"/>
          <a:sym typeface="Palatino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Relationship Id="rId4" Type="http://schemas.openxmlformats.org/officeDocument/2006/relationships/image" Target="../media/image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2030.tw/informaiton-security" TargetMode="External"/><Relationship Id="rId4" Type="http://schemas.openxmlformats.org/officeDocument/2006/relationships/hyperlink" Target="https://youtu.be/RyQiz8AudQo" TargetMode="External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://insecam.org/en/view/902429/" TargetMode="External"/><Relationship Id="rId4" Type="http://schemas.openxmlformats.org/officeDocument/2006/relationships/hyperlink" Target="http://insecam.org/en/view/888817/" TargetMode="External"/><Relationship Id="rId5" Type="http://schemas.openxmlformats.org/officeDocument/2006/relationships/hyperlink" Target="http://insecam.org/en/view/240239/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www.163.com/dy/article/G8DQIESN0519G3US.html" TargetMode="Externa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jpeg"/><Relationship Id="rId4" Type="http://schemas.openxmlformats.org/officeDocument/2006/relationships/image" Target="../media/image5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://www.netadmin.com.tw/netadmin/zh-tw/viewpoint/CC13E26F9D154B57B5DA9683F714246D" TargetMode="Externa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4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4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4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youtu.be/UcIFYQzXt-4" TargetMode="Externa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0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2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5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youtu.be/c1NdMgNW7x0" TargetMode="Externa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6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6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blog.trendmicro.com.tw/?p=57744" TargetMode="Externa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udn.com/news/story/7321/5896554" TargetMode="External"/><Relationship Id="rId4" Type="http://schemas.openxmlformats.org/officeDocument/2006/relationships/hyperlink" Target="https://www.ithome.com.tw/news/125098" TargetMode="External"/><Relationship Id="rId5" Type="http://schemas.openxmlformats.org/officeDocument/2006/relationships/hyperlink" Target="https://www.ithome.com.tw/article/107291" TargetMode="Externa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.tif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43.png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43.png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43.png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6" Type="http://schemas.openxmlformats.org/officeDocument/2006/relationships/image" Target="../media/image43.png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blog.trendmicro.com.tw/?p=57744" TargetMode="External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5.pn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9.png"/></Relationships>
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youtu.be/CXmeLc0x0_c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/Relationships>
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www.tiffanyzz.com/facebook-ads/fb-%E5%B8%B3%E8%99%9F-%E8%A2%AB%E7%9B%9C/" TargetMode="External"/><Relationship Id="rId4" Type="http://schemas.openxmlformats.org/officeDocument/2006/relationships/image" Target="../media/image92.png"/><Relationship Id="rId5" Type="http://schemas.openxmlformats.org/officeDocument/2006/relationships/image" Target="../media/image93.png"/></Relationships>
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/Relationships>
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95.png"/></Relationships>
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3" Type="http://schemas.openxmlformats.org/officeDocument/2006/relationships/image" Target="../media/image96.png"/></Relationships>
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6" Type="http://schemas.openxmlformats.org/officeDocument/2006/relationships/image" Target="../media/image5.png"/></Relationships>
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www.facebook.com/vsmediataiwan/videos/536886917299164/" TargetMode="External"/><Relationship Id="rId4" Type="http://schemas.openxmlformats.org/officeDocument/2006/relationships/video" Target="../media/media1.mov"/><Relationship Id="rId5" Type="http://schemas.microsoft.com/office/2007/relationships/media" Target="../media/media1.mov"/><Relationship Id="rId6" Type="http://schemas.openxmlformats.org/officeDocument/2006/relationships/image" Target="../media/image10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colab.research.google.com/drive/110ViLc3wJFw1y_ssH2-DyEq0KkyvNOJO" TargetMode="External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/Relationships>

</file>

<file path=ppt/slides/_rels/slide9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5.png"/></Relationships>
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oceanblue0212@hsjh.tn.edu.tw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生活中的資訊安全…"/>
          <p:cNvSpPr txBox="1"/>
          <p:nvPr>
            <p:ph type="ctrTitle"/>
          </p:nvPr>
        </p:nvSpPr>
        <p:spPr>
          <a:xfrm>
            <a:off x="592777" y="3887623"/>
            <a:ext cx="22847911" cy="5940754"/>
          </a:xfrm>
          <a:prstGeom prst="rect">
            <a:avLst/>
          </a:prstGeom>
        </p:spPr>
        <p:txBody>
          <a:bodyPr anchor="ctr"/>
          <a:lstStyle/>
          <a:p>
            <a:pPr>
              <a:defRPr sz="13000"/>
            </a:pPr>
            <a:r>
              <a:t>生活中的資訊安全</a:t>
            </a:r>
          </a:p>
          <a:p>
            <a:pPr algn="r">
              <a:spcBef>
                <a:spcPts val="3000"/>
              </a:spcBef>
              <a:defRPr sz="9400"/>
            </a:pPr>
            <a:r>
              <a:t>—DN課程共備</a:t>
            </a:r>
          </a:p>
        </p:txBody>
      </p:sp>
      <p:sp>
        <p:nvSpPr>
          <p:cNvPr id="132" name="臺南市和順國中   林信廷"/>
          <p:cNvSpPr txBox="1"/>
          <p:nvPr>
            <p:ph type="subTitle" sz="quarter" idx="1"/>
          </p:nvPr>
        </p:nvSpPr>
        <p:spPr>
          <a:xfrm>
            <a:off x="1212850" y="9767684"/>
            <a:ext cx="21958300" cy="1968501"/>
          </a:xfrm>
          <a:prstGeom prst="rect">
            <a:avLst/>
          </a:prstGeom>
        </p:spPr>
        <p:txBody>
          <a:bodyPr/>
          <a:lstStyle>
            <a:lvl1pPr>
              <a:defRPr sz="5200"/>
            </a:lvl1pPr>
          </a:lstStyle>
          <a:p>
            <a:pPr/>
            <a:r>
              <a:t>臺南市和順國中   林信廷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19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準備進入課程核心：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說明CIA三要素：「機密性」、「完整性」、「可用性」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一般人所認為的資安屬於機密性的部分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補充「CIA」與美國的中央情報局簡稱相同，增加學生印象</a:t>
            </a:r>
          </a:p>
        </p:txBody>
      </p:sp>
      <p:grpSp>
        <p:nvGrpSpPr>
          <p:cNvPr id="229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25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20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21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22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223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24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28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26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227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32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機密性的部分：你有什麼不可以被拿走的資料？被拿走了會怎麼樣？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「帳號＋密碼」？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「個資」被壞人取得會怎樣？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「私密資料」被壞人取得會怎樣？</a:t>
            </a:r>
          </a:p>
        </p:txBody>
      </p:sp>
      <p:grpSp>
        <p:nvGrpSpPr>
          <p:cNvPr id="242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38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33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34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35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236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37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41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39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240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資訊安全宣導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資訊安全宣導</a:t>
            </a:r>
          </a:p>
        </p:txBody>
      </p:sp>
      <p:sp>
        <p:nvSpPr>
          <p:cNvPr id="245" name="當壞人夠有創意時，就可以用看似不起眼的個人資訊，製造突破口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61975" indent="-561975" defTabSz="619125">
              <a:spcBef>
                <a:spcPts val="4400"/>
              </a:spcBef>
              <a:buBlip>
                <a:blip r:embed="rId2"/>
              </a:buBlip>
              <a:defRPr sz="5100"/>
            </a:pPr>
            <a:r>
              <a:t>當壞人夠有創意時，就可以用看似不起眼的個人資訊，製造突破口</a:t>
            </a:r>
          </a:p>
          <a:p>
            <a:pPr lvl="1" marL="1123950" indent="-561975" defTabSz="619125">
              <a:spcBef>
                <a:spcPts val="1800"/>
              </a:spcBef>
              <a:buBlip>
                <a:blip r:embed="rId2"/>
              </a:buBlip>
              <a:defRPr sz="4800"/>
            </a:pPr>
            <a:r>
              <a:t>例如知道你常取貨的超商、金額、姓名、電話、住址等等，寄假包裹給你，要你付錢。</a:t>
            </a:r>
          </a:p>
          <a:p>
            <a:pPr lvl="1" marL="1123950" indent="-561975" defTabSz="619125">
              <a:spcBef>
                <a:spcPts val="1800"/>
              </a:spcBef>
              <a:buBlip>
                <a:blip r:embed="rId2"/>
              </a:buBlip>
              <a:defRPr sz="4800"/>
            </a:pPr>
            <a:r>
              <a:t>例如知道你最近買了什麼、銀行卡號、你的電話跟姓名，可以ＸＸＸＸＸＸ</a:t>
            </a:r>
            <a:r>
              <a:rPr>
                <a:solidFill>
                  <a:srgbClr val="FF2600"/>
                </a:solidFill>
              </a:rPr>
              <a:t>(猜猜看可以幹嘛？)</a:t>
            </a:r>
          </a:p>
          <a:p>
            <a:pPr lvl="1" marL="1123950" indent="-561975" defTabSz="619125">
              <a:spcBef>
                <a:spcPts val="1800"/>
              </a:spcBef>
              <a:buBlip>
                <a:blip r:embed="rId2"/>
              </a:buBlip>
              <a:defRPr sz="4800"/>
            </a:pPr>
            <a:r>
              <a:t>例如用相關的資料來推銷，或取信於你，或威脅你</a:t>
            </a:r>
          </a:p>
          <a:p>
            <a:pPr lvl="1" marL="1123950" indent="-561975" defTabSz="619125">
              <a:spcBef>
                <a:spcPts val="1800"/>
              </a:spcBef>
              <a:buBlip>
                <a:blip r:embed="rId2"/>
              </a:buBlip>
              <a:defRPr sz="4800"/>
            </a:pPr>
            <a:r>
              <a:t>例如從你的聊天內容中，知道你在意的是什麼，然後寄相關訊息的mail給你，或line給你，騙你點連結。</a:t>
            </a:r>
          </a:p>
          <a:p>
            <a:pPr lvl="1" marL="1123950" indent="-561975" defTabSz="619125">
              <a:spcBef>
                <a:spcPts val="1800"/>
              </a:spcBef>
              <a:buBlip>
                <a:blip r:embed="rId2"/>
              </a:buBlip>
              <a:defRPr sz="4800"/>
            </a:pPr>
            <a:r>
              <a:t>例如......(很多可能)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48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636905" indent="-636905" defTabSz="701675">
              <a:spcBef>
                <a:spcPts val="5000"/>
              </a:spcBef>
              <a:buBlip>
                <a:blip r:embed="rId2"/>
              </a:buBlip>
              <a:defRPr sz="4760"/>
            </a:pPr>
            <a:r>
              <a:t>細部操作</a:t>
            </a:r>
          </a:p>
          <a:p>
            <a:pPr lvl="1" marL="1273810" indent="-636905" defTabSz="701675">
              <a:spcBef>
                <a:spcPts val="500"/>
              </a:spcBef>
              <a:buBlip>
                <a:blip r:embed="rId2"/>
              </a:buBlip>
              <a:defRPr sz="4760"/>
            </a:pPr>
            <a:r>
              <a:t>詢問學生：壞人是怎麼拿到「帳號＋密碼」？壞人是怎麼拿到「個資」的？</a:t>
            </a:r>
          </a:p>
          <a:p>
            <a:pPr lvl="2" marL="1910714" indent="-636905" defTabSz="701675">
              <a:spcBef>
                <a:spcPts val="500"/>
              </a:spcBef>
              <a:buBlip>
                <a:blip r:embed="rId2"/>
              </a:buBlip>
              <a:defRPr sz="4760"/>
            </a:pPr>
            <a:r>
              <a:t>學生會說「駭客」、「點連結」等等。</a:t>
            </a:r>
          </a:p>
          <a:p>
            <a:pPr lvl="1" marL="1273810" indent="-636905" defTabSz="701675">
              <a:spcBef>
                <a:spcPts val="1000"/>
              </a:spcBef>
              <a:buBlip>
                <a:blip r:embed="rId2"/>
              </a:buBlip>
              <a:defRPr sz="4760"/>
            </a:pPr>
            <a:r>
              <a:t>再從「個人」的資安事件，進階到「學校(機構)」的資安事件。</a:t>
            </a:r>
          </a:p>
          <a:p>
            <a:pPr lvl="1" marL="1273810" indent="-636905" defTabSz="701675">
              <a:spcBef>
                <a:spcPts val="1000"/>
              </a:spcBef>
              <a:buBlip>
                <a:blip r:embed="rId2"/>
              </a:buBlip>
              <a:defRPr sz="4760">
                <a:solidFill>
                  <a:srgbClr val="E22400"/>
                </a:solidFill>
              </a:defRPr>
            </a:pPr>
            <a:r>
              <a:t>共備建議：可以讓學生操作這個網站作為前測：</a:t>
            </a:r>
            <a:r>
              <a:rPr u="sng">
                <a:hlinkClick r:id="rId3" invalidUrl="" action="" tgtFrame="" tooltip="" history="1" highlightClick="0" endSnd="0"/>
              </a:rPr>
              <a:t>https://2030.tw/informaiton-security</a:t>
            </a:r>
          </a:p>
          <a:p>
            <a:pPr marL="636905" indent="-636905" defTabSz="701675">
              <a:spcBef>
                <a:spcPts val="5000"/>
              </a:spcBef>
              <a:buBlip>
                <a:blip r:embed="rId2"/>
              </a:buBlip>
              <a:defRPr sz="4760"/>
            </a:pPr>
            <a:r>
              <a:t>駭客攻防案例：</a:t>
            </a:r>
            <a:r>
              <a:rPr u="sng">
                <a:hlinkClick r:id="rId4" invalidUrl="" action="" tgtFrame="" tooltip="" history="1" highlightClick="0" endSnd="0"/>
              </a:rPr>
              <a:t>https://youtu.be/RyQiz8AudQo</a:t>
            </a:r>
          </a:p>
        </p:txBody>
      </p:sp>
      <p:grpSp>
        <p:nvGrpSpPr>
          <p:cNvPr id="258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54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49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50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51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252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53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57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55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solidFill>
                <a:srgbClr val="538C79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危害是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如何造成的？</a:t>
                </a:r>
              </a:p>
            </p:txBody>
          </p:sp>
          <p:sp>
            <p:nvSpPr>
              <p:cNvPr id="256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7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61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5600"/>
            </a:lvl1pPr>
            <a:lvl2pPr>
              <a:spcBef>
                <a:spcPts val="600"/>
              </a:spcBef>
              <a:buBlip>
                <a:blip r:embed="rId2"/>
              </a:buBlip>
              <a:defRPr sz="5600"/>
            </a:lvl2pPr>
          </a:lstStyle>
          <a:p>
            <a:pPr/>
            <a:r>
              <a:t>細部操作</a:t>
            </a:r>
          </a:p>
          <a:p>
            <a:pPr lvl="1"/>
            <a:r>
              <a:t>詢問學生：你從影片中看到哪些不好的習慣？</a:t>
            </a:r>
          </a:p>
        </p:txBody>
      </p:sp>
      <p:grpSp>
        <p:nvGrpSpPr>
          <p:cNvPr id="271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67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62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63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64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265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66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70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68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solidFill>
                <a:srgbClr val="538C79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危害是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如何造成的？</a:t>
                </a:r>
              </a:p>
            </p:txBody>
          </p:sp>
          <p:sp>
            <p:nvSpPr>
              <p:cNvPr id="269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74" name="影片中的案例可以分成這三個部分："/>
          <p:cNvSpPr txBox="1"/>
          <p:nvPr>
            <p:ph type="body" sz="quarter" idx="1"/>
          </p:nvPr>
        </p:nvSpPr>
        <p:spPr>
          <a:xfrm>
            <a:off x="1219200" y="6112958"/>
            <a:ext cx="8134600" cy="6688642"/>
          </a:xfrm>
          <a:prstGeom prst="rect">
            <a:avLst/>
          </a:prstGeom>
        </p:spPr>
        <p:txBody>
          <a:bodyPr anchor="t"/>
          <a:lstStyle>
            <a:lvl1pPr marL="749300" indent="-749300">
              <a:buBlip>
                <a:blip r:embed="rId2"/>
              </a:buBlip>
              <a:defRPr sz="5600"/>
            </a:lvl1pPr>
          </a:lstStyle>
          <a:p>
            <a:pPr/>
            <a:r>
              <a:t>影片中的案例可以分成這三個部分：</a:t>
            </a:r>
          </a:p>
        </p:txBody>
      </p:sp>
      <p:grpSp>
        <p:nvGrpSpPr>
          <p:cNvPr id="284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80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75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76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77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278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79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83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81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solidFill>
                <a:srgbClr val="538C79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危害是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如何造成的？</a:t>
                </a:r>
              </a:p>
            </p:txBody>
          </p:sp>
          <p:sp>
            <p:nvSpPr>
              <p:cNvPr id="282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  <p:sp>
        <p:nvSpPr>
          <p:cNvPr id="285" name="線條"/>
          <p:cNvSpPr/>
          <p:nvPr/>
        </p:nvSpPr>
        <p:spPr>
          <a:xfrm>
            <a:off x="13790376" y="5649493"/>
            <a:ext cx="1366791" cy="2244789"/>
          </a:xfrm>
          <a:prstGeom prst="line">
            <a:avLst/>
          </a:prstGeom>
          <a:ln w="76200">
            <a:solidFill>
              <a:srgbClr val="000000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b="1" sz="3800"/>
            </a:pPr>
          </a:p>
        </p:txBody>
      </p:sp>
      <p:grpSp>
        <p:nvGrpSpPr>
          <p:cNvPr id="292" name="群組"/>
          <p:cNvGrpSpPr/>
          <p:nvPr/>
        </p:nvGrpSpPr>
        <p:grpSpPr>
          <a:xfrm>
            <a:off x="8243420" y="7974028"/>
            <a:ext cx="14617119" cy="4065032"/>
            <a:chOff x="-38100" y="-38100"/>
            <a:chExt cx="14617118" cy="4065031"/>
          </a:xfrm>
        </p:grpSpPr>
        <p:grpSp>
          <p:nvGrpSpPr>
            <p:cNvPr id="289" name="群組"/>
            <p:cNvGrpSpPr/>
            <p:nvPr/>
          </p:nvGrpSpPr>
          <p:grpSpPr>
            <a:xfrm>
              <a:off x="516773" y="517529"/>
              <a:ext cx="13507372" cy="2953774"/>
              <a:chOff x="0" y="0"/>
              <a:chExt cx="13507371" cy="2953773"/>
            </a:xfrm>
          </p:grpSpPr>
          <p:sp>
            <p:nvSpPr>
              <p:cNvPr id="286" name="硬體的…"/>
              <p:cNvSpPr/>
              <p:nvPr/>
            </p:nvSpPr>
            <p:spPr>
              <a:xfrm>
                <a:off x="0" y="0"/>
                <a:ext cx="4060008" cy="2953774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硬體的</a:t>
                </a:r>
              </a:p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資訊安全</a:t>
                </a:r>
              </a:p>
            </p:txBody>
          </p:sp>
          <p:sp>
            <p:nvSpPr>
              <p:cNvPr id="287" name="軟體的…"/>
              <p:cNvSpPr/>
              <p:nvPr/>
            </p:nvSpPr>
            <p:spPr>
              <a:xfrm>
                <a:off x="4723681" y="0"/>
                <a:ext cx="4060009" cy="2953774"/>
              </a:xfrm>
              <a:prstGeom prst="rect">
                <a:avLst/>
              </a:prstGeom>
              <a:blipFill rotWithShape="1">
                <a:blip r:embed="rId7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軟體的</a:t>
                </a:r>
              </a:p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資訊安全</a:t>
                </a:r>
              </a:p>
            </p:txBody>
          </p:sp>
          <p:sp>
            <p:nvSpPr>
              <p:cNvPr id="288" name="網路的…"/>
              <p:cNvSpPr/>
              <p:nvPr/>
            </p:nvSpPr>
            <p:spPr>
              <a:xfrm>
                <a:off x="9447363" y="0"/>
                <a:ext cx="4060009" cy="2953774"/>
              </a:xfrm>
              <a:prstGeom prst="rect">
                <a:avLst/>
              </a:prstGeom>
              <a:blipFill rotWithShape="1">
                <a:blip r:embed="rId8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網路的</a:t>
                </a:r>
              </a:p>
              <a:p>
                <a:pPr>
                  <a:defRPr b="1" sz="4800">
                    <a:solidFill>
                      <a:srgbClr val="F5F8EB"/>
                    </a:solidFill>
                  </a:defRPr>
                </a:pPr>
                <a:r>
                  <a:t>資訊安全</a:t>
                </a:r>
              </a:p>
            </p:txBody>
          </p:sp>
        </p:grpSp>
        <p:pic>
          <p:nvPicPr>
            <p:cNvPr id="290" name="矩形 矩形" descr="矩形 矩形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-38101" y="-38100"/>
              <a:ext cx="14617120" cy="406503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95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591947" indent="-591947" defTabSz="652145">
              <a:spcBef>
                <a:spcPts val="4600"/>
              </a:spcBef>
              <a:buBlip>
                <a:blip r:embed="rId2"/>
              </a:buBlip>
              <a:defRPr sz="4424"/>
            </a:pPr>
            <a:r>
              <a:t>細部操作</a:t>
            </a:r>
          </a:p>
          <a:p>
            <a:pPr lvl="1" marL="1183894" indent="-591947" defTabSz="652145">
              <a:spcBef>
                <a:spcPts val="900"/>
              </a:spcBef>
              <a:buBlip>
                <a:blip r:embed="rId2"/>
              </a:buBlip>
              <a:defRPr sz="4424"/>
            </a:pPr>
            <a:r>
              <a:t>複習「可用性」：備份、主機位置、備用電源、注意溫濕度等等。</a:t>
            </a:r>
          </a:p>
          <a:p>
            <a:pPr lvl="1" marL="1183894" indent="-591947" defTabSz="652145">
              <a:spcBef>
                <a:spcPts val="900"/>
              </a:spcBef>
              <a:buBlip>
                <a:blip r:embed="rId2"/>
              </a:buBlip>
              <a:defRPr sz="4424"/>
            </a:pPr>
            <a:r>
              <a:t>有哪些硬體，跟「機密性」有關？</a:t>
            </a:r>
          </a:p>
          <a:p>
            <a:pPr lvl="2" marL="1775841" indent="-591947" defTabSz="652145">
              <a:spcBef>
                <a:spcPts val="900"/>
              </a:spcBef>
              <a:buBlip>
                <a:blip r:embed="rId2"/>
              </a:buBlip>
              <a:defRPr sz="4108"/>
            </a:pPr>
            <a:r>
              <a:t>悠遊卡、門禁卡要收好，不要隨意亂放</a:t>
            </a:r>
          </a:p>
          <a:p>
            <a:pPr lvl="2" marL="1775841" indent="-591947" defTabSz="652145">
              <a:spcBef>
                <a:spcPts val="900"/>
              </a:spcBef>
              <a:buBlip>
                <a:blip r:embed="rId2"/>
              </a:buBlip>
              <a:defRPr sz="4108"/>
            </a:pPr>
            <a:r>
              <a:t>載具的密碼、生物辨識等等</a:t>
            </a:r>
          </a:p>
          <a:p>
            <a:pPr lvl="2" marL="1775841" indent="-591947" defTabSz="652145">
              <a:spcBef>
                <a:spcPts val="900"/>
              </a:spcBef>
              <a:buBlip>
                <a:blip r:embed="rId2"/>
              </a:buBlip>
              <a:defRPr sz="4108"/>
            </a:pPr>
            <a:r>
              <a:t>不要亂接資訊設備（隨身碟）</a:t>
            </a:r>
          </a:p>
          <a:p>
            <a:pPr lvl="2" marL="1775841" indent="-591947" defTabSz="652145">
              <a:spcBef>
                <a:spcPts val="900"/>
              </a:spcBef>
              <a:buBlip>
                <a:blip r:embed="rId2"/>
              </a:buBlip>
              <a:defRPr sz="4108"/>
            </a:pPr>
            <a:r>
              <a:t>物聯網的時代，什麼都上網了：攝影機內容洩漏</a:t>
            </a:r>
          </a:p>
          <a:p>
            <a:pPr lvl="2" marL="1775841" indent="-591947" defTabSz="652145">
              <a:spcBef>
                <a:spcPts val="900"/>
              </a:spcBef>
              <a:buBlip>
                <a:blip r:embed="rId2"/>
              </a:buBlip>
              <a:defRPr sz="4108"/>
            </a:pPr>
            <a:r>
              <a:t>不安全的設備：特定品牌手機、電視機</a:t>
            </a:r>
          </a:p>
        </p:txBody>
      </p:sp>
      <p:grpSp>
        <p:nvGrpSpPr>
          <p:cNvPr id="305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296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297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304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301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298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硬體的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  <p:sp>
              <p:nvSpPr>
                <p:cNvPr id="299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300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網路的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302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08" name="物聯網、攝影機的遍佈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物聯網、攝影機的遍佈</a:t>
            </a:r>
          </a:p>
          <a:p>
            <a:pPr>
              <a:buBlip>
                <a:blip r:embed="rId2"/>
              </a:buBlip>
            </a:pPr>
            <a:r>
              <a:t>連車子、掃地機器人、路邊停車、水表、電表都上網了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11" name="物聯網設備、攝影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物聯網設備、攝影機</a:t>
            </a:r>
          </a:p>
          <a:p>
            <a:pPr lvl="1">
              <a:buBlip>
                <a:blip r:embed="rId2"/>
              </a:buBlip>
            </a:pPr>
            <a:r>
              <a:rPr u="sng">
                <a:hlinkClick r:id="rId3" invalidUrl="" action="" tgtFrame="" tooltip="" history="1" highlightClick="0" endSnd="0"/>
              </a:rPr>
              <a:t>http://insecam.org/en/view/902429/</a:t>
            </a:r>
          </a:p>
          <a:p>
            <a:pPr lvl="1">
              <a:buBlip>
                <a:blip r:embed="rId2"/>
              </a:buBlip>
            </a:pPr>
            <a:r>
              <a:rPr u="sng">
                <a:hlinkClick r:id="rId4" invalidUrl="" action="" tgtFrame="" tooltip="" history="1" highlightClick="0" endSnd="0"/>
              </a:rPr>
              <a:t>http://insecam.org/en/view/888817/</a:t>
            </a:r>
          </a:p>
          <a:p>
            <a:pPr lvl="1">
              <a:buBlip>
                <a:blip r:embed="rId2"/>
              </a:buBlip>
            </a:pPr>
            <a:r>
              <a:rPr u="sng">
                <a:hlinkClick r:id="rId5" invalidUrl="" action="" tgtFrame="" tooltip="" history="1" highlightClick="0" endSnd="0"/>
              </a:rPr>
              <a:t>http://insecam.org/en/view/240239/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14" name="物聯網設備、攝影機，強烈建議更改帳號密碼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>
              <a:buBlip>
                <a:blip r:embed="rId2"/>
              </a:buBlip>
            </a:lvl1pPr>
          </a:lstStyle>
          <a:p>
            <a:pPr/>
            <a:r>
              <a:t>物聯網設備、攝影機，強烈建議更改帳號密碼</a:t>
            </a:r>
          </a:p>
        </p:txBody>
      </p:sp>
      <p:pic>
        <p:nvPicPr>
          <p:cNvPr id="315" name="影像" descr="影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0614" y="4895935"/>
            <a:ext cx="7381369" cy="51558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G_0267.png" descr="IMG_026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60995" y="6626118"/>
            <a:ext cx="8440872" cy="58958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IMG_0270.png" descr="IMG_027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431720" y="5067537"/>
            <a:ext cx="9108511" cy="63622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35" name="課程架構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>
              <a:buBlip>
                <a:blip r:embed="rId2"/>
              </a:buBlip>
            </a:lvl1pPr>
          </a:lstStyle>
          <a:p>
            <a:pPr/>
            <a:r>
              <a:t>課程架構</a:t>
            </a:r>
          </a:p>
        </p:txBody>
      </p:sp>
      <p:grpSp>
        <p:nvGrpSpPr>
          <p:cNvPr id="145" name="群組"/>
          <p:cNvGrpSpPr/>
          <p:nvPr/>
        </p:nvGrpSpPr>
        <p:grpSpPr>
          <a:xfrm>
            <a:off x="1642781" y="6597074"/>
            <a:ext cx="21111138" cy="3494556"/>
            <a:chOff x="0" y="0"/>
            <a:chExt cx="21111136" cy="3494554"/>
          </a:xfrm>
        </p:grpSpPr>
        <p:grpSp>
          <p:nvGrpSpPr>
            <p:cNvPr id="141" name="群組"/>
            <p:cNvGrpSpPr/>
            <p:nvPr/>
          </p:nvGrpSpPr>
          <p:grpSpPr>
            <a:xfrm>
              <a:off x="0" y="50715"/>
              <a:ext cx="15597729" cy="3443840"/>
              <a:chOff x="0" y="0"/>
              <a:chExt cx="15597729" cy="3443838"/>
            </a:xfrm>
          </p:grpSpPr>
          <p:sp>
            <p:nvSpPr>
              <p:cNvPr id="136" name="什麼是…"/>
              <p:cNvSpPr/>
              <p:nvPr/>
            </p:nvSpPr>
            <p:spPr>
              <a:xfrm>
                <a:off x="0" y="22980"/>
                <a:ext cx="3199372" cy="3397879"/>
              </a:xfrm>
              <a:prstGeom prst="rect">
                <a:avLst/>
              </a:prstGeom>
              <a:solidFill>
                <a:srgbClr val="6DA5D4"/>
              </a:solidFill>
              <a:ln w="19050" cap="flat">
                <a:solidFill>
                  <a:srgbClr val="50789B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什麼是</a:t>
                </a:r>
              </a:p>
              <a:p>
                <a:pPr defTabSz="457200">
                  <a:spcBef>
                    <a:spcPts val="400"/>
                  </a:spcBef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資訊安全</a:t>
                </a:r>
              </a:p>
            </p:txBody>
          </p:sp>
          <p:sp>
            <p:nvSpPr>
              <p:cNvPr id="137" name="線條"/>
              <p:cNvSpPr/>
              <p:nvPr/>
            </p:nvSpPr>
            <p:spPr>
              <a:xfrm>
                <a:off x="3419371" y="1721919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38" name="資訊不安全…"/>
              <p:cNvSpPr/>
              <p:nvPr/>
            </p:nvSpPr>
            <p:spPr>
              <a:xfrm>
                <a:off x="4545022" y="0"/>
                <a:ext cx="4293085" cy="344383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139" name="線條"/>
              <p:cNvSpPr/>
              <p:nvPr/>
            </p:nvSpPr>
            <p:spPr>
              <a:xfrm>
                <a:off x="9053343" y="1721919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40" name="線條"/>
              <p:cNvSpPr/>
              <p:nvPr/>
            </p:nvSpPr>
            <p:spPr>
              <a:xfrm>
                <a:off x="14687315" y="1721919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144" name="群組"/>
            <p:cNvGrpSpPr/>
            <p:nvPr/>
          </p:nvGrpSpPr>
          <p:grpSpPr>
            <a:xfrm>
              <a:off x="10244823" y="0"/>
              <a:ext cx="10866314" cy="3421047"/>
              <a:chOff x="0" y="0"/>
              <a:chExt cx="10866313" cy="3421046"/>
            </a:xfrm>
          </p:grpSpPr>
          <p:sp>
            <p:nvSpPr>
              <p:cNvPr id="142" name="危害是…"/>
              <p:cNvSpPr/>
              <p:nvPr/>
            </p:nvSpPr>
            <p:spPr>
              <a:xfrm>
                <a:off x="0" y="0"/>
                <a:ext cx="4060008" cy="3415994"/>
              </a:xfrm>
              <a:prstGeom prst="rect">
                <a:avLst/>
              </a:prstGeom>
              <a:solidFill>
                <a:srgbClr val="538C79"/>
              </a:solidFill>
              <a:ln w="25400" cap="flat">
                <a:solidFill>
                  <a:srgbClr val="FFFFF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危害是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如何造成的？</a:t>
                </a:r>
              </a:p>
            </p:txBody>
          </p:sp>
          <p:sp>
            <p:nvSpPr>
              <p:cNvPr id="143" name="維護資訊安全…"/>
              <p:cNvSpPr/>
              <p:nvPr/>
            </p:nvSpPr>
            <p:spPr>
              <a:xfrm>
                <a:off x="5663092" y="55050"/>
                <a:ext cx="5203222" cy="336599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294F74"/>
                </a:solidFill>
                <a:prstDash val="solid"/>
                <a:round/>
              </a:ln>
              <a:effectLst>
                <a:outerShdw sx="100000" sy="100000" kx="0" ky="0" algn="b" rotWithShape="0" blurRad="25400" dist="12700" dir="5400000">
                  <a:srgbClr val="000000">
                    <a:alpha val="6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維護資訊安全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20" name="在物聯網(internet of things, IoT)的時代，殭屍電腦的數量大增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在物聯網(internet of things, IoT)的時代，殭屍電腦的數量大增</a:t>
            </a:r>
          </a:p>
          <a:p>
            <a:pPr lvl="1">
              <a:buBlip>
                <a:blip r:embed="rId2"/>
              </a:buBlip>
            </a:pPr>
            <a:r>
              <a:t>定期改密碼、高強度密碼、定期更新……等等</a:t>
            </a:r>
          </a:p>
          <a:p>
            <a:pPr>
              <a:buBlip>
                <a:blip r:embed="rId2"/>
              </a:buBlip>
            </a:pPr>
            <a:r>
              <a:t>我家電視機正在監視所有聯網設備</a:t>
            </a:r>
          </a:p>
          <a:p>
            <a:pPr lvl="1">
              <a:buBlip>
                <a:blip r:embed="rId2"/>
              </a:buBlip>
              <a:defRPr sz="4900"/>
            </a:pPr>
            <a:r>
              <a:rPr u="sng">
                <a:hlinkClick r:id="rId3" invalidUrl="" action="" tgtFrame="" tooltip="" history="1" highlightClick="0" endSnd="0"/>
              </a:rPr>
              <a:t>https://www.163.com/dy/article/G8DQIESN0519G3US.html</a:t>
            </a:r>
          </a:p>
          <a:p>
            <a:pPr lvl="1">
              <a:buBlip>
                <a:blip r:embed="rId2"/>
              </a:buBlip>
            </a:pPr>
            <a:r>
              <a:t>挑選廠牌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23" name="兩張梗圖分享：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>
              <a:buBlip>
                <a:blip r:embed="rId2"/>
              </a:buBlip>
            </a:lvl1pPr>
          </a:lstStyle>
          <a:p>
            <a:pPr/>
            <a:r>
              <a:t>兩張梗圖分享：</a:t>
            </a:r>
          </a:p>
        </p:txBody>
      </p:sp>
      <p:pic>
        <p:nvPicPr>
          <p:cNvPr id="324" name="YBM2MUG.jpg" descr="YBM2MUG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5049" y="4964662"/>
            <a:ext cx="8888373" cy="82551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7300daf89b6b49ed319fdcce9ea38f4f.jpeg" descr="7300daf89b6b49ed319fdcce9ea38f4f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94905" y="3875768"/>
            <a:ext cx="9476059" cy="9105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4" grpId="1"/>
      <p:bldP build="whole" bldLvl="1" animBg="1" rev="0" advAuto="0" spid="325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28" name="想想看，手機還有什麼功能可能成為漏洞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想想看，手機還有什麼功能可能成為漏洞？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設備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設備的資安威脅</a:t>
            </a:r>
          </a:p>
        </p:txBody>
      </p:sp>
      <p:sp>
        <p:nvSpPr>
          <p:cNvPr id="331" name="其實這幾個生活中常見的手機功能也是漏洞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其實這幾個生活中常見的手機功能也是漏洞</a:t>
            </a:r>
          </a:p>
          <a:p>
            <a:pPr lvl="1">
              <a:buBlip>
                <a:blip r:embed="rId2"/>
              </a:buBlip>
            </a:pPr>
            <a:r>
              <a:t>藍芽</a:t>
            </a:r>
          </a:p>
          <a:p>
            <a:pPr lvl="1">
              <a:buBlip>
                <a:blip r:embed="rId2"/>
              </a:buBlip>
            </a:pPr>
            <a:r>
              <a:t>AirDrop：</a:t>
            </a:r>
            <a:r>
              <a:rPr sz="4500"/>
              <a:t>https://</a:t>
            </a:r>
            <a:r>
              <a:rPr sz="4500" u="sng">
                <a:hlinkClick r:id="rId3" invalidUrl="" action="" tgtFrame="" tooltip="" history="1" highlightClick="0" endSnd="0"/>
              </a:rPr>
              <a:t>www.netadmin.com.tw/netadmin/zh-tw/viewpoint/CC13E26F9D154B57B5DA9683F714246D</a:t>
            </a:r>
          </a:p>
          <a:p>
            <a:pPr lvl="2">
              <a:buBlip>
                <a:blip r:embed="rId2"/>
              </a:buBlip>
            </a:pPr>
            <a:r>
              <a:t>請改為「只限聯絡人」</a:t>
            </a:r>
          </a:p>
          <a:p>
            <a:pPr lvl="1">
              <a:buBlip>
                <a:blip r:embed="rId2"/>
              </a:buBlip>
            </a:pPr>
            <a:r>
              <a:t>NFC(近場通訊)功能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334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副檔名的補充說明：.exe、.apk、.jpg、.pdf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200"/>
            </a:pPr>
            <a:r>
              <a:t>提醒學生不要亂安裝軟體，建議從商店下載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詢問學生：看到現在，有什麼檔案是建議安裝的？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200"/>
            </a:pPr>
            <a:r>
              <a:t>連更新檔都有可能是假的</a:t>
            </a:r>
          </a:p>
        </p:txBody>
      </p:sp>
      <p:grpSp>
        <p:nvGrpSpPr>
          <p:cNvPr id="344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335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336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343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340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337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338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軟體的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  <p:sp>
              <p:nvSpPr>
                <p:cNvPr id="339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網路的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341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347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5600"/>
            </a:lvl1pPr>
            <a:lvl2pPr>
              <a:spcBef>
                <a:spcPts val="1200"/>
              </a:spcBef>
              <a:buBlip>
                <a:blip r:embed="rId2"/>
              </a:buBlip>
              <a:defRPr sz="5600"/>
            </a:lvl2pPr>
            <a:lvl3pPr>
              <a:spcBef>
                <a:spcPts val="600"/>
              </a:spcBef>
              <a:buBlip>
                <a:blip r:embed="rId2"/>
              </a:buBlip>
              <a:defRPr sz="5200"/>
            </a:lvl3pPr>
          </a:lstStyle>
          <a:p>
            <a:pPr/>
            <a:r>
              <a:t>細部操作</a:t>
            </a:r>
          </a:p>
          <a:p>
            <a:pPr lvl="1"/>
            <a:r>
              <a:t>詢問學生：「圖片檔」、「文件檔」是否一定安全，可以點開看看？</a:t>
            </a:r>
          </a:p>
          <a:p>
            <a:pPr lvl="2"/>
            <a:r>
              <a:t>提醒學生來路不明的檔案不要亂點，就算是圖檔都可能有毒</a:t>
            </a:r>
          </a:p>
        </p:txBody>
      </p:sp>
      <p:grpSp>
        <p:nvGrpSpPr>
          <p:cNvPr id="357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348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349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356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353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350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351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軟體的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  <p:sp>
              <p:nvSpPr>
                <p:cNvPr id="352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網路的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354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360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 anchor="t"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資安事件有7成是「釣魚網站」</a:t>
            </a:r>
            <a:r>
              <a:rPr sz="4700"/>
              <a:t>＋「漏洞」</a:t>
            </a:r>
            <a:r>
              <a:t>造成的。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來路不明的連結不要亂點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提醒學生來路不明的檔案不要亂點，就算是圖檔都可能有毒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線上免費轉檔、免費修圖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其他「社交工程」</a:t>
            </a:r>
          </a:p>
        </p:txBody>
      </p:sp>
      <p:grpSp>
        <p:nvGrpSpPr>
          <p:cNvPr id="370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361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362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369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366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363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364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365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網路的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367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73" name="社交工程攻擊案例 https://youtu.be/UcIFYQzXt-4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社交工程攻擊案例 </a:t>
            </a:r>
            <a:r>
              <a:rPr u="sng">
                <a:hlinkClick r:id="rId3" invalidUrl="" action="" tgtFrame="" tooltip="" history="1" highlightClick="0" endSnd="0"/>
              </a:rPr>
              <a:t>https://youtu.be/UcIFYQzXt-4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76" name="還有什麼騙你點連結的方法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還有什麼騙你點連結的方法？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79" name="壞人通常還是心理學大師，會利用你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壞人通常還是心理學大師，會利用你的</a:t>
            </a:r>
          </a:p>
          <a:p>
            <a:pPr lvl="1">
              <a:buBlip>
                <a:blip r:embed="rId2"/>
              </a:buBlip>
            </a:pPr>
            <a:r>
              <a:t>好奇</a:t>
            </a:r>
          </a:p>
          <a:p>
            <a:pPr lvl="1">
              <a:buBlip>
                <a:blip r:embed="rId2"/>
              </a:buBlip>
            </a:pPr>
            <a:r>
              <a:t>恐懼</a:t>
            </a:r>
          </a:p>
          <a:p>
            <a:pPr lvl="1">
              <a:buBlip>
                <a:blip r:embed="rId2"/>
              </a:buBlip>
            </a:pPr>
            <a:r>
              <a:t>貪婪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48" name="想要扣合學生的經驗，所以會常常詢問學生「知道那是什麼嗎？」、「自己有沒有發生過」以及「有沒有聽過別人發生過」等等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想要扣合學生的經驗，所以會常常詢問學生「知道那是什麼嗎？」、「自己有沒有發生過」以及「有沒有聽過別人發生過」等等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82" name="隨著現在社交網站的發達，惡意程式更容易傳播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隨著現在社交網站的發達，惡意程式更容易傳播：</a:t>
            </a:r>
          </a:p>
          <a:p>
            <a:pPr lvl="1">
              <a:buBlip>
                <a:blip r:embed="rId2"/>
              </a:buBlip>
            </a:pPr>
            <a:r>
              <a:t>發動態</a:t>
            </a:r>
          </a:p>
          <a:p>
            <a:pPr lvl="1">
              <a:buBlip>
                <a:blip r:embed="rId2"/>
              </a:buBlip>
            </a:pPr>
            <a:r>
              <a:t>Tag朋友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請更改FB的「標注」設定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85" name="這個是影片嗎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這個是影片嗎？</a:t>
            </a:r>
          </a:p>
        </p:txBody>
      </p:sp>
      <p:pic>
        <p:nvPicPr>
          <p:cNvPr id="386" name="IMG_9787.png" descr="IMG_9787.png"/>
          <p:cNvPicPr>
            <a:picLocks noChangeAspect="1"/>
          </p:cNvPicPr>
          <p:nvPr/>
        </p:nvPicPr>
        <p:blipFill>
          <a:blip r:embed="rId3">
            <a:extLst/>
          </a:blip>
          <a:srcRect l="0" t="12537" r="0" b="11035"/>
          <a:stretch>
            <a:fillRect/>
          </a:stretch>
        </p:blipFill>
        <p:spPr>
          <a:xfrm>
            <a:off x="8373268" y="541535"/>
            <a:ext cx="7637452" cy="1263286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IMG_9788.png" descr="IMG_9788.png"/>
          <p:cNvPicPr>
            <a:picLocks noChangeAspect="1"/>
          </p:cNvPicPr>
          <p:nvPr/>
        </p:nvPicPr>
        <p:blipFill>
          <a:blip r:embed="rId4">
            <a:extLst/>
          </a:blip>
          <a:srcRect l="0" t="5329" r="0" b="2565"/>
          <a:stretch>
            <a:fillRect/>
          </a:stretch>
        </p:blipFill>
        <p:spPr>
          <a:xfrm>
            <a:off x="16294520" y="541535"/>
            <a:ext cx="6337527" cy="12633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90" name="這個是影片嗎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這個是影片嗎？</a:t>
            </a:r>
          </a:p>
        </p:txBody>
      </p:sp>
      <p:pic>
        <p:nvPicPr>
          <p:cNvPr id="391" name="IMG_9793.png" descr="IMG_9793.png"/>
          <p:cNvPicPr>
            <a:picLocks noChangeAspect="1"/>
          </p:cNvPicPr>
          <p:nvPr/>
        </p:nvPicPr>
        <p:blipFill>
          <a:blip r:embed="rId3">
            <a:extLst/>
          </a:blip>
          <a:srcRect l="0" t="5773" r="0" b="15616"/>
          <a:stretch>
            <a:fillRect/>
          </a:stretch>
        </p:blipFill>
        <p:spPr>
          <a:xfrm>
            <a:off x="8400057" y="395882"/>
            <a:ext cx="7596596" cy="12924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IMG_9794.png" descr="IMG_9794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16779485" y="0"/>
            <a:ext cx="6216030" cy="134530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95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396" name="截圖 2021-12-07 下午7.07.26.png" descr="截圖 2021-12-07 下午7.07.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83045" y="6054699"/>
            <a:ext cx="14337215" cy="43879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399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400" name="截圖 2021-12-07 下午7.09.55.png" descr="截圖 2021-12-07 下午7.09.5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30288" y="3478773"/>
            <a:ext cx="14395316" cy="95397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03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404" name="截圖 2021-12-07 下午7.11.59.png" descr="截圖 2021-12-07 下午7.11.5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93152" y="4218896"/>
            <a:ext cx="9899317" cy="85560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07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408" name="IMG_9327.png" descr="IMG_9327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34302"/>
          <a:stretch>
            <a:fillRect/>
          </a:stretch>
        </p:blipFill>
        <p:spPr>
          <a:xfrm>
            <a:off x="277312" y="2521857"/>
            <a:ext cx="7557633" cy="10745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IMG_9327.png" descr="IMG_9327.png"/>
          <p:cNvPicPr>
            <a:picLocks noChangeAspect="1"/>
          </p:cNvPicPr>
          <p:nvPr/>
        </p:nvPicPr>
        <p:blipFill>
          <a:blip r:embed="rId3">
            <a:extLst/>
          </a:blip>
          <a:srcRect l="0" t="65460" r="0" b="8885"/>
          <a:stretch>
            <a:fillRect/>
          </a:stretch>
        </p:blipFill>
        <p:spPr>
          <a:xfrm>
            <a:off x="7883438" y="2747537"/>
            <a:ext cx="7957125" cy="441783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IMG_9328.png" descr="IMG_9328.png"/>
          <p:cNvPicPr>
            <a:picLocks noChangeAspect="1"/>
          </p:cNvPicPr>
          <p:nvPr/>
        </p:nvPicPr>
        <p:blipFill>
          <a:blip r:embed="rId4">
            <a:extLst/>
          </a:blip>
          <a:srcRect l="0" t="41548" r="0" b="0"/>
          <a:stretch>
            <a:fillRect/>
          </a:stretch>
        </p:blipFill>
        <p:spPr>
          <a:xfrm>
            <a:off x="15888820" y="2861979"/>
            <a:ext cx="7956869" cy="10065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IMG_9328.png" descr="IMG_9328.png"/>
          <p:cNvPicPr>
            <a:picLocks noChangeAspect="1"/>
          </p:cNvPicPr>
          <p:nvPr/>
        </p:nvPicPr>
        <p:blipFill>
          <a:blip r:embed="rId4">
            <a:extLst/>
          </a:blip>
          <a:srcRect l="0" t="11295" r="0" b="57343"/>
          <a:stretch>
            <a:fillRect/>
          </a:stretch>
        </p:blipFill>
        <p:spPr>
          <a:xfrm>
            <a:off x="7941381" y="7753770"/>
            <a:ext cx="7841162" cy="53220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14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415" name="影像" descr="影像"/>
          <p:cNvPicPr>
            <a:picLocks noChangeAspect="1"/>
          </p:cNvPicPr>
          <p:nvPr/>
        </p:nvPicPr>
        <p:blipFill>
          <a:blip r:embed="rId3">
            <a:extLst/>
          </a:blip>
          <a:srcRect l="0" t="1402" r="0" b="45050"/>
          <a:stretch>
            <a:fillRect/>
          </a:stretch>
        </p:blipFill>
        <p:spPr>
          <a:xfrm>
            <a:off x="7666230" y="937815"/>
            <a:ext cx="10217183" cy="118405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18" name="快來喔！LINE免費貼圖只限今天領取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快來喔！LINE免費貼圖只限今天領取</a:t>
            </a:r>
          </a:p>
          <a:p>
            <a:pPr lvl="1">
              <a:buBlip>
                <a:blip r:embed="rId2"/>
              </a:buBlip>
            </a:pPr>
            <a:r>
              <a:t>點了會發生什麼事？</a:t>
            </a:r>
          </a:p>
          <a:p>
            <a:pPr lvl="1">
              <a:buBlip>
                <a:blip r:embed="rId2"/>
              </a:buBlip>
            </a:pPr>
            <a:r>
              <a:rPr u="sng">
                <a:hlinkClick r:id="rId3" invalidUrl="" action="" tgtFrame="" tooltip="" history="1" highlightClick="0" endSnd="0"/>
              </a:rPr>
              <a:t>https://youtu.be/c1NdMgNW7x0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21" name="有些檔案，電腦看到會「自動執行」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有些檔案，電腦看到會「自動執行」</a:t>
            </a:r>
          </a:p>
          <a:p>
            <a:pPr lvl="1">
              <a:buBlip>
                <a:blip r:embed="rId2"/>
              </a:buBlip>
            </a:pPr>
            <a:r>
              <a:t>執行檔：.exe</a:t>
            </a:r>
          </a:p>
          <a:p>
            <a:pPr lvl="1">
              <a:buBlip>
                <a:blip r:embed="rId2"/>
              </a:buBlip>
            </a:pPr>
            <a:r>
              <a:t>批次檔：.cmd ＆ .bat</a:t>
            </a:r>
          </a:p>
          <a:p>
            <a:pPr lvl="1">
              <a:buBlip>
                <a:blip r:embed="rId2"/>
              </a:buBlip>
            </a:pPr>
            <a:r>
              <a:t>指令碼：.vbs &amp; .js</a:t>
            </a:r>
          </a:p>
          <a:p>
            <a:pPr>
              <a:buBlip>
                <a:blip r:embed="rId2"/>
              </a:buBlip>
            </a:pPr>
            <a:r>
              <a:t>如果是惡意程式，就中了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51" name="細部操作：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細部操作：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先詢問學生有沒有聽過，或者知不知道什麼是「資訊安全」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讓學生上網查詢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大部分的搜尋結果對學生來說都滿不容易理解的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藉此跟學生說明接下來的教學內容就是「資訊安全」</a:t>
            </a:r>
          </a:p>
        </p:txBody>
      </p:sp>
      <p:grpSp>
        <p:nvGrpSpPr>
          <p:cNvPr id="161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157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152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solidFill>
                <a:srgbClr val="6DA5D4"/>
              </a:solidFill>
              <a:ln w="19050" cap="flat">
                <a:solidFill>
                  <a:srgbClr val="50789B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什麼是</a:t>
                </a:r>
              </a:p>
              <a:p>
                <a:pPr defTabSz="457200">
                  <a:spcBef>
                    <a:spcPts val="400"/>
                  </a:spcBef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資訊安全</a:t>
                </a:r>
              </a:p>
            </p:txBody>
          </p:sp>
          <p:sp>
            <p:nvSpPr>
              <p:cNvPr id="153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54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155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56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160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158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159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24" name="如果不是執行檔，如果是 .word或 .pdf或 .jpg，那安全嗎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如果不是執行檔，如果是 .word或 .pdf或 .jpg，那安全嗎？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27" name="其實還是不安全，因為檔案可以「偽裝」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其實還是不安全，因為檔案可以「偽裝」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30" name="數位檔案，是由「檔頭」跟「內容」構成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</a:lstStyle>
          <a:p>
            <a:pPr/>
            <a:r>
              <a:t>數位檔案，是由「檔頭」跟「內容」構成</a:t>
            </a:r>
          </a:p>
          <a:p>
            <a:pPr lvl="1"/>
            <a:r>
              <a:t>在檔頭裡，會寫上檔案類型，電腦讀取到，就會用預設的程式來繼續讀取內容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33" name="所以就算是圖片檔、pdf檔，我們也可以在裡面埋藏病毒碼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26821" indent="-726821" defTabSz="800735">
              <a:spcBef>
                <a:spcPts val="5700"/>
              </a:spcBef>
              <a:buBlip>
                <a:blip r:embed="rId2"/>
              </a:buBlip>
              <a:defRPr sz="6596"/>
            </a:pPr>
            <a:r>
              <a:t>所以就算是圖片檔、pdf檔，我們也可以在裡面埋藏病毒碼</a:t>
            </a:r>
          </a:p>
          <a:p>
            <a:pPr lvl="1" marL="1453642" indent="-726821" defTabSz="800735">
              <a:spcBef>
                <a:spcPts val="2300"/>
              </a:spcBef>
              <a:buBlip>
                <a:blip r:embed="rId2"/>
              </a:buBlip>
              <a:defRPr sz="6208"/>
            </a:pPr>
            <a:r>
              <a:t>只要一行指令，就會讓你中毒</a:t>
            </a:r>
          </a:p>
          <a:p>
            <a:pPr lvl="1" marL="1453642" indent="-726821" defTabSz="800735">
              <a:spcBef>
                <a:spcPts val="2300"/>
              </a:spcBef>
              <a:buBlip>
                <a:blip r:embed="rId2"/>
              </a:buBlip>
              <a:defRPr sz="6208"/>
            </a:pPr>
            <a:r>
              <a:t>而且你不會發現</a:t>
            </a:r>
          </a:p>
          <a:p>
            <a:pPr marL="726821" indent="-726821" defTabSz="800735">
              <a:spcBef>
                <a:spcPts val="5700"/>
              </a:spcBef>
              <a:buBlip>
                <a:blip r:embed="rId2"/>
              </a:buBlip>
              <a:defRPr sz="6596"/>
            </a:pPr>
            <a:r>
              <a:t>「圖像隱碼術」</a:t>
            </a:r>
          </a:p>
          <a:p>
            <a:pPr marL="726821" indent="-726821" defTabSz="800735">
              <a:spcBef>
                <a:spcPts val="5700"/>
              </a:spcBef>
              <a:buBlip>
                <a:blip r:embed="rId2"/>
              </a:buBlip>
              <a:defRPr sz="6596"/>
            </a:pPr>
            <a:r>
              <a:t>如果你是駭客，有什麼創意用法？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36" name="做為網站的圖示、應用程式的圖示等等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做為網站的圖示、應用程式的圖示等等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39" name="你看到什麼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你看到什麼？</a:t>
            </a:r>
          </a:p>
        </p:txBody>
      </p:sp>
      <p:pic>
        <p:nvPicPr>
          <p:cNvPr id="440" name="IMG_0320.png" descr="IMG_0320.png"/>
          <p:cNvPicPr>
            <a:picLocks noChangeAspect="1"/>
          </p:cNvPicPr>
          <p:nvPr/>
        </p:nvPicPr>
        <p:blipFill>
          <a:blip r:embed="rId3">
            <a:extLst/>
          </a:blip>
          <a:srcRect l="66976" t="8524" r="9840" b="58285"/>
          <a:stretch>
            <a:fillRect/>
          </a:stretch>
        </p:blipFill>
        <p:spPr>
          <a:xfrm>
            <a:off x="7927770" y="3330702"/>
            <a:ext cx="9421150" cy="94211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43" name="你看到什麼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你看到什麼？</a:t>
            </a:r>
          </a:p>
        </p:txBody>
      </p:sp>
      <p:pic>
        <p:nvPicPr>
          <p:cNvPr id="444" name="IMG_0320.png" descr="IMG_0320.png"/>
          <p:cNvPicPr>
            <a:picLocks noChangeAspect="1"/>
          </p:cNvPicPr>
          <p:nvPr/>
        </p:nvPicPr>
        <p:blipFill>
          <a:blip r:embed="rId3">
            <a:extLst/>
          </a:blip>
          <a:srcRect l="66976" t="40668" r="9366" b="8151"/>
          <a:stretch>
            <a:fillRect/>
          </a:stretch>
        </p:blipFill>
        <p:spPr>
          <a:xfrm>
            <a:off x="7927771" y="1731135"/>
            <a:ext cx="7334177" cy="11082942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取自維基百科"/>
          <p:cNvSpPr txBox="1"/>
          <p:nvPr/>
        </p:nvSpPr>
        <p:spPr>
          <a:xfrm>
            <a:off x="15568476" y="12120747"/>
            <a:ext cx="5597996" cy="8629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>
              <a:spcBef>
                <a:spcPts val="5900"/>
              </a:spcBef>
              <a:defRPr sz="3000"/>
            </a:lvl1pPr>
          </a:lstStyle>
          <a:p>
            <a:pPr/>
            <a:r>
              <a:t>取自維基百科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48" name="還有什麼地方，你會常常看到圖片，甚至可能會幫忙轉傳？"/>
          <p:cNvSpPr txBox="1"/>
          <p:nvPr>
            <p:ph type="body" idx="1"/>
          </p:nvPr>
        </p:nvSpPr>
        <p:spPr>
          <a:xfrm>
            <a:off x="1014292" y="3702050"/>
            <a:ext cx="21958301" cy="91059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還有什麼地方，你會常常看到圖片，甚至可能會幫忙轉傳？</a:t>
            </a:r>
          </a:p>
        </p:txBody>
      </p:sp>
      <p:sp>
        <p:nvSpPr>
          <p:cNvPr id="449" name="長輩圖"/>
          <p:cNvSpPr txBox="1"/>
          <p:nvPr/>
        </p:nvSpPr>
        <p:spPr>
          <a:xfrm>
            <a:off x="1219200" y="8307400"/>
            <a:ext cx="21958300" cy="4061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lvl="1" marL="1498600" indent="-749300" algn="l">
              <a:spcBef>
                <a:spcPts val="5900"/>
              </a:spcBef>
              <a:buSzPct val="40000"/>
              <a:buBlip>
                <a:blip r:embed="rId2"/>
              </a:buBlip>
              <a:defRPr sz="6800"/>
            </a:pPr>
            <a:r>
              <a:t>長輩圖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49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52" name="攻擊碼可以做什麼？"/>
          <p:cNvSpPr txBox="1"/>
          <p:nvPr>
            <p:ph type="body" idx="1"/>
          </p:nvPr>
        </p:nvSpPr>
        <p:spPr>
          <a:xfrm>
            <a:off x="1212850" y="5608170"/>
            <a:ext cx="21958300" cy="9105901"/>
          </a:xfrm>
          <a:prstGeom prst="rect">
            <a:avLst/>
          </a:prstGeom>
        </p:spPr>
        <p:txBody>
          <a:bodyPr anchor="t"/>
          <a:lstStyle>
            <a:lvl1pPr>
              <a:buBlip>
                <a:blip r:embed="rId2"/>
              </a:buBlip>
            </a:lvl1pPr>
          </a:lstStyle>
          <a:p>
            <a:pPr/>
            <a:r>
              <a:t>攻擊碼可以做什麼？</a:t>
            </a:r>
          </a:p>
        </p:txBody>
      </p:sp>
      <p:sp>
        <p:nvSpPr>
          <p:cNvPr id="453" name="癱瘓電腦、加密檔案勒索金錢…"/>
          <p:cNvSpPr txBox="1"/>
          <p:nvPr/>
        </p:nvSpPr>
        <p:spPr>
          <a:xfrm>
            <a:off x="1212850" y="6165297"/>
            <a:ext cx="21958300" cy="689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lvl="1" marL="1498600" indent="-749300" algn="l">
              <a:spcBef>
                <a:spcPts val="2400"/>
              </a:spcBef>
              <a:buSzPct val="40000"/>
              <a:buBlip>
                <a:blip r:embed="rId2"/>
              </a:buBlip>
              <a:defRPr sz="6400"/>
            </a:pPr>
            <a:r>
              <a:t>癱瘓電腦、加密檔案勒索金錢</a:t>
            </a:r>
          </a:p>
          <a:p>
            <a:pPr lvl="1" marL="1498600" indent="-749300" algn="l">
              <a:spcBef>
                <a:spcPts val="1600"/>
              </a:spcBef>
              <a:buSzPct val="40000"/>
              <a:buBlip>
                <a:blip r:embed="rId2"/>
              </a:buBlip>
              <a:defRPr sz="6400"/>
            </a:pPr>
            <a:r>
              <a:t>作為殭屍電腦、跳板電腦，攻擊其他人</a:t>
            </a:r>
          </a:p>
          <a:p>
            <a:pPr lvl="1" marL="1498600" indent="-749300" algn="l">
              <a:spcBef>
                <a:spcPts val="1600"/>
              </a:spcBef>
              <a:buSzPct val="40000"/>
              <a:buBlip>
                <a:blip r:embed="rId2"/>
              </a:buBlip>
              <a:defRPr sz="6400"/>
            </a:pPr>
            <a:r>
              <a:t>植入後門程式，變成駭客的後花園，駭客進來撈個資、帳號密碼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53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56" name="名詞區分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名詞區分：</a:t>
            </a:r>
          </a:p>
          <a:p>
            <a:pPr lvl="1">
              <a:buBlip>
                <a:blip r:embed="rId2"/>
              </a:buBlip>
            </a:pPr>
            <a:r>
              <a:t>病毒</a:t>
            </a:r>
          </a:p>
          <a:p>
            <a:pPr lvl="1">
              <a:buBlip>
                <a:blip r:embed="rId2"/>
              </a:buBlip>
            </a:pPr>
            <a:r>
              <a:t>蠕蟲：會自己執行跟繁殖的</a:t>
            </a:r>
          </a:p>
          <a:p>
            <a:pPr lvl="1">
              <a:buBlip>
                <a:blip r:embed="rId2"/>
              </a:buBlip>
            </a:pPr>
            <a:r>
              <a:t>特洛伊木馬：讓駭客可以自由進出電腦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64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11834" indent="-711834" defTabSz="784225">
              <a:spcBef>
                <a:spcPts val="5600"/>
              </a:spcBef>
              <a:buBlip>
                <a:blip r:embed="rId2"/>
              </a:buBlip>
              <a:defRPr sz="5320"/>
            </a:pPr>
            <a:r>
              <a:t>細部操作</a:t>
            </a:r>
          </a:p>
          <a:p>
            <a:pPr lvl="1" marL="1423669" indent="-711834" defTabSz="784225">
              <a:spcBef>
                <a:spcPts val="500"/>
              </a:spcBef>
              <a:buBlip>
                <a:blip r:embed="rId2"/>
              </a:buBlip>
              <a:defRPr sz="5320"/>
            </a:pPr>
            <a:r>
              <a:t>先詢問學生「資訊不安全會造成什麼危害」？</a:t>
            </a:r>
          </a:p>
          <a:p>
            <a:pPr lvl="2" marL="2135504" indent="-711834" defTabSz="784225">
              <a:spcBef>
                <a:spcPts val="500"/>
              </a:spcBef>
              <a:buBlip>
                <a:blip r:embed="rId2"/>
              </a:buBlip>
              <a:defRPr sz="5320"/>
            </a:pPr>
            <a:r>
              <a:t>大部分是回答「詐騙」、「盜帳號」</a:t>
            </a:r>
          </a:p>
          <a:p>
            <a:pPr lvl="2" marL="2135504" indent="-711834" defTabSz="784225">
              <a:spcBef>
                <a:spcPts val="500"/>
              </a:spcBef>
              <a:buBlip>
                <a:blip r:embed="rId2"/>
              </a:buBlip>
              <a:defRPr sz="5320">
                <a:solidFill>
                  <a:srgbClr val="E22400"/>
                </a:solidFill>
              </a:defRPr>
            </a:pPr>
            <a:r>
              <a:t>共備建議：或許可以先看完老師給的案例，等學生有點概念再問，</a:t>
            </a:r>
          </a:p>
          <a:p>
            <a:pPr lvl="1" marL="1423669" indent="-711834" defTabSz="784225">
              <a:spcBef>
                <a:spcPts val="1100"/>
              </a:spcBef>
              <a:buBlip>
                <a:blip r:embed="rId2"/>
              </a:buBlip>
              <a:defRPr sz="5320"/>
            </a:pPr>
            <a:r>
              <a:t>讓學生查詢「資安事件」</a:t>
            </a:r>
          </a:p>
          <a:p>
            <a:pPr lvl="2" marL="2135504" indent="-711834" defTabSz="784225">
              <a:spcBef>
                <a:spcPts val="500"/>
              </a:spcBef>
              <a:buBlip>
                <a:blip r:embed="rId2"/>
              </a:buBlip>
              <a:defRPr sz="4750"/>
            </a:pPr>
            <a:r>
              <a:t>大部分是企業等級的危害：飯店訂房系統被癱瘓、個人資料外洩等等</a:t>
            </a:r>
          </a:p>
        </p:txBody>
      </p:sp>
      <p:grpSp>
        <p:nvGrpSpPr>
          <p:cNvPr id="174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170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165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166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67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168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69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173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171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172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59" name="攻擊碼還可以做什麼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攻擊碼還可以做什麼？</a:t>
            </a:r>
          </a:p>
          <a:p>
            <a:pPr lvl="1">
              <a:buBlip>
                <a:blip r:embed="rId2"/>
              </a:buBlip>
            </a:pPr>
            <a:r>
              <a:t>偷偷開啟電腦錄音機</a:t>
            </a:r>
          </a:p>
          <a:p>
            <a:pPr lvl="1">
              <a:buBlip>
                <a:blip r:embed="rId2"/>
              </a:buBlip>
            </a:pPr>
            <a:r>
              <a:t>偷偷開啟電腦攝影機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62" name="共備資源：佛系病毒：https://blog.trendmicro.com.tw/?p=57744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solidFill>
                  <a:srgbClr val="E22400"/>
                </a:solidFill>
              </a:defRPr>
            </a:pPr>
            <a:r>
              <a:t>共備資源：佛系病毒：</a:t>
            </a:r>
            <a:r>
              <a:rPr u="sng">
                <a:hlinkClick r:id="rId3" invalidUrl="" action="" tgtFrame="" tooltip="" history="1" highlightClick="0" endSnd="0"/>
              </a:rPr>
              <a:t>https://blog.trendmicro.com.tw/?p=57744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65" name="快來喔，這裡有免費的wi-fi喔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</a:lstStyle>
          <a:p>
            <a:pPr/>
            <a:r>
              <a:t>快來喔，這裡有免費的wi-fi喔。</a:t>
            </a:r>
          </a:p>
          <a:p>
            <a:pPr lvl="1"/>
            <a:r>
              <a:t>安全嗎？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68" name="先介紹一下wi-fi跟4G的差別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先介紹一下wi-fi跟4G的差別：</a:t>
            </a:r>
          </a:p>
          <a:p>
            <a:pPr lvl="1">
              <a:buBlip>
                <a:blip r:embed="rId2"/>
              </a:buBlip>
            </a:pPr>
            <a:r>
              <a:t>Wi-fi：無線區域網路：</a:t>
            </a:r>
          </a:p>
          <a:p>
            <a:pPr lvl="2">
              <a:buBlip>
                <a:blip r:embed="rId2"/>
              </a:buBlip>
            </a:pPr>
            <a:r>
              <a:t>藉由無線網路基地台，把實體線路轉為無線的</a:t>
            </a:r>
          </a:p>
          <a:p>
            <a:pPr lvl="1">
              <a:buBlip>
                <a:blip r:embed="rId2"/>
              </a:buBlip>
            </a:pPr>
            <a:r>
              <a:t>4G：第四代移動通信技術</a:t>
            </a:r>
          </a:p>
          <a:p>
            <a:pPr lvl="2">
              <a:buBlip>
                <a:blip r:embed="rId2"/>
              </a:buBlip>
            </a:pPr>
            <a:r>
              <a:t>連線到電信業者的基地台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71" name="免費的wi-fi為什麼不安全-1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免費的wi-fi為什麼不安全-1？</a:t>
            </a:r>
          </a:p>
          <a:p>
            <a:pPr lvl="1">
              <a:buBlip>
                <a:blip r:embed="rId2"/>
              </a:buBlip>
            </a:pPr>
            <a:r>
              <a:t>在網路上，為了提高整體的運作效率，資料是以「封包」的樣子在傳輸，就像宅配，除了內容物之外，外面會有一堆資訊</a:t>
            </a:r>
          </a:p>
          <a:p>
            <a:pPr lvl="1">
              <a:buBlip>
                <a:blip r:embed="rId2"/>
              </a:buBlip>
            </a:pPr>
            <a:r>
              <a:t>資料會被切成好幾個封包，每個封包移動的路徑不一定相同，就像宅配，每台車走的路徑不同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74" name="免費的wi-fi為什麼不安全-1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免費的wi-fi為什麼不安全-1？</a:t>
            </a:r>
          </a:p>
          <a:p>
            <a:pPr lvl="1">
              <a:buBlip>
                <a:blip r:embed="rId2"/>
              </a:buBlip>
            </a:pPr>
            <a:r>
              <a:t>封包在移動的過程，就叫做「路由」，會經過好幾個資訊設備，例如無線基地台、路由器、交換器等等。</a:t>
            </a:r>
          </a:p>
          <a:p>
            <a:pPr lvl="1">
              <a:buBlip>
                <a:blip r:embed="rId2"/>
              </a:buBlip>
            </a:pPr>
            <a:r>
              <a:t>封包傳輸的規則，就叫做「協定」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77" name="免費的wi-fi為什麼不安全-1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免費的wi-fi為什麼不安全-1？</a:t>
            </a:r>
          </a:p>
          <a:p>
            <a:pPr lvl="1">
              <a:buBlip>
                <a:blip r:embed="rId2"/>
              </a:buBlip>
            </a:pPr>
            <a:r>
              <a:t>封包在移動的過程中，或許會被攔截、被嗅探，然後就洩露了重要資料</a:t>
            </a:r>
            <a:r>
              <a:rPr sz="4000"/>
              <a:t>(帳密、信用卡資料等等)</a:t>
            </a:r>
            <a:endParaRPr sz="4000"/>
          </a:p>
          <a:p>
            <a:pPr lvl="1">
              <a:buBlip>
                <a:blip r:embed="rId2"/>
              </a:buBlip>
            </a:pPr>
            <a:r>
              <a:t>也可能被偽造資料，收到詐騙訊息</a:t>
            </a:r>
          </a:p>
          <a:p>
            <a:pPr lvl="1">
              <a:buBlip>
                <a:blip r:embed="rId2"/>
              </a:buBlip>
            </a:pPr>
            <a:r>
              <a:t>「中間人攻擊」、「ARP欺騙」</a:t>
            </a:r>
          </a:p>
          <a:p>
            <a:pPr lvl="1">
              <a:buBlip>
                <a:blip r:embed="rId2"/>
              </a:buBlip>
            </a:pPr>
            <a:r>
              <a:t>CIA中的「完整性」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80" name="免費的wi-fi為什麼不安全-2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免費的wi-fi為什麼不安全-2？</a:t>
            </a:r>
          </a:p>
          <a:p>
            <a:pPr lvl="1">
              <a:buBlip>
                <a:blip r:embed="rId2"/>
              </a:buBlip>
            </a:pPr>
            <a:r>
              <a:t>也可以偽造登入畫面，騙取你的帳號密碼</a:t>
            </a:r>
          </a:p>
          <a:p>
            <a:pPr>
              <a:buBlip>
                <a:blip r:embed="rId2"/>
              </a:buBlip>
            </a:pPr>
            <a:r>
              <a:t>釣魚網站，以及不明郵件也是類似的滲透手法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83" name="上網時，網址前面的「http」是一種「通訊協定」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上網時，網址前面的「http」是一種「通訊協定」</a:t>
            </a:r>
          </a:p>
          <a:p>
            <a:pPr lvl="1">
              <a:buBlip>
                <a:blip r:embed="rId2"/>
              </a:buBlip>
            </a:pPr>
            <a:r>
              <a:t>超文本傳輸協定</a:t>
            </a:r>
          </a:p>
          <a:p>
            <a:pPr lvl="1">
              <a:buBlip>
                <a:blip r:embed="rId2"/>
              </a:buBlip>
            </a:pPr>
            <a:r>
              <a:t>傳輸的資料內容未經加密，所以容易被第三方竊取</a:t>
            </a:r>
          </a:p>
          <a:p>
            <a:pPr>
              <a:buBlip>
                <a:blip r:embed="rId2"/>
              </a:buBlip>
            </a:pPr>
            <a:r>
              <a:t>安全的協定是「https」，資料經過「加密」</a:t>
            </a:r>
            <a:r>
              <a:rPr sz="4500"/>
              <a:t>(not雜湊)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86" name="點兩下來編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</a:p>
        </p:txBody>
      </p:sp>
      <p:pic>
        <p:nvPicPr>
          <p:cNvPr id="487" name="影像" descr="影像"/>
          <p:cNvPicPr>
            <a:picLocks noChangeAspect="1"/>
          </p:cNvPicPr>
          <p:nvPr/>
        </p:nvPicPr>
        <p:blipFill>
          <a:blip r:embed="rId3">
            <a:extLst/>
          </a:blip>
          <a:srcRect l="0" t="0" r="0" b="51382"/>
          <a:stretch>
            <a:fillRect/>
          </a:stretch>
        </p:blipFill>
        <p:spPr>
          <a:xfrm>
            <a:off x="1500782" y="8696764"/>
            <a:ext cx="21382436" cy="4195432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截圖 2021-12-21 下午8.20.27.png" descr="截圖 2021-12-21 下午8.20.27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3675"/>
          <a:stretch>
            <a:fillRect/>
          </a:stretch>
        </p:blipFill>
        <p:spPr>
          <a:xfrm>
            <a:off x="3456399" y="3326186"/>
            <a:ext cx="18154503" cy="56639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資安事件分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資安事件分享</a:t>
            </a:r>
          </a:p>
        </p:txBody>
      </p:sp>
      <p:sp>
        <p:nvSpPr>
          <p:cNvPr id="177" name="補習班：https://udn.com/news/story/7321/5896554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補習班</a:t>
            </a:r>
            <a:r>
              <a:rPr sz="6000"/>
              <a:t>：</a:t>
            </a:r>
            <a:r>
              <a:rPr sz="6000" u="sng">
                <a:hlinkClick r:id="rId3" invalidUrl="" action="" tgtFrame="" tooltip="" history="1" highlightClick="0" endSnd="0"/>
              </a:rPr>
              <a:t>https://udn.com/news/story/7321/5896554</a:t>
            </a:r>
            <a:endParaRPr sz="5600"/>
          </a:p>
          <a:p>
            <a:pPr>
              <a:buBlip>
                <a:blip r:embed="rId2"/>
              </a:buBlip>
            </a:pPr>
            <a:r>
              <a:t>臺積電：</a:t>
            </a:r>
            <a:r>
              <a:rPr sz="6100" u="sng">
                <a:hlinkClick r:id="rId4" invalidUrl="" action="" tgtFrame="" tooltip="" history="1" highlightClick="0" endSnd="0"/>
              </a:rPr>
              <a:t>https://www.ithome.com.tw/news/125098</a:t>
            </a:r>
          </a:p>
          <a:p>
            <a:pPr>
              <a:buBlip>
                <a:blip r:embed="rId2"/>
              </a:buBlip>
            </a:pPr>
            <a:r>
              <a:t>銀行</a:t>
            </a:r>
            <a:r>
              <a:rPr sz="6000"/>
              <a:t>：</a:t>
            </a:r>
            <a:r>
              <a:rPr sz="6000" u="sng">
                <a:hlinkClick r:id="rId5" invalidUrl="" action="" tgtFrame="" tooltip="" history="1" highlightClick="0" endSnd="0"/>
              </a:rPr>
              <a:t>https://www.ithome.com.tw/article/107291</a:t>
            </a:r>
          </a:p>
          <a:p>
            <a:pPr>
              <a:buBlip>
                <a:blip r:embed="rId2"/>
              </a:buBlip>
              <a:defRPr>
                <a:solidFill>
                  <a:srgbClr val="E22400"/>
                </a:solidFill>
              </a:defRPr>
            </a:pPr>
            <a:r>
              <a:t>共備建議：可以試著搜尋新聞影片，或許會有更好的效果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91" name="連接網路的設備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連接網路的設備：</a:t>
            </a:r>
          </a:p>
          <a:p>
            <a:pPr lvl="1">
              <a:buBlip>
                <a:blip r:embed="rId2"/>
              </a:buBlip>
            </a:pPr>
            <a:r>
              <a:t>集線器</a:t>
            </a:r>
          </a:p>
          <a:p>
            <a:pPr lvl="1">
              <a:buBlip>
                <a:blip r:embed="rId2"/>
              </a:buBlip>
            </a:pPr>
            <a:r>
              <a:t>交換器</a:t>
            </a:r>
          </a:p>
          <a:p>
            <a:pPr lvl="1">
              <a:buBlip>
                <a:blip r:embed="rId2"/>
              </a:buBlip>
            </a:pPr>
            <a:r>
              <a:t>路由器</a:t>
            </a:r>
          </a:p>
        </p:txBody>
      </p:sp>
      <p:pic>
        <p:nvPicPr>
          <p:cNvPr id="492" name="影像" descr="影像"/>
          <p:cNvPicPr>
            <a:picLocks noChangeAspect="1"/>
          </p:cNvPicPr>
          <p:nvPr/>
        </p:nvPicPr>
        <p:blipFill>
          <a:blip r:embed="rId3">
            <a:extLst/>
          </a:blip>
          <a:srcRect l="53694" t="31366" r="2693" b="34777"/>
          <a:stretch>
            <a:fillRect/>
          </a:stretch>
        </p:blipFill>
        <p:spPr>
          <a:xfrm>
            <a:off x="7629755" y="7765134"/>
            <a:ext cx="6425379" cy="2494019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影像" descr="影像"/>
          <p:cNvPicPr>
            <a:picLocks noChangeAspect="1"/>
          </p:cNvPicPr>
          <p:nvPr/>
        </p:nvPicPr>
        <p:blipFill>
          <a:blip r:embed="rId4">
            <a:extLst/>
          </a:blip>
          <a:srcRect l="30571" t="31039" r="5483" b="13621"/>
          <a:stretch>
            <a:fillRect/>
          </a:stretch>
        </p:blipFill>
        <p:spPr>
          <a:xfrm>
            <a:off x="14938319" y="4974533"/>
            <a:ext cx="8239523" cy="53505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496" name="可怕的地方是：封包是用「廣播」的方式傳遞，所以每台設備都會收到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可怕的地方是：封包是用「廣播」的方式傳遞，所以每台設備都會收到</a:t>
            </a:r>
          </a:p>
        </p:txBody>
      </p:sp>
      <p:pic>
        <p:nvPicPr>
          <p:cNvPr id="497" name="影像" descr="影像"/>
          <p:cNvPicPr>
            <a:picLocks noChangeAspect="1"/>
          </p:cNvPicPr>
          <p:nvPr/>
        </p:nvPicPr>
        <p:blipFill>
          <a:blip r:embed="rId3">
            <a:extLst/>
          </a:blip>
          <a:srcRect l="53694" t="31366" r="2693" b="34777"/>
          <a:stretch>
            <a:fillRect/>
          </a:stretch>
        </p:blipFill>
        <p:spPr>
          <a:xfrm>
            <a:off x="16213301" y="9688617"/>
            <a:ext cx="6425379" cy="24940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社交工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</a:t>
            </a:r>
          </a:p>
        </p:txBody>
      </p:sp>
      <p:sp>
        <p:nvSpPr>
          <p:cNvPr id="500" name="避免中間人攻擊的方法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避免中間人攻擊的方法：</a:t>
            </a:r>
          </a:p>
          <a:p>
            <a:pPr lvl="1">
              <a:buBlip>
                <a:blip r:embed="rId2"/>
              </a:buBlip>
            </a:pPr>
            <a:r>
              <a:t>「數位簽章」、「數位憑證」</a:t>
            </a:r>
          </a:p>
          <a:p>
            <a:pPr lvl="1">
              <a:buBlip>
                <a:blip r:embed="rId2"/>
              </a:buBlip>
            </a:pPr>
            <a:r>
              <a:t>證明資料是由某某某發出的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03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複習一下：為什麼我傳出去的資料不完整，被修改了？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不安全的連線：</a:t>
            </a:r>
          </a:p>
          <a:p>
            <a:pPr lvl="3">
              <a:spcBef>
                <a:spcPts val="1200"/>
              </a:spcBef>
              <a:buBlip>
                <a:blip r:embed="rId2"/>
              </a:buBlip>
              <a:defRPr sz="5200"/>
            </a:pPr>
            <a:r>
              <a:t>不安全的網路傳輸設備（無線基地台,AP）</a:t>
            </a:r>
          </a:p>
          <a:p>
            <a:pPr lvl="3">
              <a:spcBef>
                <a:spcPts val="1200"/>
              </a:spcBef>
              <a:buBlip>
                <a:blip r:embed="rId2"/>
              </a:buBlip>
              <a:defRPr sz="5200"/>
            </a:pPr>
            <a:r>
              <a:t>不安全的傳輸協定</a:t>
            </a:r>
          </a:p>
        </p:txBody>
      </p:sp>
      <p:grpSp>
        <p:nvGrpSpPr>
          <p:cNvPr id="513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504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505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512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509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506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07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08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網路的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510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16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5600"/>
            </a:lvl1pPr>
            <a:lvl2pPr>
              <a:spcBef>
                <a:spcPts val="1200"/>
              </a:spcBef>
              <a:buBlip>
                <a:blip r:embed="rId2"/>
              </a:buBlip>
              <a:defRPr sz="5600"/>
            </a:lvl2pPr>
            <a:lvl3pPr>
              <a:spcBef>
                <a:spcPts val="1200"/>
              </a:spcBef>
              <a:buBlip>
                <a:blip r:embed="rId2"/>
              </a:buBlip>
              <a:defRPr sz="5300"/>
            </a:lvl3pPr>
          </a:lstStyle>
          <a:p>
            <a:pPr/>
            <a:r>
              <a:t>細部操作</a:t>
            </a:r>
          </a:p>
          <a:p>
            <a:pPr lvl="1"/>
            <a:r>
              <a:t>做個調查：</a:t>
            </a:r>
          </a:p>
          <a:p>
            <a:pPr lvl="2"/>
            <a:r>
              <a:t>經過以上課程之後，未來你去外面不會使用免費wi-fi的，請舉手</a:t>
            </a:r>
          </a:p>
        </p:txBody>
      </p:sp>
      <p:grpSp>
        <p:nvGrpSpPr>
          <p:cNvPr id="526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517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518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525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522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519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20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21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網路的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523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29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那既然我們的確會使用到免費的wi-fi，那麼有哪些保險措施？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注意連線是否為安全的協定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輸入帳號密碼前請三思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200"/>
            </a:pPr>
            <a:r>
              <a:t>不要傳輸重要或私密的資訊</a:t>
            </a:r>
          </a:p>
        </p:txBody>
      </p:sp>
      <p:grpSp>
        <p:nvGrpSpPr>
          <p:cNvPr id="539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530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531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538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535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532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33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34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網路的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536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42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5600"/>
            </a:lvl1pPr>
            <a:lvl2pPr>
              <a:spcBef>
                <a:spcPts val="1200"/>
              </a:spcBef>
              <a:buBlip>
                <a:blip r:embed="rId2"/>
              </a:buBlip>
              <a:defRPr sz="5600"/>
            </a:lvl2pPr>
          </a:lstStyle>
          <a:p>
            <a:pPr/>
            <a:r>
              <a:t>細部操作</a:t>
            </a:r>
          </a:p>
          <a:p>
            <a:pPr lvl="1"/>
            <a:r>
              <a:t>有些時候，「個資」是我們主動洩漏的唷，想想看，是哪些情況？</a:t>
            </a:r>
          </a:p>
        </p:txBody>
      </p:sp>
      <p:grpSp>
        <p:nvGrpSpPr>
          <p:cNvPr id="552" name="群組"/>
          <p:cNvGrpSpPr/>
          <p:nvPr/>
        </p:nvGrpSpPr>
        <p:grpSpPr>
          <a:xfrm>
            <a:off x="1459912" y="3089395"/>
            <a:ext cx="20725201" cy="2700374"/>
            <a:chOff x="0" y="-50800"/>
            <a:chExt cx="20725200" cy="2700373"/>
          </a:xfrm>
        </p:grpSpPr>
        <p:sp>
          <p:nvSpPr>
            <p:cNvPr id="543" name="群組"/>
            <p:cNvSpPr/>
            <p:nvPr/>
          </p:nvSpPr>
          <p:spPr>
            <a:xfrm>
              <a:off x="0" y="118047"/>
              <a:ext cx="4060008" cy="2362679"/>
            </a:xfrm>
            <a:prstGeom prst="rect">
              <a:avLst/>
            </a:prstGeom>
            <a:solidFill>
              <a:srgbClr val="538C79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危害是</a:t>
              </a:r>
            </a:p>
            <a:p>
              <a:pPr defTabSz="457200">
                <a:defRPr sz="48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r>
                <a:t>如何造成的？</a:t>
              </a:r>
            </a:p>
          </p:txBody>
        </p:sp>
        <p:sp>
          <p:nvSpPr>
            <p:cNvPr id="544" name="線條"/>
            <p:cNvSpPr/>
            <p:nvPr/>
          </p:nvSpPr>
          <p:spPr>
            <a:xfrm>
              <a:off x="4238101" y="1299386"/>
              <a:ext cx="1717288" cy="1"/>
            </a:xfrm>
            <a:prstGeom prst="line">
              <a:avLst/>
            </a:prstGeom>
            <a:noFill/>
            <a:ln w="762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3800"/>
              </a:pPr>
            </a:p>
          </p:txBody>
        </p:sp>
        <p:grpSp>
          <p:nvGrpSpPr>
            <p:cNvPr id="551" name="群組"/>
            <p:cNvGrpSpPr/>
            <p:nvPr/>
          </p:nvGrpSpPr>
          <p:grpSpPr>
            <a:xfrm>
              <a:off x="6082681" y="-50800"/>
              <a:ext cx="14642520" cy="2700374"/>
              <a:chOff x="-50800" y="-50800"/>
              <a:chExt cx="14642518" cy="2700373"/>
            </a:xfrm>
          </p:grpSpPr>
          <p:grpSp>
            <p:nvGrpSpPr>
              <p:cNvPr id="548" name="群組"/>
              <p:cNvGrpSpPr/>
              <p:nvPr/>
            </p:nvGrpSpPr>
            <p:grpSpPr>
              <a:xfrm>
                <a:off x="516773" y="337176"/>
                <a:ext cx="13507372" cy="1924422"/>
                <a:chOff x="0" y="0"/>
                <a:chExt cx="13507371" cy="1924420"/>
              </a:xfrm>
            </p:grpSpPr>
            <p:sp>
              <p:nvSpPr>
                <p:cNvPr id="545" name="硬體的…"/>
                <p:cNvSpPr/>
                <p:nvPr/>
              </p:nvSpPr>
              <p:spPr>
                <a:xfrm>
                  <a:off x="0" y="0"/>
                  <a:ext cx="4060008" cy="1924421"/>
                </a:xfrm>
                <a:prstGeom prst="rect">
                  <a:avLst/>
                </a:prstGeom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硬體的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46" name="軟體的…"/>
                <p:cNvSpPr/>
                <p:nvPr/>
              </p:nvSpPr>
              <p:spPr>
                <a:xfrm>
                  <a:off x="4723681" y="0"/>
                  <a:ext cx="4060009" cy="1924421"/>
                </a:xfrm>
                <a:prstGeom prst="rect">
                  <a:avLst/>
                </a:prstGeom>
                <a:blipFill rotWithShape="1">
                  <a:blip r:embed="rId4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3800"/>
                  </a:pPr>
                  <a:r>
                    <a:t>軟體的</a:t>
                  </a:r>
                </a:p>
                <a:p>
                  <a:pPr>
                    <a:defRPr b="1" sz="3800"/>
                  </a:pPr>
                  <a:r>
                    <a:t>資訊安全</a:t>
                  </a:r>
                </a:p>
              </p:txBody>
            </p:sp>
            <p:sp>
              <p:nvSpPr>
                <p:cNvPr id="547" name="網路的…"/>
                <p:cNvSpPr/>
                <p:nvPr/>
              </p:nvSpPr>
              <p:spPr>
                <a:xfrm>
                  <a:off x="9447363" y="0"/>
                  <a:ext cx="4060009" cy="1924421"/>
                </a:xfrm>
                <a:prstGeom prst="rect">
                  <a:avLst/>
                </a:prstGeom>
                <a:blipFill rotWithShape="1">
                  <a:blip r:embed="rId5"/>
                  <a:srcRect l="0" t="0" r="0" b="0"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網路的</a:t>
                  </a:r>
                </a:p>
                <a:p>
                  <a:pPr>
                    <a:defRPr b="1" sz="4800">
                      <a:solidFill>
                        <a:srgbClr val="F5F8EB"/>
                      </a:solidFill>
                    </a:defRPr>
                  </a:pPr>
                  <a:r>
                    <a:t>資訊安全</a:t>
                  </a:r>
                </a:p>
              </p:txBody>
            </p:sp>
          </p:grpSp>
          <p:pic>
            <p:nvPicPr>
              <p:cNvPr id="549" name="矩形 矩形" descr="矩形 矩形"/>
              <p:cNvPicPr>
                <a:picLocks noChangeAspect="0"/>
              </p:cNvPicPr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-50801" y="-50800"/>
                <a:ext cx="14642520" cy="2700374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社交工程整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社交工程整理</a:t>
            </a:r>
          </a:p>
        </p:txBody>
      </p:sp>
      <p:grpSp>
        <p:nvGrpSpPr>
          <p:cNvPr id="557" name="群組"/>
          <p:cNvGrpSpPr/>
          <p:nvPr/>
        </p:nvGrpSpPr>
        <p:grpSpPr>
          <a:xfrm>
            <a:off x="4440775" y="3318425"/>
            <a:ext cx="14474549" cy="9461457"/>
            <a:chOff x="0" y="0"/>
            <a:chExt cx="14474547" cy="9461455"/>
          </a:xfrm>
        </p:grpSpPr>
        <p:pic>
          <p:nvPicPr>
            <p:cNvPr id="555" name="截圖 2022-10-12 下午11.59.12.png" descr="截圖 2022-10-12 下午11.59.12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4470" y="0"/>
              <a:ext cx="14440078" cy="61751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56" name="截圖 2022-10-12 下午11.59.48.png" descr="截圖 2022-10-12 下午11.59.48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406" t="0" r="3882" b="0"/>
            <a:stretch>
              <a:fillRect/>
            </a:stretch>
          </p:blipFill>
          <p:spPr>
            <a:xfrm>
              <a:off x="0" y="6178862"/>
              <a:ext cx="14443258" cy="3282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社交工程整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社交工程整理</a:t>
            </a:r>
          </a:p>
        </p:txBody>
      </p:sp>
      <p:sp>
        <p:nvSpPr>
          <p:cNvPr id="560" name="請修改相關隱私權設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請修改相關隱私權設定</a:t>
            </a:r>
          </a:p>
          <a:p>
            <a:pPr>
              <a:buBlip>
                <a:blip r:embed="rId2"/>
              </a:buBlip>
              <a:defRPr>
                <a:solidFill>
                  <a:srgbClr val="E22400"/>
                </a:solidFill>
              </a:defRPr>
            </a:pPr>
            <a:r>
              <a:t>共備資源：透明人指數：</a:t>
            </a:r>
            <a:r>
              <a:rPr u="sng">
                <a:hlinkClick r:id="rId3" invalidUrl="" action="" tgtFrame="" tooltip="" history="1" highlightClick="0" endSnd="0"/>
              </a:rPr>
              <a:t>https://blog.trendmicro.com.tw/?p=57744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63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系統更新、漏洞補強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開啟二階段認證。詢問學生：有哪些地方需要開？</a:t>
            </a:r>
          </a:p>
          <a:p>
            <a:pPr lvl="1" marL="0" indent="749300">
              <a:spcBef>
                <a:spcPts val="600"/>
              </a:spcBef>
              <a:buSzTx/>
              <a:buNone/>
              <a:defRPr sz="5600"/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FB、IG、</a:t>
            </a:r>
            <a:r>
              <a:rPr>
                <a:solidFill>
                  <a:schemeClr val="accent5">
                    <a:satOff val="18430"/>
                    <a:lumOff val="-14768"/>
                  </a:schemeClr>
                </a:solidFill>
              </a:rPr>
              <a:t>LINE</a:t>
            </a:r>
          </a:p>
        </p:txBody>
      </p:sp>
      <p:grpSp>
        <p:nvGrpSpPr>
          <p:cNvPr id="573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569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564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565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566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567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568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572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570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571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9525" cap="flat">
                <a:solidFill>
                  <a:srgbClr val="294F74"/>
                </a:solidFill>
                <a:prstDash val="solid"/>
                <a:round/>
              </a:ln>
              <a:effectLst>
                <a:outerShdw sx="100000" sy="100000" kx="0" ky="0" algn="b" rotWithShape="0" blurRad="25400" dist="12700" dir="5400000">
                  <a:srgbClr val="000000">
                    <a:alpha val="6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維護資訊安全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80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請學生根據企業受到的危害，猜測：「個人會受到哪些危害？」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詢問學生，是否有認識的人有過資安事件，知道事情的經過嗎？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老師分享一些「個人的」資安事件，幫助學生連結生活經驗</a:t>
            </a:r>
          </a:p>
        </p:txBody>
      </p:sp>
      <p:grpSp>
        <p:nvGrpSpPr>
          <p:cNvPr id="190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186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181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182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83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184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85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189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187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188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576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高強度且符合可用性之密碼測試與實做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去某個網站，讓學生製作高強度密碼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然後問他：「你記得住嗎？」，藉此複習CIA中的「可用性」</a:t>
            </a:r>
          </a:p>
        </p:txBody>
      </p:sp>
      <p:grpSp>
        <p:nvGrpSpPr>
          <p:cNvPr id="586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582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577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578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579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580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581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585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583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584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9525" cap="flat">
                <a:solidFill>
                  <a:srgbClr val="294F74"/>
                </a:solidFill>
                <a:prstDash val="solid"/>
                <a:round/>
              </a:ln>
              <a:effectLst>
                <a:outerShdw sx="100000" sy="100000" kx="0" ky="0" algn="b" rotWithShape="0" blurRad="25400" dist="12700" dir="5400000">
                  <a:srgbClr val="000000">
                    <a:alpha val="6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維護資訊安全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關於「密碼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關於「密碼」</a:t>
            </a:r>
          </a:p>
        </p:txBody>
      </p:sp>
      <p:sp>
        <p:nvSpPr>
          <p:cNvPr id="589" name="各個網站的密碼存在「資料庫」裡，其實看起來就像一堆excel檔，只是有很多檢索的功能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各個網站的密碼存在「資料庫」裡，其實看起來就像一堆excel檔，只是有很多檢索的功能</a:t>
            </a:r>
          </a:p>
          <a:p>
            <a:pPr>
              <a:buBlip>
                <a:blip r:embed="rId2"/>
              </a:buBlip>
            </a:pPr>
            <a:r>
              <a:t>不要再問網管「我的密碼是多少？」了，我不知道！</a:t>
            </a:r>
          </a:p>
          <a:p>
            <a:pPr lvl="1">
              <a:buBlip>
                <a:blip r:embed="rId2"/>
              </a:buBlip>
            </a:pPr>
            <a:r>
              <a:t>因為安全性的考量，現在的網站，網管也看不到使用者的密碼，只會看到一堆經過雜湊函數處理後的亂碼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關於「密碼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關於「密碼」</a:t>
            </a:r>
          </a:p>
        </p:txBody>
      </p:sp>
      <p:sp>
        <p:nvSpPr>
          <p:cNvPr id="592" name="滲透手法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滲透手法：</a:t>
            </a:r>
          </a:p>
          <a:p>
            <a:pPr lvl="1">
              <a:buBlip>
                <a:blip r:embed="rId2"/>
              </a:buBlip>
            </a:pPr>
            <a:r>
              <a:t>字典檔</a:t>
            </a:r>
          </a:p>
          <a:p>
            <a:pPr lvl="1">
              <a:buBlip>
                <a:blip r:embed="rId2"/>
              </a:buBlip>
            </a:pPr>
            <a:r>
              <a:t>暴力破解（窮舉法）</a:t>
            </a:r>
          </a:p>
          <a:p>
            <a:pPr lvl="1">
              <a:buBlip>
                <a:blip r:embed="rId2"/>
              </a:buBlip>
            </a:pPr>
            <a:r>
              <a:t>社交工程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關於「密碼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關於「密碼」</a:t>
            </a:r>
          </a:p>
        </p:txBody>
      </p:sp>
      <p:sp>
        <p:nvSpPr>
          <p:cNvPr id="595" name="關於密碼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關於密碼：</a:t>
            </a:r>
          </a:p>
          <a:p>
            <a:pPr lvl="1">
              <a:buBlip>
                <a:blip r:embed="rId2"/>
              </a:buBlip>
            </a:pPr>
            <a:r>
              <a:t>定期改密碼</a:t>
            </a:r>
          </a:p>
          <a:p>
            <a:pPr lvl="1">
              <a:buBlip>
                <a:blip r:embed="rId2"/>
              </a:buBlip>
            </a:pPr>
            <a:r>
              <a:t>高強度密碼</a:t>
            </a:r>
          </a:p>
          <a:p>
            <a:pPr lvl="1">
              <a:buBlip>
                <a:blip r:embed="rId2"/>
              </a:buBlip>
            </a:pPr>
            <a:r>
              <a:t>實用性密碼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關於「密碼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關於「密碼」</a:t>
            </a:r>
          </a:p>
        </p:txBody>
      </p:sp>
      <p:sp>
        <p:nvSpPr>
          <p:cNvPr id="598" name="如何測試密碼強度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如何測試密碼強度？</a:t>
            </a:r>
          </a:p>
          <a:p>
            <a:pPr lvl="1">
              <a:buBlip>
                <a:blip r:embed="rId2"/>
              </a:buBlip>
            </a:pPr>
            <a:r>
              <a:t>搜尋「密碼強度測試」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>
                <a:solidFill>
                  <a:schemeClr val="accent5">
                    <a:satOff val="18430"/>
                    <a:lumOff val="-14768"/>
                  </a:schemeClr>
                </a:solidFill>
              </a:rPr>
              <a:t>!?</a:t>
            </a:r>
            <a:endParaRPr>
              <a:solidFill>
                <a:schemeClr val="accent5">
                  <a:satOff val="18430"/>
                  <a:lumOff val="-14768"/>
                </a:schemeClr>
              </a:solidFill>
            </a:endParaRPr>
          </a:p>
          <a:p>
            <a:pPr lvl="1">
              <a:buBlip>
                <a:blip r:embed="rId2"/>
              </a:buBlip>
            </a:pPr>
            <a:r>
              <a:t>搜尋「密碼多久會被破解」</a:t>
            </a:r>
          </a:p>
          <a:p>
            <a:pPr lvl="2">
              <a:buBlip>
                <a:blip r:embed="rId2"/>
              </a:buBlip>
            </a:pPr>
            <a:r>
              <a:t>https://www.passwordmonster.com/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關於「密碼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關於「密碼」</a:t>
            </a:r>
          </a:p>
        </p:txBody>
      </p:sp>
      <p:sp>
        <p:nvSpPr>
          <p:cNvPr id="601" name="好密碼分享：英文大小寫、數字、符號、有意義的交錯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好密碼分享：英文大小寫、數字、符號、有意義的交錯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安全更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安全更新</a:t>
            </a:r>
          </a:p>
        </p:txBody>
      </p:sp>
      <p:sp>
        <p:nvSpPr>
          <p:cNvPr id="604" name="三不五時電腦就有ＸＸ軟體的更新，又不是windows的更新，看起來跟中毒無關，需要更新嗎？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三不五時電腦就有ＸＸ軟體的更新，又不是windows的更新，看起來跟中毒無關，需要更新嗎？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安全更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安全更新</a:t>
            </a:r>
          </a:p>
        </p:txBody>
      </p:sp>
      <p:sp>
        <p:nvSpPr>
          <p:cNvPr id="607" name="答案是：要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答案是：要！</a:t>
            </a:r>
          </a:p>
          <a:p>
            <a:pPr>
              <a:buBlip>
                <a:blip r:embed="rId2"/>
              </a:buBlip>
            </a:pPr>
            <a:r>
              <a:t>因為惡意程式不一定是從windows的漏洞進來，每個軟體都可能會有安全漏洞。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sp>
        <p:nvSpPr>
          <p:cNvPr id="610" name="開啟雙重認證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</a:lstStyle>
          <a:p>
            <a:pPr/>
            <a:r>
              <a:t>開啟雙重認證：</a:t>
            </a:r>
          </a:p>
          <a:p>
            <a:pPr lvl="1"/>
            <a:r>
              <a:t>FB、GOOGLE</a:t>
            </a:r>
          </a:p>
        </p:txBody>
      </p:sp>
      <p:pic>
        <p:nvPicPr>
          <p:cNvPr id="611" name="截圖 2021-12-28 下午11.53.04.png" descr="截圖 2021-12-28 下午11.53.04.png"/>
          <p:cNvPicPr>
            <a:picLocks noChangeAspect="1"/>
          </p:cNvPicPr>
          <p:nvPr/>
        </p:nvPicPr>
        <p:blipFill>
          <a:blip r:embed="rId3">
            <a:extLst/>
          </a:blip>
          <a:srcRect l="3567" t="0" r="10888" b="0"/>
          <a:stretch>
            <a:fillRect/>
          </a:stretch>
        </p:blipFill>
        <p:spPr>
          <a:xfrm>
            <a:off x="8784932" y="4530725"/>
            <a:ext cx="14535496" cy="74360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pic>
        <p:nvPicPr>
          <p:cNvPr id="614" name="IMG_0318.png" descr="IMG_0318.png"/>
          <p:cNvPicPr>
            <a:picLocks noChangeAspect="1"/>
          </p:cNvPicPr>
          <p:nvPr/>
        </p:nvPicPr>
        <p:blipFill>
          <a:blip r:embed="rId2">
            <a:extLst/>
          </a:blip>
          <a:srcRect l="71200" t="19720" r="0" b="24891"/>
          <a:stretch>
            <a:fillRect/>
          </a:stretch>
        </p:blipFill>
        <p:spPr>
          <a:xfrm>
            <a:off x="1664427" y="4450159"/>
            <a:ext cx="5655255" cy="7596919"/>
          </a:xfrm>
          <a:prstGeom prst="rect">
            <a:avLst/>
          </a:prstGeom>
          <a:ln w="12700">
            <a:miter lim="400000"/>
          </a:ln>
        </p:spPr>
      </p:pic>
      <p:sp>
        <p:nvSpPr>
          <p:cNvPr id="615" name="圓形"/>
          <p:cNvSpPr/>
          <p:nvPr/>
        </p:nvSpPr>
        <p:spPr>
          <a:xfrm>
            <a:off x="2024905" y="6548765"/>
            <a:ext cx="1760739" cy="1760740"/>
          </a:xfrm>
          <a:prstGeom prst="ellipse">
            <a:avLst/>
          </a:prstGeom>
          <a:ln w="101600">
            <a:solidFill>
              <a:srgbClr val="FF401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  <p:pic>
        <p:nvPicPr>
          <p:cNvPr id="616" name="IMG_0319.png" descr="IMG_0319.png"/>
          <p:cNvPicPr>
            <a:picLocks noChangeAspect="1"/>
          </p:cNvPicPr>
          <p:nvPr/>
        </p:nvPicPr>
        <p:blipFill>
          <a:blip r:embed="rId3">
            <a:extLst/>
          </a:blip>
          <a:srcRect l="0" t="13147" r="0" b="0"/>
          <a:stretch>
            <a:fillRect/>
          </a:stretch>
        </p:blipFill>
        <p:spPr>
          <a:xfrm>
            <a:off x="7595634" y="3325303"/>
            <a:ext cx="16231161" cy="9846805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橢圓形"/>
          <p:cNvSpPr/>
          <p:nvPr/>
        </p:nvSpPr>
        <p:spPr>
          <a:xfrm>
            <a:off x="11889540" y="10402514"/>
            <a:ext cx="11426244" cy="991347"/>
          </a:xfrm>
          <a:prstGeom prst="ellipse">
            <a:avLst/>
          </a:prstGeom>
          <a:ln w="101600">
            <a:solidFill>
              <a:srgbClr val="FF401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193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「個人的」資安事件：</a:t>
            </a:r>
            <a:r>
              <a:rPr u="sng">
                <a:hlinkClick r:id="rId3" invalidUrl="" action="" tgtFrame="" tooltip="" history="1" highlightClick="0" endSnd="0"/>
              </a:rPr>
              <a:t>https://youtu.be/CXmeLc0x0_c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影片中提到：詐欺、妨礙電腦使用</a:t>
            </a:r>
            <a:r>
              <a:rPr>
                <a:solidFill>
                  <a:srgbClr val="9A9A96"/>
                </a:solidFill>
              </a:rPr>
              <a:t>、侵害智慧財產權</a:t>
            </a:r>
          </a:p>
        </p:txBody>
      </p:sp>
      <p:grpSp>
        <p:nvGrpSpPr>
          <p:cNvPr id="203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199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194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195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96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197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198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02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00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201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7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sp>
        <p:nvSpPr>
          <p:cNvPr id="620" name="https://www.tiffanyzz.com/facebook-ads/fb-%E5%B8%B3%E8%99%9F-%E8%A2%AB%E7%9B%9C/"/>
          <p:cNvSpPr txBox="1"/>
          <p:nvPr>
            <p:ph type="body" sz="quarter" idx="1"/>
          </p:nvPr>
        </p:nvSpPr>
        <p:spPr>
          <a:xfrm>
            <a:off x="1219200" y="3695700"/>
            <a:ext cx="2955806" cy="9105900"/>
          </a:xfrm>
          <a:prstGeom prst="rect">
            <a:avLst/>
          </a:prstGeom>
        </p:spPr>
        <p:txBody>
          <a:bodyPr/>
          <a:lstStyle>
            <a:lvl1pPr marL="749299" indent="-749299">
              <a:spcBef>
                <a:spcPts val="4500"/>
              </a:spcBef>
              <a:buBlip>
                <a:blip r:embed="rId2"/>
              </a:buBlip>
              <a:defRPr sz="2900"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https://www.tiffanyzz.com/facebook-ads/fb-%E5%B8%B3%E8%99%9F-%E8%A2%AB%E7%9B%9C/</a:t>
            </a:r>
          </a:p>
        </p:txBody>
      </p:sp>
      <p:pic>
        <p:nvPicPr>
          <p:cNvPr id="621" name="截圖 2022-10-12 下午11.49.03.png" descr="截圖 2022-10-12 下午11.49.0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19997" y="693125"/>
            <a:ext cx="19507735" cy="12329750"/>
          </a:xfrm>
          <a:prstGeom prst="rect">
            <a:avLst/>
          </a:prstGeom>
          <a:ln w="12700">
            <a:miter lim="400000"/>
          </a:ln>
        </p:spPr>
      </p:pic>
      <p:sp>
        <p:nvSpPr>
          <p:cNvPr id="622" name="橢圓形"/>
          <p:cNvSpPr/>
          <p:nvPr/>
        </p:nvSpPr>
        <p:spPr>
          <a:xfrm>
            <a:off x="10485762" y="8778537"/>
            <a:ext cx="12602832" cy="2264487"/>
          </a:xfrm>
          <a:prstGeom prst="ellipse">
            <a:avLst/>
          </a:prstGeom>
          <a:ln w="101600">
            <a:solidFill>
              <a:srgbClr val="FF401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  <p:pic>
        <p:nvPicPr>
          <p:cNvPr id="623" name="截圖 2022-10-12 下午11.53.25.png" descr="截圖 2022-10-12 下午11.53.25.pn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794318" y="1155976"/>
            <a:ext cx="8046754" cy="3762449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pic>
        <p:nvPicPr>
          <p:cNvPr id="626" name="IMG_0329.png" descr="IMG_0329.png"/>
          <p:cNvPicPr>
            <a:picLocks noChangeAspect="1"/>
          </p:cNvPicPr>
          <p:nvPr/>
        </p:nvPicPr>
        <p:blipFill>
          <a:blip r:embed="rId2">
            <a:extLst/>
          </a:blip>
          <a:srcRect l="31192" t="28092" r="0" b="2018"/>
          <a:stretch>
            <a:fillRect/>
          </a:stretch>
        </p:blipFill>
        <p:spPr>
          <a:xfrm>
            <a:off x="6213444" y="2712056"/>
            <a:ext cx="15014479" cy="106522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grpSp>
        <p:nvGrpSpPr>
          <p:cNvPr id="631" name="LINE_capture_687314085.428570.jpeg"/>
          <p:cNvGrpSpPr/>
          <p:nvPr/>
        </p:nvGrpSpPr>
        <p:grpSpPr>
          <a:xfrm>
            <a:off x="7198047" y="680493"/>
            <a:ext cx="15981768" cy="12739711"/>
            <a:chOff x="0" y="0"/>
            <a:chExt cx="15981767" cy="12739709"/>
          </a:xfrm>
        </p:grpSpPr>
        <p:pic>
          <p:nvPicPr>
            <p:cNvPr id="630" name="LINE_capture_687314085.428570.jpeg" descr="LINE_capture_687314085.42857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34708" r="50618" b="44174"/>
            <a:stretch>
              <a:fillRect/>
            </a:stretch>
          </p:blipFill>
          <p:spPr>
            <a:xfrm>
              <a:off x="127000" y="88900"/>
              <a:ext cx="15727768" cy="1240951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29" name="LINE_capture_687314085.428570.jpeg" descr="LINE_capture_687314085.42857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5981768" cy="12739710"/>
            </a:xfrm>
            <a:prstGeom prst="rect">
              <a:avLst/>
            </a:prstGeom>
            <a:effectLst/>
          </p:spPr>
        </p:pic>
      </p:grpSp>
      <p:sp>
        <p:nvSpPr>
          <p:cNvPr id="632" name="矩形"/>
          <p:cNvSpPr/>
          <p:nvPr/>
        </p:nvSpPr>
        <p:spPr>
          <a:xfrm>
            <a:off x="8979406" y="1529575"/>
            <a:ext cx="9821338" cy="11456298"/>
          </a:xfrm>
          <a:prstGeom prst="rect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grpSp>
        <p:nvGrpSpPr>
          <p:cNvPr id="637" name="LINE_capture_687314085.428570.jpeg"/>
          <p:cNvGrpSpPr/>
          <p:nvPr/>
        </p:nvGrpSpPr>
        <p:grpSpPr>
          <a:xfrm>
            <a:off x="7394208" y="428037"/>
            <a:ext cx="15477714" cy="12859928"/>
            <a:chOff x="0" y="0"/>
            <a:chExt cx="15477712" cy="12859927"/>
          </a:xfrm>
        </p:grpSpPr>
        <p:pic>
          <p:nvPicPr>
            <p:cNvPr id="636" name="LINE_capture_687314085.428570.jpeg" descr="LINE_capture_687314085.42857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55831" r="0" b="0"/>
            <a:stretch>
              <a:fillRect/>
            </a:stretch>
          </p:blipFill>
          <p:spPr>
            <a:xfrm>
              <a:off x="126999" y="88900"/>
              <a:ext cx="15223714" cy="1240662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35" name="LINE_capture_687314085.428570.jpeg" descr="LINE_capture_687314085.42857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-1"/>
              <a:ext cx="15477714" cy="12859929"/>
            </a:xfrm>
            <a:prstGeom prst="rect">
              <a:avLst/>
            </a:prstGeom>
            <a:effectLst/>
          </p:spPr>
        </p:pic>
      </p:grpSp>
      <p:sp>
        <p:nvSpPr>
          <p:cNvPr id="638" name="矩形"/>
          <p:cNvSpPr/>
          <p:nvPr/>
        </p:nvSpPr>
        <p:spPr>
          <a:xfrm>
            <a:off x="7236249" y="5815336"/>
            <a:ext cx="11660669" cy="1676588"/>
          </a:xfrm>
          <a:prstGeom prst="rect">
            <a:avLst/>
          </a:prstGeom>
          <a:ln w="63500">
            <a:solidFill>
              <a:schemeClr val="accent5">
                <a:satOff val="18430"/>
                <a:lumOff val="-1476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雙重認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雙重認證</a:t>
            </a:r>
          </a:p>
        </p:txBody>
      </p:sp>
      <p:sp>
        <p:nvSpPr>
          <p:cNvPr id="641" name="LINE是怎麼被盜的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</a:lstStyle>
          <a:p>
            <a:pPr/>
            <a:r>
              <a:t>LINE是怎麼被盜的？</a:t>
            </a:r>
          </a:p>
          <a:p>
            <a:pPr lvl="1"/>
            <a:r>
              <a:t>不要輕易地給別人「驗證碼」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644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詢問學生是否記得CIA三要素：「機密性」、「完整性」、「可用性」</a:t>
            </a:r>
          </a:p>
          <a:p>
            <a:pPr lvl="1">
              <a:spcBef>
                <a:spcPts val="600"/>
              </a:spcBef>
              <a:buBlip>
                <a:blip r:embed="rId2"/>
              </a:buBlip>
              <a:defRPr sz="5600"/>
            </a:pPr>
            <a:r>
              <a:t>詢問學生這三者之間是互相獨立的，還是有一些關聯？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二階段認證提高機密性，但降低可用性。</a:t>
            </a:r>
          </a:p>
          <a:p>
            <a:pPr lvl="2">
              <a:spcBef>
                <a:spcPts val="600"/>
              </a:spcBef>
              <a:buBlip>
                <a:blip r:embed="rId2"/>
              </a:buBlip>
              <a:defRPr sz="5600"/>
            </a:pPr>
            <a:r>
              <a:t>教師說明三者間的平衡</a:t>
            </a:r>
          </a:p>
        </p:txBody>
      </p:sp>
      <p:grpSp>
        <p:nvGrpSpPr>
          <p:cNvPr id="654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650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645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646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647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648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649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653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651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652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9525" cap="flat">
                <a:solidFill>
                  <a:srgbClr val="294F74"/>
                </a:solidFill>
                <a:prstDash val="solid"/>
                <a:round/>
              </a:ln>
              <a:effectLst>
                <a:outerShdw sx="100000" sy="100000" kx="0" ky="0" algn="b" rotWithShape="0" blurRad="25400" dist="12700" dir="5400000">
                  <a:srgbClr val="000000">
                    <a:alpha val="6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維護資訊安全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關於「未來的資安威脅」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關於「未來的資安威脅」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未來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未來的資安威脅</a:t>
            </a:r>
          </a:p>
        </p:txBody>
      </p:sp>
      <p:sp>
        <p:nvSpPr>
          <p:cNvPr id="659" name="什麼是人工智慧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什麼是人工智慧？</a:t>
            </a:r>
          </a:p>
          <a:p>
            <a:pPr>
              <a:buBlip>
                <a:blip r:embed="rId2"/>
              </a:buBlip>
            </a:pPr>
            <a:r>
              <a:t>人工智慧可以做什麼？</a:t>
            </a:r>
          </a:p>
          <a:p>
            <a:pPr lvl="1" marL="1451768" indent="-702468">
              <a:buBlip>
                <a:blip r:embed="rId2"/>
              </a:buBlip>
              <a:defRPr sz="6000"/>
            </a:pPr>
            <a:r>
              <a:t>目前大多是幫我們做「辨識」</a:t>
            </a:r>
          </a:p>
          <a:p>
            <a:pPr lvl="1" marL="1451768" indent="-702468">
              <a:buBlip>
                <a:blip r:embed="rId2"/>
              </a:buBlip>
              <a:defRPr sz="6000"/>
            </a:pPr>
            <a:r>
              <a:t>影像辨識、聲音辨識、文字辨識、數值辨識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未來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未來的資安威脅</a:t>
            </a:r>
          </a:p>
        </p:txBody>
      </p:sp>
      <p:sp>
        <p:nvSpPr>
          <p:cNvPr id="662" name="但現在人工智慧也可以做到「創作」囉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pPr/>
            <a:r>
              <a:t>但現在人工智慧也可以做到「創作」囉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未來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未來的資安威脅</a:t>
            </a:r>
          </a:p>
        </p:txBody>
      </p:sp>
      <p:sp>
        <p:nvSpPr>
          <p:cNvPr id="665" name="資料的偽造：deepfake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>
            <a:lvl1pPr>
              <a:buBlip>
                <a:blip r:embed="rId2"/>
              </a:buBlip>
            </a:lvl1pPr>
            <a:lvl2pPr marL="1498599" indent="-749299">
              <a:buBlip>
                <a:blip r:embed="rId2"/>
              </a:buBlip>
              <a:defRPr sz="4500" u="sng">
                <a:hlinkClick r:id="rId3" invalidUrl="" action="" tgtFrame="" tooltip="" history="1" highlightClick="0" endSnd="0"/>
              </a:defRPr>
            </a:lvl2pPr>
          </a:lstStyle>
          <a:p>
            <a:pPr/>
            <a:r>
              <a:t>資料的偽造：deepfake：</a:t>
            </a:r>
          </a:p>
          <a:p>
            <a:pPr lvl="1"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https://www.facebook.com/vsmediataiwan/videos/536886917299164/</a:t>
            </a:r>
          </a:p>
        </p:txBody>
      </p:sp>
      <p:pic>
        <p:nvPicPr>
          <p:cNvPr id="666" name="me.mov" descr="me.mov"/>
          <p:cNvPicPr>
            <a:picLocks noChangeAspect="0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>
            <a:extLst/>
          </a:blip>
          <a:stretch>
            <a:fillRect/>
          </a:stretch>
        </p:blipFill>
        <p:spPr>
          <a:xfrm>
            <a:off x="5035660" y="6396896"/>
            <a:ext cx="14131308" cy="7948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2" fill="hold"/>
                                        <p:tgtEl>
                                          <p:spTgt spid="6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666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66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66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206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/>
          <a:p>
            <a:pPr marL="749300" indent="-749300">
              <a:buBlip>
                <a:blip r:embed="rId2"/>
              </a:buBlip>
              <a:defRPr sz="5600"/>
            </a:pPr>
            <a:r>
              <a:t>細部操作</a:t>
            </a:r>
          </a:p>
          <a:p>
            <a:pPr lvl="1">
              <a:spcBef>
                <a:spcPts val="1200"/>
              </a:spcBef>
              <a:buBlip>
                <a:blip r:embed="rId2"/>
              </a:buBlip>
              <a:defRPr sz="5600"/>
            </a:pPr>
            <a:r>
              <a:t>同學有沒有想起來更多的案例？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FB朋友帳號被盜，騙你點連結？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沒有上網買東西，卻有包裹？</a:t>
            </a:r>
          </a:p>
          <a:p>
            <a:pPr lvl="2">
              <a:spcBef>
                <a:spcPts val="1200"/>
              </a:spcBef>
              <a:buBlip>
                <a:blip r:embed="rId2"/>
              </a:buBlip>
              <a:defRPr sz="5600"/>
            </a:pPr>
            <a:r>
              <a:t>轉帳給別人，後來發現是詐騙？</a:t>
            </a:r>
          </a:p>
        </p:txBody>
      </p:sp>
      <p:grpSp>
        <p:nvGrpSpPr>
          <p:cNvPr id="216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212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207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208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09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9525" cap="flat">
                <a:solidFill>
                  <a:srgbClr val="B08C3F"/>
                </a:solidFill>
                <a:prstDash val="solid"/>
                <a:round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資訊不安全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會造成的危害</a:t>
                </a:r>
              </a:p>
            </p:txBody>
          </p:sp>
          <p:sp>
            <p:nvSpPr>
              <p:cNvPr id="210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211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215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213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214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維護資訊安全</a:t>
                </a:r>
              </a:p>
              <a:p>
                <a:pPr>
                  <a:defRPr b="1" sz="3800"/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未來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未來的資安威脅</a:t>
            </a:r>
          </a:p>
        </p:txBody>
      </p:sp>
      <p:sp>
        <p:nvSpPr>
          <p:cNvPr id="669" name="深度偽造快速實作：…"/>
          <p:cNvSpPr txBox="1"/>
          <p:nvPr>
            <p:ph type="body" sz="half" idx="1"/>
          </p:nvPr>
        </p:nvSpPr>
        <p:spPr>
          <a:xfrm>
            <a:off x="1219200" y="3695700"/>
            <a:ext cx="9299375" cy="9105900"/>
          </a:xfrm>
          <a:prstGeom prst="rect">
            <a:avLst/>
          </a:prstGeom>
        </p:spPr>
        <p:txBody>
          <a:bodyPr anchor="t"/>
          <a:lstStyle/>
          <a:p>
            <a:pPr>
              <a:buBlip>
                <a:blip r:embed="rId2"/>
              </a:buBlip>
              <a:defRPr>
                <a:solidFill>
                  <a:srgbClr val="FF4015"/>
                </a:solidFill>
              </a:defRPr>
            </a:pPr>
            <a:r>
              <a:t>深度偽造快速實作：</a:t>
            </a:r>
          </a:p>
          <a:p>
            <a:pPr marL="407707" indent="-407707">
              <a:buBlip>
                <a:blip r:embed="rId2"/>
              </a:buBlip>
              <a:defRPr sz="3700">
                <a:solidFill>
                  <a:srgbClr val="FF4015"/>
                </a:solidFill>
              </a:defRPr>
            </a:pPr>
            <a:r>
              <a:rPr u="sng">
                <a:uFill>
                  <a:solidFill>
                    <a:srgbClr val="6B9F25"/>
                  </a:solidFill>
                </a:uFill>
                <a:hlinkClick r:id="rId3" invalidUrl="" action="" tgtFrame="" tooltip="" history="1" highlightClick="0" endSnd="0"/>
              </a:rPr>
              <a:t>https://colab.research.google.com/drive/110ViLc3wJFw1y_ssH2-DyEq0KkyvNOJO</a:t>
            </a:r>
          </a:p>
          <a:p>
            <a:pPr>
              <a:buBlip>
                <a:blip r:embed="rId2"/>
              </a:buBlip>
              <a:defRPr>
                <a:solidFill>
                  <a:srgbClr val="FF4015"/>
                </a:solidFill>
              </a:defRPr>
            </a:pPr>
            <a:r>
              <a:t>請點擊「複製到雲端硬碟」以及「播放」按鈕</a:t>
            </a:r>
          </a:p>
        </p:txBody>
      </p:sp>
      <p:pic>
        <p:nvPicPr>
          <p:cNvPr id="670" name="IMG_0362.png" descr="IMG_036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852584" y="2904154"/>
            <a:ext cx="14153319" cy="9885987"/>
          </a:xfrm>
          <a:prstGeom prst="rect">
            <a:avLst/>
          </a:prstGeom>
          <a:ln w="12700">
            <a:miter lim="400000"/>
          </a:ln>
        </p:spPr>
      </p:pic>
      <p:sp>
        <p:nvSpPr>
          <p:cNvPr id="671" name="箭頭"/>
          <p:cNvSpPr/>
          <p:nvPr/>
        </p:nvSpPr>
        <p:spPr>
          <a:xfrm rot="8100000">
            <a:off x="12670756" y="2547139"/>
            <a:ext cx="4285311" cy="1905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5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  <p:sp>
        <p:nvSpPr>
          <p:cNvPr id="672" name="箭頭"/>
          <p:cNvSpPr/>
          <p:nvPr/>
        </p:nvSpPr>
        <p:spPr>
          <a:xfrm rot="12078844">
            <a:off x="10847640" y="7180999"/>
            <a:ext cx="4285312" cy="1905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6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  <p:sp>
        <p:nvSpPr>
          <p:cNvPr id="673" name="箭頭"/>
          <p:cNvSpPr/>
          <p:nvPr/>
        </p:nvSpPr>
        <p:spPr>
          <a:xfrm rot="12078844">
            <a:off x="10847640" y="9068417"/>
            <a:ext cx="4285312" cy="1905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7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1" sz="3800">
                <a:solidFill>
                  <a:srgbClr val="F5F8EB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未來的資安威脅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未來的資安威脅</a:t>
            </a:r>
          </a:p>
        </p:txBody>
      </p:sp>
      <p:sp>
        <p:nvSpPr>
          <p:cNvPr id="676" name="但現在人工智慧也可以做到「創作」囉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</a:lstStyle>
          <a:p>
            <a:pPr/>
            <a:r>
              <a:t>但現在人工智慧也可以做到「創作」囉</a:t>
            </a:r>
          </a:p>
          <a:p>
            <a:pPr lvl="1"/>
            <a:r>
              <a:t>未來的世界，眼見也不為憑了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課程架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課程架構</a:t>
            </a:r>
          </a:p>
        </p:txBody>
      </p:sp>
      <p:sp>
        <p:nvSpPr>
          <p:cNvPr id="679" name="細部操作…"/>
          <p:cNvSpPr txBox="1"/>
          <p:nvPr>
            <p:ph type="body" idx="1"/>
          </p:nvPr>
        </p:nvSpPr>
        <p:spPr>
          <a:xfrm>
            <a:off x="1219200" y="5807709"/>
            <a:ext cx="21958300" cy="6993891"/>
          </a:xfrm>
          <a:prstGeom prst="rect">
            <a:avLst/>
          </a:prstGeom>
        </p:spPr>
        <p:txBody>
          <a:bodyPr/>
          <a:lstStyle>
            <a:lvl1pPr marL="749300" indent="-749300">
              <a:buBlip>
                <a:blip r:embed="rId2"/>
              </a:buBlip>
              <a:defRPr sz="5600"/>
            </a:lvl1pPr>
            <a:lvl2pPr>
              <a:spcBef>
                <a:spcPts val="1200"/>
              </a:spcBef>
              <a:buBlip>
                <a:blip r:embed="rId2"/>
              </a:buBlip>
              <a:defRPr sz="5600"/>
            </a:lvl2pPr>
          </a:lstStyle>
          <a:p>
            <a:pPr/>
            <a:r>
              <a:t>細部操作</a:t>
            </a:r>
          </a:p>
          <a:p>
            <a:pPr lvl="1"/>
            <a:r>
              <a:t>使用kahoot製作搶答，結果會作為平時分數的加分，作為複習以及總結。</a:t>
            </a:r>
          </a:p>
        </p:txBody>
      </p:sp>
      <p:grpSp>
        <p:nvGrpSpPr>
          <p:cNvPr id="689" name="群組"/>
          <p:cNvGrpSpPr/>
          <p:nvPr/>
        </p:nvGrpSpPr>
        <p:grpSpPr>
          <a:xfrm>
            <a:off x="1636431" y="3093092"/>
            <a:ext cx="21111138" cy="2417016"/>
            <a:chOff x="0" y="0"/>
            <a:chExt cx="21111136" cy="2417014"/>
          </a:xfrm>
        </p:grpSpPr>
        <p:grpSp>
          <p:nvGrpSpPr>
            <p:cNvPr id="685" name="群組"/>
            <p:cNvGrpSpPr/>
            <p:nvPr/>
          </p:nvGrpSpPr>
          <p:grpSpPr>
            <a:xfrm>
              <a:off x="0" y="35077"/>
              <a:ext cx="15597729" cy="2381938"/>
              <a:chOff x="0" y="0"/>
              <a:chExt cx="15597729" cy="2381936"/>
            </a:xfrm>
          </p:grpSpPr>
          <p:sp>
            <p:nvSpPr>
              <p:cNvPr id="680" name="什麼是…"/>
              <p:cNvSpPr/>
              <p:nvPr/>
            </p:nvSpPr>
            <p:spPr>
              <a:xfrm>
                <a:off x="0" y="15894"/>
                <a:ext cx="3199372" cy="2350149"/>
              </a:xfrm>
              <a:prstGeom prst="rect">
                <a:avLst/>
              </a:prstGeom>
              <a:blipFill rotWithShape="1">
                <a:blip r:embed="rId3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什麼是</a:t>
                </a:r>
              </a:p>
              <a:p>
                <a:pPr>
                  <a:defRPr b="1" sz="3800"/>
                </a:pPr>
                <a:r>
                  <a:t>資訊安全</a:t>
                </a:r>
              </a:p>
            </p:txBody>
          </p:sp>
          <p:sp>
            <p:nvSpPr>
              <p:cNvPr id="681" name="線條"/>
              <p:cNvSpPr/>
              <p:nvPr/>
            </p:nvSpPr>
            <p:spPr>
              <a:xfrm>
                <a:off x="3419371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682" name="資訊不安全…"/>
              <p:cNvSpPr/>
              <p:nvPr/>
            </p:nvSpPr>
            <p:spPr>
              <a:xfrm>
                <a:off x="4545022" y="0"/>
                <a:ext cx="4293085" cy="2381937"/>
              </a:xfrm>
              <a:prstGeom prst="rect">
                <a:avLst/>
              </a:prstGeom>
              <a:blipFill rotWithShape="1">
                <a:blip r:embed="rId4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資訊不安全</a:t>
                </a:r>
              </a:p>
              <a:p>
                <a:pPr>
                  <a:defRPr b="1" sz="3800"/>
                </a:pPr>
                <a:r>
                  <a:t>會造成的危害</a:t>
                </a:r>
              </a:p>
            </p:txBody>
          </p:sp>
          <p:sp>
            <p:nvSpPr>
              <p:cNvPr id="683" name="線條"/>
              <p:cNvSpPr/>
              <p:nvPr/>
            </p:nvSpPr>
            <p:spPr>
              <a:xfrm>
                <a:off x="9053343" y="1190968"/>
                <a:ext cx="910414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  <p:sp>
            <p:nvSpPr>
              <p:cNvPr id="684" name="線條"/>
              <p:cNvSpPr/>
              <p:nvPr/>
            </p:nvSpPr>
            <p:spPr>
              <a:xfrm>
                <a:off x="14687315" y="1190968"/>
                <a:ext cx="910415" cy="1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algn="l" defTabSz="457200">
                  <a:defRPr sz="1800">
                    <a:solidFill>
                      <a:srgbClr val="000000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</a:p>
            </p:txBody>
          </p:sp>
        </p:grpSp>
        <p:grpSp>
          <p:nvGrpSpPr>
            <p:cNvPr id="688" name="群組"/>
            <p:cNvGrpSpPr/>
            <p:nvPr/>
          </p:nvGrpSpPr>
          <p:grpSpPr>
            <a:xfrm>
              <a:off x="10244823" y="0"/>
              <a:ext cx="10866314" cy="2366174"/>
              <a:chOff x="0" y="0"/>
              <a:chExt cx="10866313" cy="2366173"/>
            </a:xfrm>
          </p:grpSpPr>
          <p:sp>
            <p:nvSpPr>
              <p:cNvPr id="686" name="危害是…"/>
              <p:cNvSpPr/>
              <p:nvPr/>
            </p:nvSpPr>
            <p:spPr>
              <a:xfrm>
                <a:off x="0" y="0"/>
                <a:ext cx="4060008" cy="2362679"/>
              </a:xfrm>
              <a:prstGeom prst="rect">
                <a:avLst/>
              </a:prstGeom>
              <a:blipFill rotWithShape="1">
                <a:blip r:embed="rId5"/>
                <a:srcRect l="0" t="0" r="0" b="0"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b="1" sz="3800"/>
                </a:pPr>
                <a:r>
                  <a:t>危害是</a:t>
                </a:r>
              </a:p>
              <a:p>
                <a:pPr>
                  <a:defRPr b="1" sz="3800"/>
                </a:pPr>
                <a:r>
                  <a:t>如何造成的？</a:t>
                </a:r>
              </a:p>
            </p:txBody>
          </p:sp>
          <p:sp>
            <p:nvSpPr>
              <p:cNvPr id="687" name="維護資訊安全…"/>
              <p:cNvSpPr/>
              <p:nvPr/>
            </p:nvSpPr>
            <p:spPr>
              <a:xfrm>
                <a:off x="5663092" y="38075"/>
                <a:ext cx="5203222" cy="2328099"/>
              </a:xfrm>
              <a:prstGeom prst="rect">
                <a:avLst/>
              </a:prstGeom>
              <a:blipFill rotWithShape="1">
                <a:blip r:embed="rId6"/>
                <a:srcRect l="0" t="0" r="0" b="0"/>
                <a:tile tx="0" ty="0" sx="100000" sy="100000" flip="none" algn="tl"/>
              </a:blipFill>
              <a:ln w="9525" cap="flat">
                <a:solidFill>
                  <a:srgbClr val="294F74"/>
                </a:solidFill>
                <a:prstDash val="solid"/>
                <a:round/>
              </a:ln>
              <a:effectLst>
                <a:outerShdw sx="100000" sy="100000" kx="0" ky="0" algn="b" rotWithShape="0" blurRad="25400" dist="12700" dir="5400000">
                  <a:srgbClr val="000000">
                    <a:alpha val="6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維護資訊安全</a:t>
                </a:r>
              </a:p>
              <a:p>
                <a:pPr defTabSz="457200">
                  <a:defRPr sz="48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r>
                  <a:t>應該要有的好習慣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Thank  You"/>
          <p:cNvSpPr txBox="1"/>
          <p:nvPr>
            <p:ph type="ctrTitle"/>
          </p:nvPr>
        </p:nvSpPr>
        <p:spPr>
          <a:xfrm>
            <a:off x="1212850" y="4813300"/>
            <a:ext cx="21958300" cy="4089400"/>
          </a:xfrm>
          <a:prstGeom prst="rect">
            <a:avLst/>
          </a:prstGeom>
        </p:spPr>
        <p:txBody>
          <a:bodyPr anchor="ctr"/>
          <a:lstStyle>
            <a:lvl1pPr>
              <a:defRPr sz="13000"/>
            </a:lvl1pPr>
          </a:lstStyle>
          <a:p>
            <a:pPr/>
            <a:r>
              <a:t>Thank  You</a:t>
            </a:r>
          </a:p>
        </p:txBody>
      </p:sp>
      <p:sp>
        <p:nvSpPr>
          <p:cNvPr id="692" name="oceanblue0212@hsjh.tn.edu.tw"/>
          <p:cNvSpPr txBox="1"/>
          <p:nvPr>
            <p:ph type="subTitle" sz="quarter" idx="1"/>
          </p:nvPr>
        </p:nvSpPr>
        <p:spPr>
          <a:xfrm>
            <a:off x="1212850" y="8854030"/>
            <a:ext cx="21958300" cy="1968501"/>
          </a:xfrm>
          <a:prstGeom prst="rect">
            <a:avLst/>
          </a:prstGeom>
        </p:spPr>
        <p:txBody>
          <a:bodyPr/>
          <a:lstStyle>
            <a:lvl1pPr>
              <a:defRPr sz="5200"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oceanblue0212@hsjh.tn.edu.tw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BrushedCanvas">
  <a:themeElements>
    <a:clrScheme name="BrushedCanvas">
      <a:dk1>
        <a:srgbClr val="546056"/>
      </a:dk1>
      <a:lt1>
        <a:srgbClr val="600C52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rushedCanvas">
  <a:themeElements>
    <a:clrScheme name="BrushedCanvas">
      <a:dk1>
        <a:srgbClr val="000000"/>
      </a:dk1>
      <a:lt1>
        <a:srgbClr val="FFFFFF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800" u="none" kumimoji="0" normalizeH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