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5"/>
  </p:notesMasterIdLst>
  <p:sldIdLst>
    <p:sldId id="450" r:id="rId2"/>
    <p:sldId id="474" r:id="rId3"/>
    <p:sldId id="475" r:id="rId4"/>
    <p:sldId id="476" r:id="rId5"/>
    <p:sldId id="256" r:id="rId6"/>
    <p:sldId id="264" r:id="rId7"/>
    <p:sldId id="480" r:id="rId8"/>
    <p:sldId id="481" r:id="rId9"/>
    <p:sldId id="482" r:id="rId10"/>
    <p:sldId id="483" r:id="rId11"/>
    <p:sldId id="484" r:id="rId12"/>
    <p:sldId id="498" r:id="rId13"/>
    <p:sldId id="257" r:id="rId14"/>
    <p:sldId id="477" r:id="rId15"/>
    <p:sldId id="485" r:id="rId16"/>
    <p:sldId id="269" r:id="rId17"/>
    <p:sldId id="270" r:id="rId18"/>
    <p:sldId id="451" r:id="rId19"/>
    <p:sldId id="271" r:id="rId20"/>
    <p:sldId id="487" r:id="rId21"/>
    <p:sldId id="488" r:id="rId22"/>
    <p:sldId id="489" r:id="rId23"/>
    <p:sldId id="493" r:id="rId24"/>
    <p:sldId id="495" r:id="rId25"/>
    <p:sldId id="494" r:id="rId26"/>
    <p:sldId id="496" r:id="rId27"/>
    <p:sldId id="497" r:id="rId28"/>
    <p:sldId id="272" r:id="rId29"/>
    <p:sldId id="499" r:id="rId30"/>
    <p:sldId id="268" r:id="rId31"/>
    <p:sldId id="452" r:id="rId32"/>
    <p:sldId id="265" r:id="rId33"/>
    <p:sldId id="262" r:id="rId34"/>
    <p:sldId id="263" r:id="rId35"/>
    <p:sldId id="266" r:id="rId36"/>
    <p:sldId id="267" r:id="rId37"/>
    <p:sldId id="318" r:id="rId38"/>
    <p:sldId id="260" r:id="rId39"/>
    <p:sldId id="261" r:id="rId40"/>
    <p:sldId id="453" r:id="rId41"/>
    <p:sldId id="455" r:id="rId42"/>
    <p:sldId id="282" r:id="rId43"/>
    <p:sldId id="319" r:id="rId44"/>
    <p:sldId id="500" r:id="rId45"/>
    <p:sldId id="501" r:id="rId46"/>
    <p:sldId id="456" r:id="rId47"/>
    <p:sldId id="502" r:id="rId48"/>
    <p:sldId id="503" r:id="rId49"/>
    <p:sldId id="421" r:id="rId50"/>
    <p:sldId id="419" r:id="rId51"/>
    <p:sldId id="420" r:id="rId52"/>
    <p:sldId id="504" r:id="rId53"/>
    <p:sldId id="505" r:id="rId54"/>
    <p:sldId id="424" r:id="rId55"/>
    <p:sldId id="506" r:id="rId56"/>
    <p:sldId id="457" r:id="rId57"/>
    <p:sldId id="458" r:id="rId58"/>
    <p:sldId id="459" r:id="rId59"/>
    <p:sldId id="461" r:id="rId60"/>
    <p:sldId id="288" r:id="rId61"/>
    <p:sldId id="289" r:id="rId62"/>
    <p:sldId id="290" r:id="rId63"/>
    <p:sldId id="291" r:id="rId64"/>
    <p:sldId id="292" r:id="rId65"/>
    <p:sldId id="295" r:id="rId66"/>
    <p:sldId id="299" r:id="rId67"/>
    <p:sldId id="298" r:id="rId68"/>
    <p:sldId id="460" r:id="rId69"/>
    <p:sldId id="294" r:id="rId70"/>
    <p:sldId id="293" r:id="rId71"/>
    <p:sldId id="296" r:id="rId72"/>
    <p:sldId id="507" r:id="rId73"/>
    <p:sldId id="462" r:id="rId74"/>
    <p:sldId id="430" r:id="rId75"/>
    <p:sldId id="428" r:id="rId76"/>
    <p:sldId id="429" r:id="rId77"/>
    <p:sldId id="427" r:id="rId78"/>
    <p:sldId id="302" r:id="rId79"/>
    <p:sldId id="431" r:id="rId80"/>
    <p:sldId id="432" r:id="rId81"/>
    <p:sldId id="463" r:id="rId82"/>
    <p:sldId id="464" r:id="rId83"/>
    <p:sldId id="465" r:id="rId84"/>
    <p:sldId id="467" r:id="rId85"/>
    <p:sldId id="470" r:id="rId86"/>
    <p:sldId id="468" r:id="rId87"/>
    <p:sldId id="423" r:id="rId88"/>
    <p:sldId id="471" r:id="rId89"/>
    <p:sldId id="425" r:id="rId90"/>
    <p:sldId id="426" r:id="rId91"/>
    <p:sldId id="472" r:id="rId92"/>
    <p:sldId id="415" r:id="rId93"/>
    <p:sldId id="417" r:id="rId94"/>
  </p:sldIdLst>
  <p:sldSz cx="12192000" cy="6858000"/>
  <p:notesSz cx="6797675" cy="98567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D747A9-E53C-04BD-DF47-3005456A2840}" v="1" dt="2023-10-20T10:35:13.7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notesMaster" Target="notesMasters/notes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ableStyles" Target="tableStyles.xml"/><Relationship Id="rId10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heme" Target="theme/theme1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施俊楠" userId="S::maki1101@ntpc.edu.tw::516c068b-baf8-4997-8040-944586071399" providerId="AD" clId="Web-{87D747A9-E53C-04BD-DF47-3005456A2840}"/>
    <pc:docChg chg="modSld">
      <pc:chgData name="施俊楠" userId="S::maki1101@ntpc.edu.tw::516c068b-baf8-4997-8040-944586071399" providerId="AD" clId="Web-{87D747A9-E53C-04BD-DF47-3005456A2840}" dt="2023-10-20T10:35:13.770" v="0" actId="1076"/>
      <pc:docMkLst>
        <pc:docMk/>
      </pc:docMkLst>
      <pc:sldChg chg="modSp">
        <pc:chgData name="施俊楠" userId="S::maki1101@ntpc.edu.tw::516c068b-baf8-4997-8040-944586071399" providerId="AD" clId="Web-{87D747A9-E53C-04BD-DF47-3005456A2840}" dt="2023-10-20T10:35:13.770" v="0" actId="1076"/>
        <pc:sldMkLst>
          <pc:docMk/>
          <pc:sldMk cId="510712679" sldId="450"/>
        </pc:sldMkLst>
        <pc:spChg chg="mod">
          <ac:chgData name="施俊楠" userId="S::maki1101@ntpc.edu.tw::516c068b-baf8-4997-8040-944586071399" providerId="AD" clId="Web-{87D747A9-E53C-04BD-DF47-3005456A2840}" dt="2023-10-20T10:35:13.770" v="0" actId="1076"/>
          <ac:spMkLst>
            <pc:docMk/>
            <pc:sldMk cId="510712679" sldId="450"/>
            <ac:spMk id="3" creationId="{6BC1ED1D-D301-4755-9CA2-4021B6CF981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45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45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C39373-0A3F-482E-B117-86700B67F5E9}" type="datetimeFigureOut">
              <a:rPr lang="zh-TW" altLang="en-US" smtClean="0"/>
              <a:t>2023/10/23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41325" y="1231900"/>
            <a:ext cx="5915025" cy="3327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43579"/>
            <a:ext cx="5438140" cy="388111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362238"/>
            <a:ext cx="2945659" cy="494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362238"/>
            <a:ext cx="2945659" cy="494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DD0401-5C62-4EA9-B49A-F642B724E9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9530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06F4FC60-95E7-400F-8535-27313EF15157}" type="datetime1">
              <a:rPr lang="en-US" altLang="zh-TW" smtClean="0"/>
              <a:t>10/23/2023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F0762-DEAD-460A-BEC5-396E5E404F6C}" type="datetime1">
              <a:rPr lang="en-US" altLang="zh-TW" smtClean="0"/>
              <a:t>10/23/2023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7FD00-A5C2-4DC7-B242-1BADE5B239AF}" type="datetime1">
              <a:rPr lang="en-US" altLang="zh-TW" smtClean="0"/>
              <a:t>10/23/2023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1A34A-4FD4-4C5E-BB05-A26F10F6605C}" type="datetime1">
              <a:rPr lang="en-US" altLang="zh-TW" smtClean="0"/>
              <a:t>10/23/2023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1A444-4871-448C-A298-52DE88C9CFC6}" type="datetime1">
              <a:rPr lang="en-US" altLang="zh-TW" smtClean="0"/>
              <a:t>10/23/2023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7094F-4594-4743-A5EF-900EE453B118}" type="datetime1">
              <a:rPr lang="en-US" altLang="zh-TW" smtClean="0"/>
              <a:t>10/23/2023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2A21F-31BE-4545-95C6-E3F828B22453}" type="datetime1">
              <a:rPr lang="en-US" altLang="zh-TW" smtClean="0"/>
              <a:t>10/23/2023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540C8-DB2E-406E-B23E-D6A9C619AA74}" type="datetime1">
              <a:rPr lang="en-US" altLang="zh-TW" smtClean="0"/>
              <a:t>10/23/2023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E8BBE-8081-4264-B0C0-905CCED9A0C8}" type="datetime1">
              <a:rPr lang="en-US" altLang="zh-TW" smtClean="0"/>
              <a:t>10/23/2023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隨堂練習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 userDrawn="1"/>
        </p:nvSpPr>
        <p:spPr>
          <a:xfrm>
            <a:off x="0" y="4"/>
            <a:ext cx="12192000" cy="6461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5" name="文字方塊 4"/>
          <p:cNvSpPr txBox="1">
            <a:spLocks noChangeArrowheads="1"/>
          </p:cNvSpPr>
          <p:nvPr userDrawn="1"/>
        </p:nvSpPr>
        <p:spPr bwMode="auto">
          <a:xfrm>
            <a:off x="8991600" y="4"/>
            <a:ext cx="3200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dirty="0">
                <a:latin typeface="微軟正黑體" pitchFamily="34" charset="-120"/>
                <a:ea typeface="微軟正黑體" pitchFamily="34" charset="-120"/>
              </a:rPr>
              <a:t>搭配課本</a:t>
            </a:r>
            <a:r>
              <a:rPr kumimoji="0" lang="en-US" altLang="zh-TW" sz="3600" b="1" dirty="0">
                <a:latin typeface="微軟正黑體" pitchFamily="34" charset="-120"/>
                <a:ea typeface="微軟正黑體" pitchFamily="34" charset="-120"/>
              </a:rPr>
              <a:t>p</a:t>
            </a:r>
            <a:endParaRPr lang="zh-TW" altLang="en-US" sz="3600" dirty="0"/>
          </a:p>
        </p:txBody>
      </p:sp>
      <p:sp>
        <p:nvSpPr>
          <p:cNvPr id="27" name="Rectangle 9"/>
          <p:cNvSpPr>
            <a:spLocks noChangeArrowheads="1"/>
          </p:cNvSpPr>
          <p:nvPr userDrawn="1"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30" name="副標題 2"/>
          <p:cNvSpPr>
            <a:spLocks noGrp="1"/>
          </p:cNvSpPr>
          <p:nvPr>
            <p:ph type="subTitle" idx="1"/>
          </p:nvPr>
        </p:nvSpPr>
        <p:spPr>
          <a:xfrm>
            <a:off x="11123407" y="43689"/>
            <a:ext cx="2110488" cy="5909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zh-TW" altLang="en-US" dirty="0"/>
          </a:p>
        </p:txBody>
      </p:sp>
      <p:pic>
        <p:nvPicPr>
          <p:cNvPr id="32" name="圖片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9364" y="6497638"/>
            <a:ext cx="216376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矩形: 圓角 2">
            <a:extLst>
              <a:ext uri="{FF2B5EF4-FFF2-40B4-BE49-F238E27FC236}">
                <a16:creationId xmlns:a16="http://schemas.microsoft.com/office/drawing/2014/main" id="{136C7EFB-2F55-4CE6-A7A0-E41B3380CF4A}"/>
              </a:ext>
            </a:extLst>
          </p:cNvPr>
          <p:cNvSpPr/>
          <p:nvPr userDrawn="1"/>
        </p:nvSpPr>
        <p:spPr>
          <a:xfrm>
            <a:off x="1" y="0"/>
            <a:ext cx="2213811" cy="64633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隨堂練習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8" name="群組 57"/>
          <p:cNvGrpSpPr>
            <a:grpSpLocks noChangeAspect="1"/>
          </p:cNvGrpSpPr>
          <p:nvPr userDrawn="1"/>
        </p:nvGrpSpPr>
        <p:grpSpPr bwMode="auto">
          <a:xfrm>
            <a:off x="11466515" y="2074864"/>
            <a:ext cx="596900" cy="2755122"/>
            <a:chOff x="11422513" y="1725377"/>
            <a:chExt cx="720000" cy="3324587"/>
          </a:xfrm>
        </p:grpSpPr>
        <p:grpSp>
          <p:nvGrpSpPr>
            <p:cNvPr id="29" name="群組 58"/>
            <p:cNvGrpSpPr>
              <a:grpSpLocks/>
            </p:cNvGrpSpPr>
            <p:nvPr/>
          </p:nvGrpSpPr>
          <p:grpSpPr bwMode="auto">
            <a:xfrm>
              <a:off x="11422513" y="1725377"/>
              <a:ext cx="720000" cy="779923"/>
              <a:chOff x="11422513" y="1725377"/>
              <a:chExt cx="720000" cy="779923"/>
            </a:xfrm>
          </p:grpSpPr>
          <p:sp>
            <p:nvSpPr>
              <p:cNvPr id="45" name="橢圓 44">
                <a:hlinkClick r:id="" action="ppaction://hlinkshowjump?jump=previousslide"/>
              </p:cNvPr>
              <p:cNvSpPr/>
              <p:nvPr/>
            </p:nvSpPr>
            <p:spPr>
              <a:xfrm>
                <a:off x="11422513" y="1765605"/>
                <a:ext cx="720000" cy="720275"/>
              </a:xfrm>
              <a:prstGeom prst="ellipse">
                <a:avLst/>
              </a:prstGeom>
              <a:solidFill>
                <a:schemeClr val="accent2"/>
              </a:solidFill>
              <a:ln w="38100">
                <a:solidFill>
                  <a:srgbClr val="BC561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  <p:sp>
            <p:nvSpPr>
              <p:cNvPr id="46" name="文字方塊 73">
                <a:hlinkClick r:id="" action="ppaction://hlinkshowjump?jump=previousslide"/>
              </p:cNvPr>
              <p:cNvSpPr txBox="1">
                <a:spLocks noChangeArrowheads="1"/>
              </p:cNvSpPr>
              <p:nvPr/>
            </p:nvSpPr>
            <p:spPr bwMode="auto">
              <a:xfrm>
                <a:off x="11422513" y="1725377"/>
                <a:ext cx="720000" cy="7799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lnSpc>
                    <a:spcPct val="90000"/>
                  </a:lnSpc>
                  <a:spcBef>
                    <a:spcPts val="1000"/>
                  </a:spcBef>
                  <a:buFont typeface="Arial" pitchFamily="34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0" lang="zh-TW" altLang="en-US" sz="3600" dirty="0">
                    <a:solidFill>
                      <a:schemeClr val="bg1"/>
                    </a:solidFill>
                    <a:sym typeface="Wingdings 3" pitchFamily="18" charset="2"/>
                  </a:rPr>
                  <a:t></a:t>
                </a:r>
                <a:endParaRPr kumimoji="0" lang="zh-TW" altLang="en-US" sz="36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1" name="群組 59"/>
            <p:cNvGrpSpPr>
              <a:grpSpLocks/>
            </p:cNvGrpSpPr>
            <p:nvPr/>
          </p:nvGrpSpPr>
          <p:grpSpPr bwMode="auto">
            <a:xfrm>
              <a:off x="11422513" y="2589324"/>
              <a:ext cx="720000" cy="815837"/>
              <a:chOff x="11422513" y="1766923"/>
              <a:chExt cx="720000" cy="815837"/>
            </a:xfrm>
          </p:grpSpPr>
          <p:sp>
            <p:nvSpPr>
              <p:cNvPr id="43" name="橢圓 42"/>
              <p:cNvSpPr/>
              <p:nvPr/>
            </p:nvSpPr>
            <p:spPr>
              <a:xfrm>
                <a:off x="11422513" y="1766923"/>
                <a:ext cx="720000" cy="718360"/>
              </a:xfrm>
              <a:prstGeom prst="ellipse">
                <a:avLst/>
              </a:prstGeom>
              <a:solidFill>
                <a:schemeClr val="accent2"/>
              </a:solidFill>
              <a:ln w="38100">
                <a:solidFill>
                  <a:srgbClr val="BC561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  <p:sp>
            <p:nvSpPr>
              <p:cNvPr id="44" name="文字方塊 71">
                <a:hlinkClick r:id="" action="ppaction://hlinkshowjump?jump=nextslide"/>
              </p:cNvPr>
              <p:cNvSpPr txBox="1">
                <a:spLocks noChangeArrowheads="1"/>
              </p:cNvSpPr>
              <p:nvPr/>
            </p:nvSpPr>
            <p:spPr bwMode="auto">
              <a:xfrm>
                <a:off x="11422513" y="1802837"/>
                <a:ext cx="720000" cy="7799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lnSpc>
                    <a:spcPct val="90000"/>
                  </a:lnSpc>
                  <a:spcBef>
                    <a:spcPts val="1000"/>
                  </a:spcBef>
                  <a:buFont typeface="Arial" pitchFamily="34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0" lang="zh-TW" altLang="en-US" sz="3600" dirty="0">
                    <a:solidFill>
                      <a:schemeClr val="bg1"/>
                    </a:solidFill>
                    <a:sym typeface="Wingdings 3" pitchFamily="18" charset="2"/>
                  </a:rPr>
                  <a:t></a:t>
                </a:r>
                <a:endParaRPr kumimoji="0" lang="zh-TW" altLang="en-US" sz="36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3" name="群組 60"/>
            <p:cNvGrpSpPr>
              <a:grpSpLocks/>
            </p:cNvGrpSpPr>
            <p:nvPr/>
          </p:nvGrpSpPr>
          <p:grpSpPr bwMode="auto">
            <a:xfrm>
              <a:off x="11422513" y="3411128"/>
              <a:ext cx="720000" cy="816434"/>
              <a:chOff x="11422513" y="3429325"/>
              <a:chExt cx="720000" cy="816434"/>
            </a:xfrm>
          </p:grpSpPr>
          <p:grpSp>
            <p:nvGrpSpPr>
              <p:cNvPr id="39" name="群組 66"/>
              <p:cNvGrpSpPr>
                <a:grpSpLocks/>
              </p:cNvGrpSpPr>
              <p:nvPr/>
            </p:nvGrpSpPr>
            <p:grpSpPr bwMode="auto">
              <a:xfrm>
                <a:off x="11422513" y="3429325"/>
                <a:ext cx="720000" cy="816434"/>
                <a:chOff x="11422513" y="1766326"/>
                <a:chExt cx="720000" cy="816434"/>
              </a:xfrm>
            </p:grpSpPr>
            <p:sp>
              <p:nvSpPr>
                <p:cNvPr id="41" name="橢圓 40">
                  <a:hlinkClick r:id="" action="ppaction://hlinkshowjump?jump=firstslide"/>
                </p:cNvPr>
                <p:cNvSpPr/>
                <p:nvPr/>
              </p:nvSpPr>
              <p:spPr>
                <a:xfrm>
                  <a:off x="11422513" y="1766326"/>
                  <a:ext cx="720000" cy="720275"/>
                </a:xfrm>
                <a:prstGeom prst="ellipse">
                  <a:avLst/>
                </a:prstGeom>
                <a:solidFill>
                  <a:schemeClr val="accent2"/>
                </a:solidFill>
                <a:ln w="38100">
                  <a:solidFill>
                    <a:srgbClr val="BC561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/>
                </a:p>
              </p:txBody>
            </p:sp>
            <p:sp>
              <p:nvSpPr>
                <p:cNvPr id="42" name="文字方塊 69">
                  <a:hlinkClick r:id="" action="ppaction://hlinkshowjump?jump=firstslide"/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422513" y="1802837"/>
                  <a:ext cx="720000" cy="7799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lnSpc>
                      <a:spcPct val="90000"/>
                    </a:lnSpc>
                    <a:spcBef>
                      <a:spcPts val="1000"/>
                    </a:spcBef>
                    <a:buFont typeface="Arial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1pPr>
                  <a:lvl2pPr marL="742950" indent="-285750" eaLnBrk="0" hangingPunct="0">
                    <a:lnSpc>
                      <a:spcPct val="90000"/>
                    </a:lnSpc>
                    <a:spcBef>
                      <a:spcPts val="5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2pPr>
                  <a:lvl3pPr marL="1143000" indent="-228600" eaLnBrk="0" hangingPunct="0">
                    <a:lnSpc>
                      <a:spcPct val="90000"/>
                    </a:lnSpc>
                    <a:spcBef>
                      <a:spcPts val="500"/>
                    </a:spcBef>
                    <a:buFont typeface="Arial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3pPr>
                  <a:lvl4pPr marL="1600200" indent="-228600" eaLnBrk="0" hangingPunct="0">
                    <a:lnSpc>
                      <a:spcPct val="90000"/>
                    </a:lnSpc>
                    <a:spcBef>
                      <a:spcPts val="500"/>
                    </a:spcBef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4pPr>
                  <a:lvl5pPr marL="2057400" indent="-228600" eaLnBrk="0" hangingPunct="0">
                    <a:lnSpc>
                      <a:spcPct val="90000"/>
                    </a:lnSpc>
                    <a:spcBef>
                      <a:spcPts val="500"/>
                    </a:spcBef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kumimoji="0" lang="zh-TW" altLang="en-US" sz="3600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40" name="圖片 67">
                <a:hlinkClick r:id="" action="ppaction://hlinkshowjump?jump=firstslide"/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519995" y="3526482"/>
                <a:ext cx="525037" cy="5250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4" name="群組 61"/>
            <p:cNvGrpSpPr>
              <a:grpSpLocks/>
            </p:cNvGrpSpPr>
            <p:nvPr/>
          </p:nvGrpSpPr>
          <p:grpSpPr bwMode="auto">
            <a:xfrm>
              <a:off x="11422513" y="4232930"/>
              <a:ext cx="720000" cy="817034"/>
              <a:chOff x="11422513" y="4232930"/>
              <a:chExt cx="720000" cy="817034"/>
            </a:xfrm>
          </p:grpSpPr>
          <p:grpSp>
            <p:nvGrpSpPr>
              <p:cNvPr id="35" name="群組 62"/>
              <p:cNvGrpSpPr>
                <a:grpSpLocks/>
              </p:cNvGrpSpPr>
              <p:nvPr/>
            </p:nvGrpSpPr>
            <p:grpSpPr bwMode="auto">
              <a:xfrm>
                <a:off x="11422513" y="4232930"/>
                <a:ext cx="720000" cy="817034"/>
                <a:chOff x="11422513" y="1765726"/>
                <a:chExt cx="720000" cy="817034"/>
              </a:xfrm>
            </p:grpSpPr>
            <p:sp>
              <p:nvSpPr>
                <p:cNvPr id="37" name="橢圓 36">
                  <a:hlinkClick r:id="" action="ppaction://hlinkshowjump?jump=endshow"/>
                </p:cNvPr>
                <p:cNvSpPr/>
                <p:nvPr/>
              </p:nvSpPr>
              <p:spPr>
                <a:xfrm>
                  <a:off x="11422513" y="1765726"/>
                  <a:ext cx="720000" cy="720275"/>
                </a:xfrm>
                <a:prstGeom prst="ellipse">
                  <a:avLst/>
                </a:prstGeom>
                <a:solidFill>
                  <a:schemeClr val="accent2"/>
                </a:solidFill>
                <a:ln w="38100">
                  <a:solidFill>
                    <a:srgbClr val="BC561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/>
                </a:p>
              </p:txBody>
            </p:sp>
            <p:sp>
              <p:nvSpPr>
                <p:cNvPr id="38" name="文字方塊 65">
                  <a:hlinkClick r:id="" action="ppaction://hlinkshowjump?jump=endshow"/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422513" y="1802837"/>
                  <a:ext cx="720000" cy="7799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lnSpc>
                      <a:spcPct val="90000"/>
                    </a:lnSpc>
                    <a:spcBef>
                      <a:spcPts val="1000"/>
                    </a:spcBef>
                    <a:buFont typeface="Arial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1pPr>
                  <a:lvl2pPr marL="742950" indent="-285750" eaLnBrk="0" hangingPunct="0">
                    <a:lnSpc>
                      <a:spcPct val="90000"/>
                    </a:lnSpc>
                    <a:spcBef>
                      <a:spcPts val="5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2pPr>
                  <a:lvl3pPr marL="1143000" indent="-228600" eaLnBrk="0" hangingPunct="0">
                    <a:lnSpc>
                      <a:spcPct val="90000"/>
                    </a:lnSpc>
                    <a:spcBef>
                      <a:spcPts val="500"/>
                    </a:spcBef>
                    <a:buFont typeface="Arial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3pPr>
                  <a:lvl4pPr marL="1600200" indent="-228600" eaLnBrk="0" hangingPunct="0">
                    <a:lnSpc>
                      <a:spcPct val="90000"/>
                    </a:lnSpc>
                    <a:spcBef>
                      <a:spcPts val="500"/>
                    </a:spcBef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4pPr>
                  <a:lvl5pPr marL="2057400" indent="-228600" eaLnBrk="0" hangingPunct="0">
                    <a:lnSpc>
                      <a:spcPct val="90000"/>
                    </a:lnSpc>
                    <a:spcBef>
                      <a:spcPts val="500"/>
                    </a:spcBef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kumimoji="0" lang="zh-TW" altLang="en-US" sz="3600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36" name="圖片 63">
                <a:hlinkClick r:id="" action="ppaction://hlinkshowjump?jump=endshow"/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519713" y="4330405"/>
                <a:ext cx="525600" cy="525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47" name="文字版面配置區 4"/>
          <p:cNvSpPr>
            <a:spLocks noGrp="1"/>
          </p:cNvSpPr>
          <p:nvPr>
            <p:ph type="body" sz="quarter" idx="13"/>
          </p:nvPr>
        </p:nvSpPr>
        <p:spPr>
          <a:xfrm>
            <a:off x="720796" y="688488"/>
            <a:ext cx="10500448" cy="2132101"/>
          </a:xfrm>
        </p:spPr>
        <p:txBody>
          <a:bodyPr/>
          <a:lstStyle>
            <a:lvl1pPr marL="0" indent="0">
              <a:buNone/>
              <a:defRPr/>
            </a:lvl1pPr>
            <a:lvl5pPr marL="0" indent="0" algn="l">
              <a:buNone/>
              <a:defRPr sz="32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4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392780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例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矩形 53"/>
          <p:cNvSpPr/>
          <p:nvPr userDrawn="1"/>
        </p:nvSpPr>
        <p:spPr>
          <a:xfrm>
            <a:off x="0" y="4"/>
            <a:ext cx="12192000" cy="8309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8" name="矩形: 圓角 2">
            <a:extLst>
              <a:ext uri="{FF2B5EF4-FFF2-40B4-BE49-F238E27FC236}">
                <a16:creationId xmlns:a16="http://schemas.microsoft.com/office/drawing/2014/main" id="{136C7EFB-2F55-4CE6-A7A0-E41B3380CF4A}"/>
              </a:ext>
            </a:extLst>
          </p:cNvPr>
          <p:cNvSpPr/>
          <p:nvPr userDrawn="1"/>
        </p:nvSpPr>
        <p:spPr>
          <a:xfrm>
            <a:off x="0" y="0"/>
            <a:ext cx="12192000" cy="64633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例　　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矩形: 圓角 20">
            <a:extLst>
              <a:ext uri="{FF2B5EF4-FFF2-40B4-BE49-F238E27FC236}">
                <a16:creationId xmlns:a16="http://schemas.microsoft.com/office/drawing/2014/main" id="{CC8A80AA-0D0A-4EAE-AF47-949AEE7A6D53}"/>
              </a:ext>
            </a:extLst>
          </p:cNvPr>
          <p:cNvSpPr/>
          <p:nvPr userDrawn="1"/>
        </p:nvSpPr>
        <p:spPr>
          <a:xfrm>
            <a:off x="720799" y="0"/>
            <a:ext cx="659087" cy="64633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3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Rectangle 9"/>
          <p:cNvSpPr>
            <a:spLocks noChangeArrowheads="1"/>
          </p:cNvSpPr>
          <p:nvPr userDrawn="1"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30" name="副標題 2"/>
          <p:cNvSpPr>
            <a:spLocks noGrp="1"/>
          </p:cNvSpPr>
          <p:nvPr>
            <p:ph type="subTitle" idx="1"/>
          </p:nvPr>
        </p:nvSpPr>
        <p:spPr>
          <a:xfrm>
            <a:off x="11123407" y="43689"/>
            <a:ext cx="2110488" cy="5909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zh-TW" altLang="en-US" dirty="0"/>
          </a:p>
        </p:txBody>
      </p:sp>
      <p:pic>
        <p:nvPicPr>
          <p:cNvPr id="32" name="圖片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9364" y="6497638"/>
            <a:ext cx="216376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文字方塊 4"/>
          <p:cNvSpPr txBox="1">
            <a:spLocks noChangeArrowheads="1"/>
          </p:cNvSpPr>
          <p:nvPr userDrawn="1"/>
        </p:nvSpPr>
        <p:spPr bwMode="auto">
          <a:xfrm>
            <a:off x="8991600" y="4"/>
            <a:ext cx="3200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搭配課本</a:t>
            </a:r>
            <a:r>
              <a:rPr kumimoji="0" lang="en-US" altLang="zh-TW" sz="3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p</a:t>
            </a:r>
            <a:endParaRPr lang="zh-TW" altLang="en-US" sz="3600" dirty="0">
              <a:solidFill>
                <a:schemeClr val="bg1"/>
              </a:solidFill>
            </a:endParaRPr>
          </a:p>
        </p:txBody>
      </p:sp>
      <p:sp>
        <p:nvSpPr>
          <p:cNvPr id="36" name="標題 1"/>
          <p:cNvSpPr>
            <a:spLocks noGrp="1"/>
          </p:cNvSpPr>
          <p:nvPr>
            <p:ph type="title"/>
          </p:nvPr>
        </p:nvSpPr>
        <p:spPr>
          <a:xfrm>
            <a:off x="1455275" y="-134350"/>
            <a:ext cx="3895165" cy="1001096"/>
          </a:xfrm>
        </p:spPr>
        <p:txBody>
          <a:bodyPr/>
          <a:lstStyle>
            <a:lvl1pPr>
              <a:defRPr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38" name="標題 1"/>
          <p:cNvSpPr txBox="1">
            <a:spLocks/>
          </p:cNvSpPr>
          <p:nvPr userDrawn="1"/>
        </p:nvSpPr>
        <p:spPr bwMode="auto">
          <a:xfrm>
            <a:off x="807645" y="-145109"/>
            <a:ext cx="604515" cy="1001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新細明體" pitchFamily="18" charset="-12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新細明體" pitchFamily="18" charset="-12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新細明體" pitchFamily="18" charset="-12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新細明體" pitchFamily="18" charset="-12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新細明體" pitchFamily="18" charset="-12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新細明體" pitchFamily="18" charset="-12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新細明體" pitchFamily="18" charset="-12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新細明體" pitchFamily="18" charset="-120"/>
              </a:defRPr>
            </a:lvl9pPr>
          </a:lstStyle>
          <a:p>
            <a:endParaRPr kumimoji="0" lang="zh-TW" altLang="en-US" dirty="0">
              <a:solidFill>
                <a:schemeClr val="tx1"/>
              </a:solidFill>
            </a:endParaRPr>
          </a:p>
        </p:txBody>
      </p:sp>
      <p:sp>
        <p:nvSpPr>
          <p:cNvPr id="40" name="文字版面配置區 5"/>
          <p:cNvSpPr>
            <a:spLocks noGrp="1"/>
          </p:cNvSpPr>
          <p:nvPr>
            <p:ph type="body" sz="quarter" idx="10"/>
          </p:nvPr>
        </p:nvSpPr>
        <p:spPr>
          <a:xfrm>
            <a:off x="742260" y="59614"/>
            <a:ext cx="623933" cy="510545"/>
          </a:xfrm>
        </p:spPr>
        <p:txBody>
          <a:bodyPr/>
          <a:lstStyle>
            <a:lvl1pPr marL="0" indent="0" algn="ctr">
              <a:buNone/>
              <a:defRPr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5pPr marL="1828800" indent="0" algn="l">
              <a:buNone/>
              <a:defRPr/>
            </a:lvl5pPr>
          </a:lstStyle>
          <a:p>
            <a:pPr algn="ctr"/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3"/>
          </p:nvPr>
        </p:nvSpPr>
        <p:spPr>
          <a:xfrm>
            <a:off x="720796" y="688488"/>
            <a:ext cx="10500448" cy="2132101"/>
          </a:xfrm>
        </p:spPr>
        <p:txBody>
          <a:bodyPr/>
          <a:lstStyle>
            <a:lvl1pPr marL="0" indent="0">
              <a:buNone/>
              <a:defRPr/>
            </a:lvl1pPr>
            <a:lvl5pPr marL="0" indent="0" algn="l">
              <a:buNone/>
              <a:defRPr sz="32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4"/>
            <a:endParaRPr lang="zh-TW" altLang="en-US" dirty="0"/>
          </a:p>
        </p:txBody>
      </p:sp>
      <p:grpSp>
        <p:nvGrpSpPr>
          <p:cNvPr id="33" name="群組 57"/>
          <p:cNvGrpSpPr>
            <a:grpSpLocks noChangeAspect="1"/>
          </p:cNvGrpSpPr>
          <p:nvPr userDrawn="1"/>
        </p:nvGrpSpPr>
        <p:grpSpPr bwMode="auto">
          <a:xfrm>
            <a:off x="11466515" y="2074864"/>
            <a:ext cx="596900" cy="2755122"/>
            <a:chOff x="11422513" y="1725377"/>
            <a:chExt cx="720000" cy="3324587"/>
          </a:xfrm>
        </p:grpSpPr>
        <p:grpSp>
          <p:nvGrpSpPr>
            <p:cNvPr id="34" name="群組 58"/>
            <p:cNvGrpSpPr>
              <a:grpSpLocks/>
            </p:cNvGrpSpPr>
            <p:nvPr/>
          </p:nvGrpSpPr>
          <p:grpSpPr bwMode="auto">
            <a:xfrm>
              <a:off x="11422513" y="1725377"/>
              <a:ext cx="720000" cy="779923"/>
              <a:chOff x="11422513" y="1725377"/>
              <a:chExt cx="720000" cy="779923"/>
            </a:xfrm>
          </p:grpSpPr>
          <p:sp>
            <p:nvSpPr>
              <p:cNvPr id="52" name="橢圓 51">
                <a:hlinkClick r:id="" action="ppaction://hlinkshowjump?jump=previousslide"/>
              </p:cNvPr>
              <p:cNvSpPr/>
              <p:nvPr/>
            </p:nvSpPr>
            <p:spPr>
              <a:xfrm>
                <a:off x="11422513" y="1765605"/>
                <a:ext cx="720000" cy="720275"/>
              </a:xfrm>
              <a:prstGeom prst="ellipse">
                <a:avLst/>
              </a:prstGeom>
              <a:solidFill>
                <a:schemeClr val="accent2"/>
              </a:solidFill>
              <a:ln w="38100">
                <a:solidFill>
                  <a:srgbClr val="BC561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  <p:sp>
            <p:nvSpPr>
              <p:cNvPr id="53" name="文字方塊 73">
                <a:hlinkClick r:id="" action="ppaction://hlinkshowjump?jump=previousslide"/>
              </p:cNvPr>
              <p:cNvSpPr txBox="1">
                <a:spLocks noChangeArrowheads="1"/>
              </p:cNvSpPr>
              <p:nvPr/>
            </p:nvSpPr>
            <p:spPr bwMode="auto">
              <a:xfrm>
                <a:off x="11422513" y="1725377"/>
                <a:ext cx="720000" cy="7799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lnSpc>
                    <a:spcPct val="90000"/>
                  </a:lnSpc>
                  <a:spcBef>
                    <a:spcPts val="1000"/>
                  </a:spcBef>
                  <a:buFont typeface="Arial" pitchFamily="34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0" lang="zh-TW" altLang="en-US" sz="3600" dirty="0">
                    <a:solidFill>
                      <a:schemeClr val="bg1"/>
                    </a:solidFill>
                    <a:sym typeface="Wingdings 3" pitchFamily="18" charset="2"/>
                  </a:rPr>
                  <a:t></a:t>
                </a:r>
                <a:endParaRPr kumimoji="0" lang="zh-TW" altLang="en-US" sz="36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7" name="群組 59"/>
            <p:cNvGrpSpPr>
              <a:grpSpLocks/>
            </p:cNvGrpSpPr>
            <p:nvPr/>
          </p:nvGrpSpPr>
          <p:grpSpPr bwMode="auto">
            <a:xfrm>
              <a:off x="11422513" y="2589324"/>
              <a:ext cx="720000" cy="815837"/>
              <a:chOff x="11422513" y="1766923"/>
              <a:chExt cx="720000" cy="815837"/>
            </a:xfrm>
          </p:grpSpPr>
          <p:sp>
            <p:nvSpPr>
              <p:cNvPr id="50" name="橢圓 49"/>
              <p:cNvSpPr/>
              <p:nvPr/>
            </p:nvSpPr>
            <p:spPr>
              <a:xfrm>
                <a:off x="11422513" y="1766923"/>
                <a:ext cx="720000" cy="718360"/>
              </a:xfrm>
              <a:prstGeom prst="ellipse">
                <a:avLst/>
              </a:prstGeom>
              <a:solidFill>
                <a:schemeClr val="accent2"/>
              </a:solidFill>
              <a:ln w="38100">
                <a:solidFill>
                  <a:srgbClr val="BC561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  <p:sp>
            <p:nvSpPr>
              <p:cNvPr id="51" name="文字方塊 71">
                <a:hlinkClick r:id="" action="ppaction://hlinkshowjump?jump=nextslide"/>
              </p:cNvPr>
              <p:cNvSpPr txBox="1">
                <a:spLocks noChangeArrowheads="1"/>
              </p:cNvSpPr>
              <p:nvPr/>
            </p:nvSpPr>
            <p:spPr bwMode="auto">
              <a:xfrm>
                <a:off x="11422513" y="1802837"/>
                <a:ext cx="720000" cy="7799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lnSpc>
                    <a:spcPct val="90000"/>
                  </a:lnSpc>
                  <a:spcBef>
                    <a:spcPts val="1000"/>
                  </a:spcBef>
                  <a:buFont typeface="Arial" pitchFamily="34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0" lang="zh-TW" altLang="en-US" sz="3600" dirty="0">
                    <a:solidFill>
                      <a:schemeClr val="bg1"/>
                    </a:solidFill>
                    <a:sym typeface="Wingdings 3" pitchFamily="18" charset="2"/>
                  </a:rPr>
                  <a:t></a:t>
                </a:r>
                <a:endParaRPr kumimoji="0" lang="zh-TW" altLang="en-US" sz="36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9" name="群組 60"/>
            <p:cNvGrpSpPr>
              <a:grpSpLocks/>
            </p:cNvGrpSpPr>
            <p:nvPr/>
          </p:nvGrpSpPr>
          <p:grpSpPr bwMode="auto">
            <a:xfrm>
              <a:off x="11422513" y="3411128"/>
              <a:ext cx="720000" cy="816434"/>
              <a:chOff x="11422513" y="3429325"/>
              <a:chExt cx="720000" cy="816434"/>
            </a:xfrm>
          </p:grpSpPr>
          <p:grpSp>
            <p:nvGrpSpPr>
              <p:cNvPr id="46" name="群組 66"/>
              <p:cNvGrpSpPr>
                <a:grpSpLocks/>
              </p:cNvGrpSpPr>
              <p:nvPr/>
            </p:nvGrpSpPr>
            <p:grpSpPr bwMode="auto">
              <a:xfrm>
                <a:off x="11422513" y="3429325"/>
                <a:ext cx="720000" cy="816434"/>
                <a:chOff x="11422513" y="1766326"/>
                <a:chExt cx="720000" cy="816434"/>
              </a:xfrm>
            </p:grpSpPr>
            <p:sp>
              <p:nvSpPr>
                <p:cNvPr id="48" name="橢圓 47">
                  <a:hlinkClick r:id="" action="ppaction://hlinkshowjump?jump=firstslide"/>
                </p:cNvPr>
                <p:cNvSpPr/>
                <p:nvPr/>
              </p:nvSpPr>
              <p:spPr>
                <a:xfrm>
                  <a:off x="11422513" y="1766326"/>
                  <a:ext cx="720000" cy="720275"/>
                </a:xfrm>
                <a:prstGeom prst="ellipse">
                  <a:avLst/>
                </a:prstGeom>
                <a:solidFill>
                  <a:schemeClr val="accent2"/>
                </a:solidFill>
                <a:ln w="38100">
                  <a:solidFill>
                    <a:srgbClr val="BC561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/>
                </a:p>
              </p:txBody>
            </p:sp>
            <p:sp>
              <p:nvSpPr>
                <p:cNvPr id="49" name="文字方塊 69">
                  <a:hlinkClick r:id="" action="ppaction://hlinkshowjump?jump=firstslide"/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422513" y="1802837"/>
                  <a:ext cx="720000" cy="7799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lnSpc>
                      <a:spcPct val="90000"/>
                    </a:lnSpc>
                    <a:spcBef>
                      <a:spcPts val="1000"/>
                    </a:spcBef>
                    <a:buFont typeface="Arial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1pPr>
                  <a:lvl2pPr marL="742950" indent="-285750" eaLnBrk="0" hangingPunct="0">
                    <a:lnSpc>
                      <a:spcPct val="90000"/>
                    </a:lnSpc>
                    <a:spcBef>
                      <a:spcPts val="5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2pPr>
                  <a:lvl3pPr marL="1143000" indent="-228600" eaLnBrk="0" hangingPunct="0">
                    <a:lnSpc>
                      <a:spcPct val="90000"/>
                    </a:lnSpc>
                    <a:spcBef>
                      <a:spcPts val="500"/>
                    </a:spcBef>
                    <a:buFont typeface="Arial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3pPr>
                  <a:lvl4pPr marL="1600200" indent="-228600" eaLnBrk="0" hangingPunct="0">
                    <a:lnSpc>
                      <a:spcPct val="90000"/>
                    </a:lnSpc>
                    <a:spcBef>
                      <a:spcPts val="500"/>
                    </a:spcBef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4pPr>
                  <a:lvl5pPr marL="2057400" indent="-228600" eaLnBrk="0" hangingPunct="0">
                    <a:lnSpc>
                      <a:spcPct val="90000"/>
                    </a:lnSpc>
                    <a:spcBef>
                      <a:spcPts val="500"/>
                    </a:spcBef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kumimoji="0" lang="zh-TW" altLang="en-US" sz="3600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47" name="圖片 67">
                <a:hlinkClick r:id="" action="ppaction://hlinkshowjump?jump=firstslide"/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519995" y="3526482"/>
                <a:ext cx="525037" cy="5250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1" name="群組 61"/>
            <p:cNvGrpSpPr>
              <a:grpSpLocks/>
            </p:cNvGrpSpPr>
            <p:nvPr/>
          </p:nvGrpSpPr>
          <p:grpSpPr bwMode="auto">
            <a:xfrm>
              <a:off x="11422513" y="4232930"/>
              <a:ext cx="720000" cy="817034"/>
              <a:chOff x="11422513" y="4232930"/>
              <a:chExt cx="720000" cy="817034"/>
            </a:xfrm>
          </p:grpSpPr>
          <p:grpSp>
            <p:nvGrpSpPr>
              <p:cNvPr id="42" name="群組 62"/>
              <p:cNvGrpSpPr>
                <a:grpSpLocks/>
              </p:cNvGrpSpPr>
              <p:nvPr/>
            </p:nvGrpSpPr>
            <p:grpSpPr bwMode="auto">
              <a:xfrm>
                <a:off x="11422513" y="4232930"/>
                <a:ext cx="720000" cy="817034"/>
                <a:chOff x="11422513" y="1765726"/>
                <a:chExt cx="720000" cy="817034"/>
              </a:xfrm>
            </p:grpSpPr>
            <p:sp>
              <p:nvSpPr>
                <p:cNvPr id="44" name="橢圓 43">
                  <a:hlinkClick r:id="" action="ppaction://hlinkshowjump?jump=endshow"/>
                </p:cNvPr>
                <p:cNvSpPr/>
                <p:nvPr/>
              </p:nvSpPr>
              <p:spPr>
                <a:xfrm>
                  <a:off x="11422513" y="1765726"/>
                  <a:ext cx="720000" cy="720275"/>
                </a:xfrm>
                <a:prstGeom prst="ellipse">
                  <a:avLst/>
                </a:prstGeom>
                <a:solidFill>
                  <a:schemeClr val="accent2"/>
                </a:solidFill>
                <a:ln w="38100">
                  <a:solidFill>
                    <a:srgbClr val="BC561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/>
                </a:p>
              </p:txBody>
            </p:sp>
            <p:sp>
              <p:nvSpPr>
                <p:cNvPr id="45" name="文字方塊 65">
                  <a:hlinkClick r:id="" action="ppaction://hlinkshowjump?jump=endshow"/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422513" y="1802837"/>
                  <a:ext cx="720000" cy="7799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lnSpc>
                      <a:spcPct val="90000"/>
                    </a:lnSpc>
                    <a:spcBef>
                      <a:spcPts val="1000"/>
                    </a:spcBef>
                    <a:buFont typeface="Arial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1pPr>
                  <a:lvl2pPr marL="742950" indent="-285750" eaLnBrk="0" hangingPunct="0">
                    <a:lnSpc>
                      <a:spcPct val="90000"/>
                    </a:lnSpc>
                    <a:spcBef>
                      <a:spcPts val="5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2pPr>
                  <a:lvl3pPr marL="1143000" indent="-228600" eaLnBrk="0" hangingPunct="0">
                    <a:lnSpc>
                      <a:spcPct val="90000"/>
                    </a:lnSpc>
                    <a:spcBef>
                      <a:spcPts val="500"/>
                    </a:spcBef>
                    <a:buFont typeface="Arial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3pPr>
                  <a:lvl4pPr marL="1600200" indent="-228600" eaLnBrk="0" hangingPunct="0">
                    <a:lnSpc>
                      <a:spcPct val="90000"/>
                    </a:lnSpc>
                    <a:spcBef>
                      <a:spcPts val="500"/>
                    </a:spcBef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4pPr>
                  <a:lvl5pPr marL="2057400" indent="-228600" eaLnBrk="0" hangingPunct="0">
                    <a:lnSpc>
                      <a:spcPct val="90000"/>
                    </a:lnSpc>
                    <a:spcBef>
                      <a:spcPts val="500"/>
                    </a:spcBef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kumimoji="0" lang="zh-TW" altLang="en-US" sz="3600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43" name="圖片 63">
                <a:hlinkClick r:id="" action="ppaction://hlinkshowjump?jump=endshow"/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519713" y="4330405"/>
                <a:ext cx="525600" cy="525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652505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58119-C02C-4530-B0F8-3AEFD225C2EA}" type="datetime1">
              <a:rPr lang="en-US" altLang="zh-TW" smtClean="0"/>
              <a:t>10/23/2023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419" y="1"/>
            <a:ext cx="9939589" cy="837312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399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5007" y="931526"/>
            <a:ext cx="11306059" cy="5520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590" indent="-370318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599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632" indent="-355507" eaLnBrk="1" latinLnBrk="0" hangingPunct="1">
              <a:spcBef>
                <a:spcPts val="800"/>
              </a:spcBef>
              <a:defRPr sz="3599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713" indent="0" eaLnBrk="1" latinLnBrk="0" hangingPunct="1">
              <a:spcBef>
                <a:spcPts val="800"/>
              </a:spcBef>
              <a:buNone/>
              <a:defRPr sz="3599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5007" y="837312"/>
            <a:ext cx="115219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6662" y="6596123"/>
            <a:ext cx="395338" cy="26029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661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75825-0553-433E-B837-B99786200706}" type="datetime1">
              <a:rPr lang="en-US" altLang="zh-TW" smtClean="0"/>
              <a:t>10/23/2023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9A7BB-050D-455F-A07B-5C2738CCB0D1}" type="datetime1">
              <a:rPr lang="en-US" altLang="zh-TW" smtClean="0"/>
              <a:t>10/23/2023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3C5C-18EB-4FD7-B0F9-928D8FDB47F5}" type="datetime1">
              <a:rPr lang="en-US" altLang="zh-TW" smtClean="0"/>
              <a:t>10/23/2023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D0AF7-047B-40B3-AF0B-9CBADAA9DD00}" type="datetime1">
              <a:rPr lang="en-US" altLang="zh-TW" smtClean="0"/>
              <a:t>10/23/2023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D492C-0D54-481D-AD86-DC905DCA009E}" type="datetime1">
              <a:rPr lang="en-US" altLang="zh-TW" smtClean="0"/>
              <a:t>10/23/2023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E01C1-2D61-45CD-9041-B3D2D261D3CE}" type="datetime1">
              <a:rPr lang="en-US" altLang="zh-TW" smtClean="0"/>
              <a:t>10/23/2023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41BF-84A8-49DB-8F8E-748EEF147A41}" type="datetime1">
              <a:rPr lang="en-US" altLang="zh-TW" smtClean="0"/>
              <a:t>10/23/2023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AE7ED-BEF3-4B73-A74A-C13899D6D36B}" type="datetime1">
              <a:rPr lang="en-US" altLang="zh-TW" smtClean="0"/>
              <a:t>10/23/2023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  <p:sldLayoutId id="2147483671" r:id="rId18"/>
    <p:sldLayoutId id="2147483672" r:id="rId19"/>
    <p:sldLayoutId id="2147483673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I_Fxnn0cT4Q?feature=oembed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cvm1YmCBmy4?feature=oembed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NrmMk1Myrxc?feature=oembed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TXsGSx3Xfqw?feature=oembed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XHNQ6fwMf3Y?feature=oembed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LRKXZ6SrS5s?feature=oembed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news.ltn.com.tw/news/politics/breakingnews/3280434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-ws.gov.taipei/Download.ashx?u=LzAwMS9VcGxvYWQvNzY3L3JlbGZpbGUvNjIzNTAvOTAyMDA0My82NDczNTFkOS1kMzBmLTRkYjEtOGJmOC00OTlmMzk0YmZkODIucGRm&amp;n=MTEyMDgwNC3oh7rljJfmmbrmhafln47luILlsI3lpJbnsKHloLEucGRm&amp;icon=.pdf" TargetMode="External"/><Relationship Id="rId2" Type="http://schemas.openxmlformats.org/officeDocument/2006/relationships/hyperlink" Target="https://smartcity.taipei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5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4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0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0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6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6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73.png"/><Relationship Id="rId4" Type="http://schemas.openxmlformats.org/officeDocument/2006/relationships/image" Target="../media/image72.jp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hyperlink" Target="https://zh.wikipedia.org/wiki/%E5%9B%B4%E6%A3%8B#%E8%A7%84%E5%88%99" TargetMode="External"/><Relationship Id="rId3" Type="http://schemas.openxmlformats.org/officeDocument/2006/relationships/hyperlink" Target="https://zh.wikipedia.org/wiki/%E5%9C%8D%E6%A3%8B%E8%BB%9F%E9%AB%94" TargetMode="External"/><Relationship Id="rId7" Type="http://schemas.openxmlformats.org/officeDocument/2006/relationships/hyperlink" Target="https://zh.wikipedia.org/wiki/%E4%BA%BA%E5%B7%A5%E7%A5%9E%E7%BB%8F%E7%BD%91%E7%BB%9C" TargetMode="External"/><Relationship Id="rId2" Type="http://schemas.openxmlformats.org/officeDocument/2006/relationships/hyperlink" Target="https://zh.wikipedia.org/wiki/DeepMin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zh.wikipedia.org/wiki/TPU" TargetMode="External"/><Relationship Id="rId5" Type="http://schemas.openxmlformats.org/officeDocument/2006/relationships/hyperlink" Target="https://zh.wikipedia.org/wiki/TensorFlow" TargetMode="External"/><Relationship Id="rId10" Type="http://schemas.openxmlformats.org/officeDocument/2006/relationships/hyperlink" Target="https://zh.wikipedia.org/wiki/%E9%9D%9E%E7%9B%91%E7%9D%A3%E5%BC%8F%E5%AD%A6%E4%B9%A0" TargetMode="External"/><Relationship Id="rId4" Type="http://schemas.openxmlformats.org/officeDocument/2006/relationships/hyperlink" Target="https://zh.wikipedia.org/wiki/AlphaGo" TargetMode="External"/><Relationship Id="rId9" Type="http://schemas.openxmlformats.org/officeDocument/2006/relationships/hyperlink" Target="https://zh.wikipedia.org/wiki/%E5%9B%B4%E6%A3%8B" TargetMode="Externa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studio.code.org/s/oceans/stage/1/puzzle/1" TargetMode="Externa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80.PNG"/><Relationship Id="rId4" Type="http://schemas.openxmlformats.org/officeDocument/2006/relationships/image" Target="../media/image81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0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0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0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07.pn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93D72CD4-73EF-437A-B708-D72B14E87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618B7C-6B7B-4002-95F8-DAF520BAD2A2}"/>
              </a:ext>
            </a:extLst>
          </p:cNvPr>
          <p:cNvSpPr txBox="1"/>
          <p:nvPr/>
        </p:nvSpPr>
        <p:spPr>
          <a:xfrm>
            <a:off x="956733" y="1735666"/>
            <a:ext cx="9990666" cy="2205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587"/>
              </a:lnSpc>
            </a:pPr>
            <a:r>
              <a:rPr lang="zh-TW" altLang="en-US" sz="8000" b="1" dirty="0">
                <a:ea typeface="Noto Sans T Chinese"/>
              </a:rPr>
              <a:t>多元性課程實務分享</a:t>
            </a:r>
            <a:endParaRPr lang="en-US" altLang="zh-TW" sz="8000" b="1" dirty="0">
              <a:ea typeface="Noto Sans T Chinese"/>
            </a:endParaRPr>
          </a:p>
          <a:p>
            <a:pPr algn="ctr">
              <a:lnSpc>
                <a:spcPts val="8587"/>
              </a:lnSpc>
            </a:pPr>
            <a:r>
              <a:rPr lang="zh-TW" altLang="en-US" sz="8000" b="1" dirty="0">
                <a:ea typeface="Noto Sans T Chinese"/>
              </a:rPr>
              <a:t>八年級課程</a:t>
            </a:r>
            <a:endParaRPr lang="en-US" sz="8000" b="1" dirty="0">
              <a:ea typeface="Noto Sans T Chinese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BC1ED1D-D301-4755-9CA2-4021B6CF9816}"/>
              </a:ext>
            </a:extLst>
          </p:cNvPr>
          <p:cNvSpPr txBox="1"/>
          <p:nvPr/>
        </p:nvSpPr>
        <p:spPr>
          <a:xfrm>
            <a:off x="3915833" y="4381500"/>
            <a:ext cx="61637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/>
              <a:t>福營國中   施俊楠</a:t>
            </a:r>
            <a:endParaRPr lang="en-US" altLang="zh-TW" sz="4800" dirty="0"/>
          </a:p>
        </p:txBody>
      </p:sp>
    </p:spTree>
    <p:extLst>
      <p:ext uri="{BB962C8B-B14F-4D97-AF65-F5344CB8AC3E}">
        <p14:creationId xmlns:p14="http://schemas.microsoft.com/office/powerpoint/2010/main" val="510712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0CB1A53-2629-4E17-BE7C-42CB97578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4.</a:t>
            </a:r>
            <a:r>
              <a:rPr lang="zh-TW" altLang="en-US" dirty="0"/>
              <a:t>鑑別：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F71C676-5E67-4345-9E02-C2BF5889DF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/>
              <a:t>辨識辨認單一物體本身。例如：臉孔的辨識，指紋的辨識。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5BF1BA7-24D3-452E-AC9D-138196F43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4554" y="2956895"/>
            <a:ext cx="5534563" cy="370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309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5A88D33-D7FD-48F5-8C98-5B928AF24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5.</a:t>
            </a:r>
            <a:r>
              <a:rPr lang="zh-TW" altLang="en-US" dirty="0"/>
              <a:t>監測：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AB71ECD-814D-42C0-814C-76B8AEC84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4412" y="1658143"/>
            <a:ext cx="9905999" cy="3541714"/>
          </a:xfrm>
        </p:spPr>
        <p:txBody>
          <a:bodyPr>
            <a:normAutofit/>
          </a:bodyPr>
          <a:lstStyle/>
          <a:p>
            <a:r>
              <a:rPr lang="zh-TW" altLang="en-US" sz="3600" dirty="0"/>
              <a:t>從圖像中發現特定的情況內容。例如：交通監視儀器對過往車輛的發現，人形辨識防止盜獵象牙。監測往往是通過簡單的圖像處理發現圖像中的特殊區域，為後繼更複雜的操作提供起點。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5735C0E-DF5E-48FC-A812-DC8E15F892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5303" y="4530056"/>
            <a:ext cx="3333716" cy="221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636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3FAB48B-89A4-4EE7-A96C-A8EDBCADA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AD33C34D-42FA-4395-A33E-99DF7BCD6D44}"/>
              </a:ext>
            </a:extLst>
          </p:cNvPr>
          <p:cNvSpPr txBox="1"/>
          <p:nvPr/>
        </p:nvSpPr>
        <p:spPr>
          <a:xfrm>
            <a:off x="1572223" y="2521527"/>
            <a:ext cx="9313601" cy="10202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587"/>
              </a:lnSpc>
            </a:pPr>
            <a:r>
              <a:rPr lang="zh-TW" altLang="en-US" sz="6000" dirty="0">
                <a:ea typeface="Noto Sans T Chinese"/>
              </a:rPr>
              <a:t>課程第一堂</a:t>
            </a:r>
            <a:r>
              <a:rPr lang="en-US" altLang="zh-TW" sz="6000" dirty="0">
                <a:ea typeface="Noto Sans T Chinese"/>
              </a:rPr>
              <a:t>-</a:t>
            </a:r>
            <a:r>
              <a:rPr lang="en-US" altLang="zh-TW" sz="6000" dirty="0" err="1">
                <a:ea typeface="Noto Sans T Chinese"/>
              </a:rPr>
              <a:t>AI</a:t>
            </a:r>
            <a:r>
              <a:rPr lang="en-US" sz="6000" dirty="0" err="1">
                <a:ea typeface="Noto Sans T Chinese"/>
              </a:rPr>
              <a:t>影像辨識課程</a:t>
            </a:r>
            <a:endParaRPr lang="en-US" sz="6000" dirty="0">
              <a:ea typeface="Noto Sans T Chinese"/>
            </a:endParaRPr>
          </a:p>
        </p:txBody>
      </p:sp>
    </p:spTree>
    <p:extLst>
      <p:ext uri="{BB962C8B-B14F-4D97-AF65-F5344CB8AC3E}">
        <p14:creationId xmlns:p14="http://schemas.microsoft.com/office/powerpoint/2010/main" val="1146154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1248FB-29FB-4A15-B28B-5B9A3E17C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目前常見的手機影像辨識功能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F0DF944-8CA9-4141-A38E-CB41390E0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5550EC5-A7CC-4B37-868E-8862F1759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321" y="2336873"/>
            <a:ext cx="4633261" cy="268696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4722D347-5B82-45F9-B513-CF072B7989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9021" y="2361372"/>
            <a:ext cx="4073835" cy="258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122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2DBC6839-9164-4E66-94D7-CB5920FE1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AE9CF99-DF7A-43F4-9D36-A978207B4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057" y="2349914"/>
            <a:ext cx="9803218" cy="107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928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76DE4241-80FE-469F-A3F0-B42289B1B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5AEC59A-D595-4D2D-B6C9-7BB73C0D152B}"/>
              </a:ext>
            </a:extLst>
          </p:cNvPr>
          <p:cNvSpPr txBox="1"/>
          <p:nvPr/>
        </p:nvSpPr>
        <p:spPr>
          <a:xfrm>
            <a:off x="1186873" y="272533"/>
            <a:ext cx="6105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4000" dirty="0"/>
              <a:t>1.</a:t>
            </a:r>
            <a:r>
              <a:rPr lang="zh-TW" altLang="en-US" sz="4000" dirty="0"/>
              <a:t>限時塗鴉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EF74EA6F-BF77-485A-AC0D-C653BFFCA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917" y="980419"/>
            <a:ext cx="9265210" cy="534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870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46559" y="1000640"/>
            <a:ext cx="10363021" cy="585736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C928CA01-CA93-4B73-B351-5392546573EA}"/>
              </a:ext>
            </a:extLst>
          </p:cNvPr>
          <p:cNvSpPr txBox="1"/>
          <p:nvPr/>
        </p:nvSpPr>
        <p:spPr>
          <a:xfrm>
            <a:off x="1186873" y="272533"/>
            <a:ext cx="6105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4000" dirty="0"/>
              <a:t>1.</a:t>
            </a:r>
            <a:r>
              <a:rPr lang="zh-TW" altLang="en-US" sz="4000" dirty="0"/>
              <a:t>智慧鏡頭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112634"/>
            <a:ext cx="4615155" cy="277090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960311" y="112634"/>
            <a:ext cx="4569299" cy="277090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016448" y="112634"/>
            <a:ext cx="4434606" cy="277090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5330" y="3187940"/>
            <a:ext cx="4473103" cy="263910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684684" y="3187941"/>
            <a:ext cx="5046171" cy="271350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529609" y="3187941"/>
            <a:ext cx="3910583" cy="278228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CECDFB2B-BC91-4DB6-A5AD-CEAB5526C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1250B8D-2DBD-4C1F-9467-DE5855EAC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460" y="125835"/>
            <a:ext cx="4132044" cy="309973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E0AF875-8F3B-4785-8958-31D02950A4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835" y="125835"/>
            <a:ext cx="5149678" cy="386313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01CE912-876A-4CDE-878F-93DF0EA16B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460" y="3194602"/>
            <a:ext cx="3584087" cy="268867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F3F038BF-FA94-4801-8D11-FF61898D88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5476" y="3047244"/>
            <a:ext cx="4912120" cy="3684921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637BAC71-74E3-47D5-844C-A9BC21052C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0930" y="3842158"/>
            <a:ext cx="3729462" cy="279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075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4063" y="1"/>
            <a:ext cx="7736878" cy="126228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54256" y="1262288"/>
            <a:ext cx="9568074" cy="544442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28C2F27B-CD6B-4456-A9AC-5F63939E1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0DF65AF2-3819-4144-8EB6-D879C229D97D}"/>
              </a:ext>
            </a:extLst>
          </p:cNvPr>
          <p:cNvSpPr txBox="1"/>
          <p:nvPr/>
        </p:nvSpPr>
        <p:spPr>
          <a:xfrm>
            <a:off x="703275" y="1874728"/>
            <a:ext cx="10495181" cy="372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/>
              <a:t>課程設計以</a:t>
            </a:r>
            <a:r>
              <a:rPr lang="zh-TW" altLang="en-US" sz="4000" dirty="0"/>
              <a:t>運算思維</a:t>
            </a:r>
            <a:r>
              <a:rPr lang="zh-TW" altLang="en-US" sz="2800" dirty="0"/>
              <a:t>為主軸，透過電腦科學相關知能的學習，</a:t>
            </a:r>
            <a:endParaRPr lang="en-US" altLang="zh-TW" sz="2800" dirty="0"/>
          </a:p>
          <a:p>
            <a:r>
              <a:rPr lang="zh-TW" altLang="en-US" sz="2800" dirty="0"/>
              <a:t>培養邏輯思考、系統化思考等運算思維，</a:t>
            </a:r>
            <a:endParaRPr lang="en-US" altLang="zh-TW" sz="2800" dirty="0"/>
          </a:p>
          <a:p>
            <a:r>
              <a:rPr lang="zh-TW" altLang="en-US" sz="2800" dirty="0"/>
              <a:t>並藉由資訊科技之設計與實作，</a:t>
            </a:r>
            <a:endParaRPr lang="en-US" altLang="zh-TW" sz="2800" dirty="0"/>
          </a:p>
          <a:p>
            <a:r>
              <a:rPr lang="zh-TW" altLang="en-US" sz="2800" dirty="0"/>
              <a:t>增進運算思維的應用能力、問題解決能力、</a:t>
            </a:r>
            <a:endParaRPr lang="en-US" altLang="zh-TW" sz="2800" dirty="0"/>
          </a:p>
          <a:p>
            <a:r>
              <a:rPr lang="zh-TW" altLang="en-US" sz="2800" dirty="0"/>
              <a:t>團隊合作以及創新思考。</a:t>
            </a:r>
            <a:endParaRPr lang="en-US" altLang="zh-TW" sz="2800" dirty="0"/>
          </a:p>
          <a:p>
            <a:r>
              <a:rPr lang="zh-TW" altLang="en-US" sz="2800" dirty="0"/>
              <a:t>也因資訊與網路介入人類社會與生活而衍生的問題，</a:t>
            </a:r>
            <a:endParaRPr lang="en-US" altLang="zh-TW" sz="2800" dirty="0"/>
          </a:p>
          <a:p>
            <a:r>
              <a:rPr lang="zh-TW" altLang="en-US" sz="2800" dirty="0"/>
              <a:t>諸如資料保護、資訊安全、著作合理使用等相關社會議題，</a:t>
            </a:r>
            <a:endParaRPr lang="en-US" altLang="zh-TW" sz="2800" dirty="0"/>
          </a:p>
          <a:p>
            <a:r>
              <a:rPr lang="zh-TW" altLang="en-US" sz="2800" dirty="0"/>
              <a:t>也一併納入課程之中。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55F8EE14-E4B8-41E2-AB19-0571132A1A60}"/>
              </a:ext>
            </a:extLst>
          </p:cNvPr>
          <p:cNvSpPr txBox="1"/>
          <p:nvPr/>
        </p:nvSpPr>
        <p:spPr>
          <a:xfrm>
            <a:off x="762542" y="1036280"/>
            <a:ext cx="610446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800" dirty="0"/>
              <a:t>課程目標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919644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76DE4241-80FE-469F-A3F0-B42289B1B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20</a:t>
            </a:fld>
            <a:endParaRPr 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5AEC59A-D595-4D2D-B6C9-7BB73C0D152B}"/>
              </a:ext>
            </a:extLst>
          </p:cNvPr>
          <p:cNvSpPr txBox="1"/>
          <p:nvPr/>
        </p:nvSpPr>
        <p:spPr>
          <a:xfrm>
            <a:off x="1186873" y="272533"/>
            <a:ext cx="90894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4000" dirty="0"/>
              <a:t>3.</a:t>
            </a:r>
            <a:r>
              <a:rPr lang="zh-TW" altLang="en-US" sz="4000" dirty="0"/>
              <a:t>人臉辨識應用爆發　運作原理大解析</a:t>
            </a:r>
          </a:p>
        </p:txBody>
      </p:sp>
      <p:pic>
        <p:nvPicPr>
          <p:cNvPr id="3" name="線上媒體 2" title="人臉辨識應用爆發　運作原理大解析">
            <a:hlinkClick r:id="" action="ppaction://media"/>
            <a:extLst>
              <a:ext uri="{FF2B5EF4-FFF2-40B4-BE49-F238E27FC236}">
                <a16:creationId xmlns:a16="http://schemas.microsoft.com/office/drawing/2014/main" id="{9C6C2EA9-08A1-4FF3-AFFA-688C6018764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762228" y="980419"/>
            <a:ext cx="9528206" cy="5383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34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76DE4241-80FE-469F-A3F0-B42289B1B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21</a:t>
            </a:fld>
            <a:endParaRPr 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5AEC59A-D595-4D2D-B6C9-7BB73C0D152B}"/>
              </a:ext>
            </a:extLst>
          </p:cNvPr>
          <p:cNvSpPr txBox="1"/>
          <p:nvPr/>
        </p:nvSpPr>
        <p:spPr>
          <a:xfrm>
            <a:off x="1186873" y="272533"/>
            <a:ext cx="90894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4000" dirty="0"/>
              <a:t>4.</a:t>
            </a:r>
            <a:r>
              <a:rPr lang="zh-TW" altLang="en-US" sz="4000" dirty="0"/>
              <a:t>車牌辨識</a:t>
            </a:r>
          </a:p>
        </p:txBody>
      </p:sp>
      <p:pic>
        <p:nvPicPr>
          <p:cNvPr id="5" name="線上媒體 4" title="IP Edge車牌辨識｜LILIN利凌 | iDS magazine專題">
            <a:hlinkClick r:id="" action="ppaction://media"/>
            <a:extLst>
              <a:ext uri="{FF2B5EF4-FFF2-40B4-BE49-F238E27FC236}">
                <a16:creationId xmlns:a16="http://schemas.microsoft.com/office/drawing/2014/main" id="{6D4F9C34-1099-4A0D-9052-B0F8AC16B56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32217" y="886252"/>
            <a:ext cx="9727566" cy="549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03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76DE4241-80FE-469F-A3F0-B42289B1B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22</a:t>
            </a:fld>
            <a:endParaRPr 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5AEC59A-D595-4D2D-B6C9-7BB73C0D152B}"/>
              </a:ext>
            </a:extLst>
          </p:cNvPr>
          <p:cNvSpPr txBox="1"/>
          <p:nvPr/>
        </p:nvSpPr>
        <p:spPr>
          <a:xfrm>
            <a:off x="1186873" y="272533"/>
            <a:ext cx="90894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4000" dirty="0"/>
              <a:t>5.</a:t>
            </a:r>
            <a:r>
              <a:rPr lang="zh-TW" altLang="en-US" sz="4000" dirty="0"/>
              <a:t>無人商店</a:t>
            </a:r>
            <a:r>
              <a:rPr lang="en-US" altLang="zh-TW" sz="4000" dirty="0"/>
              <a:t>1</a:t>
            </a:r>
            <a:r>
              <a:rPr lang="zh-TW" altLang="en-US" sz="4000" dirty="0"/>
              <a:t>   </a:t>
            </a:r>
            <a:r>
              <a:rPr lang="en-US" altLang="zh-TW" sz="4000" dirty="0"/>
              <a:t>Amazon Go</a:t>
            </a:r>
          </a:p>
        </p:txBody>
      </p:sp>
      <p:pic>
        <p:nvPicPr>
          <p:cNvPr id="6" name="線上媒體 5" title="Introducing Amazon Go and the world’s most advanced shopping technology">
            <a:hlinkClick r:id="" action="ppaction://media"/>
            <a:extLst>
              <a:ext uri="{FF2B5EF4-FFF2-40B4-BE49-F238E27FC236}">
                <a16:creationId xmlns:a16="http://schemas.microsoft.com/office/drawing/2014/main" id="{249CC799-0ED2-4D1B-9BD1-A062384FFB6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59745" y="1043997"/>
            <a:ext cx="8565092" cy="4839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540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76DE4241-80FE-469F-A3F0-B42289B1B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23</a:t>
            </a:fld>
            <a:endParaRPr 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5AEC59A-D595-4D2D-B6C9-7BB73C0D152B}"/>
              </a:ext>
            </a:extLst>
          </p:cNvPr>
          <p:cNvSpPr txBox="1"/>
          <p:nvPr/>
        </p:nvSpPr>
        <p:spPr>
          <a:xfrm>
            <a:off x="1186872" y="272533"/>
            <a:ext cx="986053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4000" dirty="0"/>
              <a:t>6.</a:t>
            </a:r>
            <a:r>
              <a:rPr lang="zh-TW" altLang="en-US" sz="4000" dirty="0"/>
              <a:t>無人商店</a:t>
            </a:r>
            <a:r>
              <a:rPr lang="en-US" altLang="zh-TW" sz="4000" dirty="0"/>
              <a:t>2-</a:t>
            </a:r>
            <a:r>
              <a:rPr lang="zh-TW" altLang="en-US" sz="2400" dirty="0"/>
              <a:t>挑戰在美國無人超市里偷東西，會出現什麼後果！</a:t>
            </a:r>
          </a:p>
          <a:p>
            <a:endParaRPr lang="en-US" altLang="zh-TW" sz="4000" dirty="0"/>
          </a:p>
        </p:txBody>
      </p:sp>
      <p:pic>
        <p:nvPicPr>
          <p:cNvPr id="3" name="線上媒體 2" title="挑战在美国无人超市里偷东西，会出现什么后果！">
            <a:hlinkClick r:id="" action="ppaction://media"/>
            <a:extLst>
              <a:ext uri="{FF2B5EF4-FFF2-40B4-BE49-F238E27FC236}">
                <a16:creationId xmlns:a16="http://schemas.microsoft.com/office/drawing/2014/main" id="{AEF041BD-C7DF-4A5E-AE45-9D4595C3441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60106" y="1029388"/>
            <a:ext cx="8914067" cy="503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492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76DE4241-80FE-469F-A3F0-B42289B1B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24</a:t>
            </a:fld>
            <a:endParaRPr 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5AEC59A-D595-4D2D-B6C9-7BB73C0D152B}"/>
              </a:ext>
            </a:extLst>
          </p:cNvPr>
          <p:cNvSpPr txBox="1"/>
          <p:nvPr/>
        </p:nvSpPr>
        <p:spPr>
          <a:xfrm>
            <a:off x="1186873" y="272533"/>
            <a:ext cx="90894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4000" dirty="0"/>
              <a:t>7.</a:t>
            </a:r>
            <a:r>
              <a:rPr lang="zh-TW" altLang="en-US" sz="4000" dirty="0"/>
              <a:t>智慧監控</a:t>
            </a:r>
            <a:r>
              <a:rPr lang="en-US" altLang="zh-TW" sz="4000" dirty="0"/>
              <a:t>-</a:t>
            </a:r>
            <a:r>
              <a:rPr lang="zh-TW" altLang="en-US" sz="2800" dirty="0"/>
              <a:t>中國的人臉識別監控系統有多厲害？</a:t>
            </a:r>
            <a:endParaRPr lang="zh-TW" altLang="en-US" sz="4000" dirty="0"/>
          </a:p>
        </p:txBody>
      </p:sp>
      <p:pic>
        <p:nvPicPr>
          <p:cNvPr id="3" name="線上媒體 2" title="中國的人臉識別監控系統有多厲害？">
            <a:hlinkClick r:id="" action="ppaction://media"/>
            <a:extLst>
              <a:ext uri="{FF2B5EF4-FFF2-40B4-BE49-F238E27FC236}">
                <a16:creationId xmlns:a16="http://schemas.microsoft.com/office/drawing/2014/main" id="{0BA8FEF1-F250-4B72-870F-1496265AF7C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40597" y="980419"/>
            <a:ext cx="9964530" cy="560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390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76DE4241-80FE-469F-A3F0-B42289B1B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25</a:t>
            </a:fld>
            <a:endParaRPr 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5AEC59A-D595-4D2D-B6C9-7BB73C0D152B}"/>
              </a:ext>
            </a:extLst>
          </p:cNvPr>
          <p:cNvSpPr txBox="1"/>
          <p:nvPr/>
        </p:nvSpPr>
        <p:spPr>
          <a:xfrm>
            <a:off x="1186873" y="272533"/>
            <a:ext cx="90894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4000" dirty="0"/>
              <a:t>8.</a:t>
            </a:r>
            <a:r>
              <a:rPr lang="zh-TW" altLang="en-US" sz="2800" dirty="0"/>
              <a:t>車站「人臉辨識」逮通緝犯 因「涉隱私」鐵道局喊卡</a:t>
            </a:r>
            <a:endParaRPr lang="zh-TW" altLang="en-US" sz="4000" dirty="0"/>
          </a:p>
        </p:txBody>
      </p:sp>
      <p:pic>
        <p:nvPicPr>
          <p:cNvPr id="3" name="線上媒體 2" title="車站「人臉辨識」逮通緝犯 因「涉隱私」鐵道局喊卡">
            <a:hlinkClick r:id="" action="ppaction://media"/>
            <a:extLst>
              <a:ext uri="{FF2B5EF4-FFF2-40B4-BE49-F238E27FC236}">
                <a16:creationId xmlns:a16="http://schemas.microsoft.com/office/drawing/2014/main" id="{03059537-757F-40BD-AA3C-51743E88B0E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86225" y="915764"/>
            <a:ext cx="9920439" cy="560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524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76DE4241-80FE-469F-A3F0-B42289B1B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26</a:t>
            </a:fld>
            <a:endParaRPr 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5AEC59A-D595-4D2D-B6C9-7BB73C0D152B}"/>
              </a:ext>
            </a:extLst>
          </p:cNvPr>
          <p:cNvSpPr txBox="1"/>
          <p:nvPr/>
        </p:nvSpPr>
        <p:spPr>
          <a:xfrm>
            <a:off x="1572417" y="255658"/>
            <a:ext cx="90894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4000" dirty="0"/>
              <a:t>9.</a:t>
            </a:r>
            <a:r>
              <a:rPr lang="zh-TW" altLang="en-US" sz="4000" dirty="0"/>
              <a:t>新聞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12F5B63-A7B4-40C9-9F2E-E74B69E859A2}"/>
              </a:ext>
            </a:extLst>
          </p:cNvPr>
          <p:cNvSpPr txBox="1"/>
          <p:nvPr/>
        </p:nvSpPr>
        <p:spPr>
          <a:xfrm>
            <a:off x="1842653" y="1291894"/>
            <a:ext cx="843366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zh-TW" altLang="en-US" sz="3600" b="1" i="0" u="none" strike="noStrike" dirty="0">
                <a:effectLst/>
                <a:latin typeface="Arial" panose="020B0604020202020204" pitchFamily="34" charset="0"/>
              </a:rPr>
              <a:t>台中女中宿舍加裝人臉辨識系統？ </a:t>
            </a:r>
            <a:endParaRPr lang="zh-TW" altLang="en-US" sz="24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zh-TW" altLang="en-US" sz="3600" b="1" i="0" u="none" strike="noStrike" dirty="0">
                <a:effectLst/>
                <a:latin typeface="Arial" panose="020B0604020202020204" pitchFamily="34" charset="0"/>
              </a:rPr>
              <a:t>議員批侵害隱私權</a:t>
            </a:r>
            <a:endParaRPr lang="zh-TW" altLang="en-US" sz="24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altLang="zh-TW" sz="1800" b="0" i="0" u="sng" strike="noStrike" dirty="0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2"/>
              </a:rPr>
              <a:t>https://news.ltn.com.tw/news/politics/breakingnews/3280434</a:t>
            </a:r>
            <a:endParaRPr lang="en-US" altLang="zh-TW" b="0" dirty="0">
              <a:effectLst/>
            </a:endParaRPr>
          </a:p>
          <a:p>
            <a:br>
              <a:rPr lang="en-US" altLang="zh-TW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58594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1AE49484-8442-4893-A258-824FE10FC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27</a:t>
            </a:fld>
            <a:endParaRPr 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C4855956-EF81-4A9C-8745-7BA89CD26F67}"/>
              </a:ext>
            </a:extLst>
          </p:cNvPr>
          <p:cNvSpPr txBox="1"/>
          <p:nvPr/>
        </p:nvSpPr>
        <p:spPr>
          <a:xfrm>
            <a:off x="1572417" y="255658"/>
            <a:ext cx="90894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4000" dirty="0"/>
              <a:t>10.</a:t>
            </a:r>
            <a:r>
              <a:rPr lang="zh-TW" altLang="en-US" sz="4000" dirty="0"/>
              <a:t>臺北智慧城市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F7318D6-7688-4CB1-886B-1218FF5E361E}"/>
              </a:ext>
            </a:extLst>
          </p:cNvPr>
          <p:cNvSpPr txBox="1"/>
          <p:nvPr/>
        </p:nvSpPr>
        <p:spPr>
          <a:xfrm>
            <a:off x="1572417" y="4729112"/>
            <a:ext cx="908944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altLang="zh-TW" sz="1800" b="0" i="0" u="sng" strike="noStrike" dirty="0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2"/>
              </a:rPr>
              <a:t>https://smartcity.taipei/</a:t>
            </a:r>
            <a:endParaRPr lang="en-US" altLang="zh-TW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br>
              <a:rPr lang="en-US" altLang="zh-TW" b="0" dirty="0">
                <a:effectLst/>
              </a:rPr>
            </a:br>
            <a:r>
              <a:rPr lang="en-US" altLang="zh-TW" sz="1800" b="0" i="0" u="sng" strike="noStrike" dirty="0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3"/>
              </a:rPr>
              <a:t>https://www-ws.gov.taipei/Download.ashx?u=LzAwMS9VcGxvYWQvNzY3L3JlbGZpbGUvNjIzNTAvOTAyMDA0My82NDczNTFkOS1kMzBmLTRkYjEtOGJmOC00OTlmMzk0YmZkODIucGRm&amp;n=MTEyMDgwNC3oh7rljJfmmbrmhafln47luILlsI3lpJbnsKHloLEucGRm&amp;icon=.pdf</a:t>
            </a:r>
            <a:endParaRPr lang="en-US" altLang="zh-TW" b="0" dirty="0">
              <a:effectLst/>
            </a:endParaRPr>
          </a:p>
          <a:p>
            <a:br>
              <a:rPr lang="en-US" altLang="zh-TW" dirty="0"/>
            </a:b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87D2F8E-DFD6-416B-B804-E091B7D5E7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8141" y="1357797"/>
            <a:ext cx="6889269" cy="394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2917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17173" y="134046"/>
            <a:ext cx="8926902" cy="143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2846" y="1567264"/>
            <a:ext cx="8926902" cy="5480363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3FAB48B-89A4-4EE7-A96C-A8EDBCADA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29</a:t>
            </a:fld>
            <a:endParaRPr lang="en-US" dirty="0"/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AD33C34D-42FA-4395-A33E-99DF7BCD6D44}"/>
              </a:ext>
            </a:extLst>
          </p:cNvPr>
          <p:cNvSpPr txBox="1"/>
          <p:nvPr/>
        </p:nvSpPr>
        <p:spPr>
          <a:xfrm>
            <a:off x="1572223" y="2521527"/>
            <a:ext cx="9313601" cy="21275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587"/>
              </a:lnSpc>
            </a:pPr>
            <a:r>
              <a:rPr lang="zh-TW" altLang="en-US" sz="6000" dirty="0">
                <a:ea typeface="Noto Sans T Chinese"/>
              </a:rPr>
              <a:t>課程第一堂</a:t>
            </a:r>
            <a:r>
              <a:rPr lang="en-US" altLang="zh-TW" sz="6000" dirty="0">
                <a:ea typeface="Noto Sans T Chinese"/>
              </a:rPr>
              <a:t>-</a:t>
            </a:r>
            <a:r>
              <a:rPr lang="en-US" sz="6000" dirty="0" err="1">
                <a:ea typeface="Noto Sans T Chinese"/>
              </a:rPr>
              <a:t>影像辨識課程</a:t>
            </a:r>
            <a:endParaRPr lang="en-US" sz="6000" dirty="0">
              <a:ea typeface="Noto Sans T Chinese"/>
            </a:endParaRPr>
          </a:p>
          <a:p>
            <a:pPr algn="ctr">
              <a:lnSpc>
                <a:spcPts val="8587"/>
              </a:lnSpc>
            </a:pPr>
            <a:r>
              <a:rPr lang="zh-TW" altLang="en-US" sz="6000" dirty="0">
                <a:ea typeface="Noto Sans T Chinese"/>
              </a:rPr>
              <a:t>還能解決什麼問題</a:t>
            </a:r>
            <a:r>
              <a:rPr lang="en-US" altLang="zh-TW" sz="6000" dirty="0">
                <a:latin typeface="Algerian" panose="04020705040A02060702" pitchFamily="82" charset="0"/>
                <a:ea typeface="Noto Sans T Chinese"/>
              </a:rPr>
              <a:t>?</a:t>
            </a:r>
            <a:endParaRPr lang="en-US" sz="6000" dirty="0">
              <a:latin typeface="Algerian" panose="04020705040A02060702" pitchFamily="82" charset="0"/>
              <a:ea typeface="Noto Sans T Chinese"/>
            </a:endParaRPr>
          </a:p>
        </p:txBody>
      </p:sp>
    </p:spTree>
    <p:extLst>
      <p:ext uri="{BB962C8B-B14F-4D97-AF65-F5344CB8AC3E}">
        <p14:creationId xmlns:p14="http://schemas.microsoft.com/office/powerpoint/2010/main" val="2214610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73F5A2F-8B0B-4532-B057-1EA0FA876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28CBBB5B-4D6B-421F-9821-245449B2DDB7}"/>
              </a:ext>
            </a:extLst>
          </p:cNvPr>
          <p:cNvSpPr/>
          <p:nvPr/>
        </p:nvSpPr>
        <p:spPr>
          <a:xfrm>
            <a:off x="1337734" y="389466"/>
            <a:ext cx="3683000" cy="127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/>
              <a:t>請支援雙語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28093ED4-8733-46C9-BC55-A42D944FD288}"/>
              </a:ext>
            </a:extLst>
          </p:cNvPr>
          <p:cNvSpPr/>
          <p:nvPr/>
        </p:nvSpPr>
        <p:spPr>
          <a:xfrm>
            <a:off x="927101" y="2074333"/>
            <a:ext cx="3683000" cy="12700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/>
              <a:t>請支援圖推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1E85D19A-5544-4888-A7CC-1E8C11CF0B7E}"/>
              </a:ext>
            </a:extLst>
          </p:cNvPr>
          <p:cNvSpPr/>
          <p:nvPr/>
        </p:nvSpPr>
        <p:spPr>
          <a:xfrm>
            <a:off x="5681134" y="397932"/>
            <a:ext cx="3683000" cy="12700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/>
              <a:t>請支援遠距</a:t>
            </a: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C2DA3B00-22D1-472F-A8BD-462D25EC5A90}"/>
              </a:ext>
            </a:extLst>
          </p:cNvPr>
          <p:cNvSpPr/>
          <p:nvPr/>
        </p:nvSpPr>
        <p:spPr>
          <a:xfrm>
            <a:off x="5681134" y="1947335"/>
            <a:ext cx="4919133" cy="127000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/>
              <a:t>請支援行動教學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15188A1C-7520-41C8-A5BD-643D764688AD}"/>
              </a:ext>
            </a:extLst>
          </p:cNvPr>
          <p:cNvSpPr/>
          <p:nvPr/>
        </p:nvSpPr>
        <p:spPr>
          <a:xfrm>
            <a:off x="1352552" y="3636435"/>
            <a:ext cx="3962399" cy="12700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/>
              <a:t>請支援</a:t>
            </a:r>
            <a:r>
              <a:rPr lang="en-US" altLang="zh-TW" sz="4800" dirty="0"/>
              <a:t>AI</a:t>
            </a:r>
            <a:r>
              <a:rPr lang="zh-TW" altLang="en-US" sz="4800" dirty="0"/>
              <a:t>課程</a:t>
            </a:r>
            <a:endParaRPr lang="en-US" altLang="zh-TW" sz="4800" dirty="0"/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E67A56F1-692B-46CB-BB85-58763C648588}"/>
              </a:ext>
            </a:extLst>
          </p:cNvPr>
          <p:cNvSpPr/>
          <p:nvPr/>
        </p:nvSpPr>
        <p:spPr>
          <a:xfrm>
            <a:off x="6159500" y="3496738"/>
            <a:ext cx="3962399" cy="1507067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/>
              <a:t>請支援資訊應用競賽</a:t>
            </a:r>
            <a:endParaRPr lang="en-US" altLang="zh-TW" sz="4800" dirty="0"/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D3EFF77D-5C2D-4BD2-A2A4-576488636DBD}"/>
              </a:ext>
            </a:extLst>
          </p:cNvPr>
          <p:cNvSpPr/>
          <p:nvPr/>
        </p:nvSpPr>
        <p:spPr>
          <a:xfrm>
            <a:off x="3333752" y="5198537"/>
            <a:ext cx="5143499" cy="127000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/>
              <a:t>請支援</a:t>
            </a:r>
            <a:r>
              <a:rPr lang="en-US" altLang="zh-TW" sz="4800" dirty="0"/>
              <a:t>AR</a:t>
            </a:r>
            <a:r>
              <a:rPr lang="zh-TW" altLang="en-US" sz="4800" dirty="0"/>
              <a:t> </a:t>
            </a:r>
            <a:r>
              <a:rPr lang="en-US" altLang="zh-TW" sz="4800" dirty="0"/>
              <a:t>VR</a:t>
            </a:r>
            <a:r>
              <a:rPr lang="zh-TW" altLang="en-US" sz="4800" dirty="0"/>
              <a:t> </a:t>
            </a:r>
            <a:r>
              <a:rPr lang="en-US" altLang="zh-TW" sz="4800" dirty="0"/>
              <a:t>MR</a:t>
            </a:r>
          </a:p>
        </p:txBody>
      </p:sp>
    </p:spTree>
    <p:extLst>
      <p:ext uri="{BB962C8B-B14F-4D97-AF65-F5344CB8AC3E}">
        <p14:creationId xmlns:p14="http://schemas.microsoft.com/office/powerpoint/2010/main" val="31795006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西瓜田中有幾顆西瓜？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709" y="1702234"/>
            <a:ext cx="7067405" cy="4704242"/>
          </a:xfr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2833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5000" t="14471" r="13486" b="7237"/>
          <a:stretch/>
        </p:blipFill>
        <p:spPr>
          <a:xfrm>
            <a:off x="651874" y="309426"/>
            <a:ext cx="10616737" cy="6194404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679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2571" t="13480" r="9578"/>
          <a:stretch/>
        </p:blipFill>
        <p:spPr>
          <a:xfrm>
            <a:off x="1348546" y="721217"/>
            <a:ext cx="9491729" cy="5621752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3800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數數看</a:t>
            </a:r>
            <a:r>
              <a:rPr lang="en-US" altLang="zh-TW" dirty="0"/>
              <a:t>(</a:t>
            </a:r>
            <a:r>
              <a:rPr lang="zh-TW" altLang="en-US" dirty="0"/>
              <a:t>有多少顆蘋果？</a:t>
            </a:r>
            <a:r>
              <a:rPr lang="en-US" altLang="zh-TW" dirty="0"/>
              <a:t>)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071" y="2523436"/>
            <a:ext cx="2586240" cy="1193442"/>
          </a:xfrm>
        </p:spPr>
      </p:pic>
      <p:pic>
        <p:nvPicPr>
          <p:cNvPr id="5" name="內容版面配置區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228" y="4588796"/>
            <a:ext cx="2586240" cy="1193442"/>
          </a:xfrm>
          <a:prstGeom prst="rect">
            <a:avLst/>
          </a:prstGeom>
        </p:spPr>
      </p:pic>
      <p:pic>
        <p:nvPicPr>
          <p:cNvPr id="6" name="內容版面配置區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529" y="1831351"/>
            <a:ext cx="2586240" cy="1193442"/>
          </a:xfrm>
          <a:prstGeom prst="rect">
            <a:avLst/>
          </a:prstGeom>
        </p:spPr>
      </p:pic>
      <p:pic>
        <p:nvPicPr>
          <p:cNvPr id="7" name="內容版面配置區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799" y="4588796"/>
            <a:ext cx="2586240" cy="1193442"/>
          </a:xfrm>
          <a:prstGeom prst="rect">
            <a:avLst/>
          </a:prstGeom>
        </p:spPr>
      </p:pic>
      <p:pic>
        <p:nvPicPr>
          <p:cNvPr id="8" name="內容版面配置區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538" y="2523436"/>
            <a:ext cx="2586240" cy="1193442"/>
          </a:xfrm>
          <a:prstGeom prst="rect">
            <a:avLst/>
          </a:prstGeo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5355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這張圖有多少亮綠色的點？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353" y="1734246"/>
            <a:ext cx="6213174" cy="4659880"/>
          </a:xfr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5265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這張圖有多少亮綠色的點？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618" y="1785361"/>
            <a:ext cx="5876829" cy="4407621"/>
          </a:xfr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1526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這張圖有多少亮綠色的點？（</a:t>
            </a:r>
            <a:r>
              <a:rPr lang="en-US" altLang="zh-TW" dirty="0"/>
              <a:t>30</a:t>
            </a:r>
            <a:r>
              <a:rPr lang="zh-TW" altLang="en-US" dirty="0"/>
              <a:t>秒內算完）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126" y="1667597"/>
            <a:ext cx="6666292" cy="4981460"/>
          </a:xfr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045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程式範例架構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600" dirty="0"/>
              <a:t>定位（</a:t>
            </a:r>
            <a:r>
              <a:rPr lang="en-US" altLang="zh-TW" sz="3600" dirty="0"/>
              <a:t>x</a:t>
            </a:r>
            <a:r>
              <a:rPr lang="zh-TW" altLang="en-US" sz="3600" dirty="0"/>
              <a:t>、</a:t>
            </a:r>
            <a:r>
              <a:rPr lang="en-US" altLang="zh-TW" sz="3600" dirty="0"/>
              <a:t>y</a:t>
            </a:r>
            <a:r>
              <a:rPr lang="zh-TW" altLang="en-US" sz="3600" dirty="0"/>
              <a:t>座標） </a:t>
            </a:r>
            <a:r>
              <a:rPr lang="zh-TW" altLang="en-US" sz="3600" dirty="0">
                <a:solidFill>
                  <a:srgbClr val="FF0000"/>
                </a:solidFill>
              </a:rPr>
              <a:t>七下數學</a:t>
            </a:r>
            <a:r>
              <a:rPr lang="en-US" altLang="zh-TW" sz="3600" dirty="0">
                <a:solidFill>
                  <a:srgbClr val="FF0000"/>
                </a:solidFill>
              </a:rPr>
              <a:t>-</a:t>
            </a:r>
            <a:r>
              <a:rPr lang="zh-TW" altLang="en-US" sz="3600" dirty="0">
                <a:solidFill>
                  <a:srgbClr val="FF0000"/>
                </a:solidFill>
              </a:rPr>
              <a:t>座標</a:t>
            </a:r>
            <a:endParaRPr lang="en-US" altLang="zh-TW" sz="3600" dirty="0">
              <a:solidFill>
                <a:srgbClr val="FF0000"/>
              </a:solidFill>
            </a:endParaRPr>
          </a:p>
          <a:p>
            <a:r>
              <a:rPr lang="zh-TW" altLang="en-US" sz="3600" dirty="0"/>
              <a:t>移動</a:t>
            </a:r>
            <a:r>
              <a:rPr lang="en-US" altLang="zh-TW" sz="3600" dirty="0"/>
              <a:t>(</a:t>
            </a:r>
            <a:r>
              <a:rPr lang="zh-TW" altLang="en-US" sz="3600" dirty="0"/>
              <a:t>規則</a:t>
            </a:r>
            <a:r>
              <a:rPr lang="en-US" altLang="zh-TW" sz="3600" dirty="0"/>
              <a:t>-</a:t>
            </a:r>
            <a:r>
              <a:rPr lang="zh-TW" altLang="en-US" sz="3600" dirty="0"/>
              <a:t>從哪裡開始？怎樣移動？結束條件？</a:t>
            </a:r>
            <a:r>
              <a:rPr lang="en-US" altLang="zh-TW" sz="3600" dirty="0"/>
              <a:t>)</a:t>
            </a:r>
            <a:r>
              <a:rPr lang="zh-TW" altLang="en-US" sz="3600" dirty="0"/>
              <a:t> </a:t>
            </a:r>
            <a:endParaRPr lang="en-US" altLang="zh-TW" sz="3600" dirty="0"/>
          </a:p>
          <a:p>
            <a:r>
              <a:rPr lang="zh-TW" altLang="en-US" sz="3600" dirty="0"/>
              <a:t>條件判別與計算數量</a:t>
            </a:r>
            <a:endParaRPr lang="en-US" altLang="zh-TW" sz="3600" dirty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275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寫程式需要數學的基礎</a:t>
            </a:r>
            <a:br>
              <a:rPr lang="en-US" altLang="zh-TW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</a:br>
            <a:r>
              <a:rPr lang="zh-TW" altLang="en-US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許多程式是數學的應用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75613" y="2927995"/>
            <a:ext cx="3341985" cy="2428161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6241" y="3254037"/>
            <a:ext cx="1676400" cy="1685925"/>
          </a:xfrm>
          <a:prstGeom prst="rect">
            <a:avLst/>
          </a:prstGeom>
        </p:spPr>
      </p:pic>
      <p:sp>
        <p:nvSpPr>
          <p:cNvPr id="6" name="弧形箭號 (下彎) 5"/>
          <p:cNvSpPr/>
          <p:nvPr/>
        </p:nvSpPr>
        <p:spPr>
          <a:xfrm>
            <a:off x="3595496" y="2094938"/>
            <a:ext cx="3677413" cy="133940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7" name="弧形箭號 (上彎) 6"/>
          <p:cNvSpPr/>
          <p:nvPr/>
        </p:nvSpPr>
        <p:spPr>
          <a:xfrm flipH="1">
            <a:off x="3502641" y="4939962"/>
            <a:ext cx="3767565" cy="1249251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38</a:t>
            </a:fld>
            <a:endParaRPr lang="en-US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0FBAD7D2-60AE-418C-BF58-76174863C9A3}"/>
              </a:ext>
            </a:extLst>
          </p:cNvPr>
          <p:cNvSpPr txBox="1"/>
          <p:nvPr/>
        </p:nvSpPr>
        <p:spPr>
          <a:xfrm>
            <a:off x="3675736" y="3661509"/>
            <a:ext cx="34213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srgbClr val="FFC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數學的</a:t>
            </a:r>
            <a:endParaRPr lang="en-US" altLang="zh-TW" sz="3600" dirty="0">
              <a:solidFill>
                <a:srgbClr val="FFC000"/>
              </a:solidFill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  <a:p>
            <a:r>
              <a:rPr lang="zh-TW" altLang="en-US" sz="3600" dirty="0">
                <a:solidFill>
                  <a:srgbClr val="FFC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實驗課與實作課</a:t>
            </a:r>
          </a:p>
        </p:txBody>
      </p:sp>
    </p:spTree>
    <p:extLst>
      <p:ext uri="{BB962C8B-B14F-4D97-AF65-F5344CB8AC3E}">
        <p14:creationId xmlns:p14="http://schemas.microsoft.com/office/powerpoint/2010/main" val="39491245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800" b="1" dirty="0">
                <a:latin typeface="華康龍門石碑" panose="03000709000000000000" pitchFamily="65" charset="-120"/>
                <a:ea typeface="華康龍門石碑" panose="03000709000000000000" pitchFamily="65" charset="-120"/>
              </a:rPr>
              <a:t>程式的實作</a:t>
            </a:r>
            <a:br>
              <a:rPr lang="en-US" altLang="zh-TW" sz="4800" b="1" dirty="0">
                <a:latin typeface="華康龍門石碑" panose="03000709000000000000" pitchFamily="65" charset="-120"/>
                <a:ea typeface="華康龍門石碑" panose="03000709000000000000" pitchFamily="65" charset="-120"/>
              </a:rPr>
            </a:br>
            <a:r>
              <a:rPr lang="zh-TW" altLang="en-US" sz="4400" dirty="0"/>
              <a:t>讓</a:t>
            </a:r>
            <a:r>
              <a:rPr lang="zh-TW" altLang="en-US" sz="4000" b="1" dirty="0"/>
              <a:t>數學的應用更廣更有趣</a:t>
            </a:r>
            <a:br>
              <a:rPr lang="en-US" altLang="zh-TW" sz="4000" b="1" dirty="0"/>
            </a:br>
            <a:r>
              <a:rPr lang="zh-TW" altLang="en-US" dirty="0"/>
              <a:t>不再只是紙筆的測驗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094" y="2097088"/>
            <a:ext cx="7191375" cy="4048125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01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76B4D427-1C25-4EDD-8C16-E087E8EE1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DAC40BF-0ED2-4802-8FD9-76408648B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494" y="1556741"/>
            <a:ext cx="3896269" cy="1609950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7634E9F9-A77F-4E67-866D-70E3F3589193}"/>
              </a:ext>
            </a:extLst>
          </p:cNvPr>
          <p:cNvSpPr txBox="1"/>
          <p:nvPr/>
        </p:nvSpPr>
        <p:spPr>
          <a:xfrm>
            <a:off x="211398" y="83277"/>
            <a:ext cx="8619335" cy="1024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587"/>
              </a:lnSpc>
            </a:pPr>
            <a:r>
              <a:rPr lang="zh-TW" altLang="en-US" sz="6134" dirty="0">
                <a:ea typeface="Noto Sans T Chinese"/>
              </a:rPr>
              <a:t>臺中資訊應用競賽</a:t>
            </a:r>
            <a:endParaRPr lang="en-US" sz="6134" dirty="0">
              <a:ea typeface="Noto Sans T Chinese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7B239B73-B20A-46E8-A339-F0A9610239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8928" y="1100666"/>
            <a:ext cx="6139628" cy="575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4745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770AA1-8606-42CB-87F8-9BA80847D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335" y="2196412"/>
            <a:ext cx="9905998" cy="1478570"/>
          </a:xfrm>
        </p:spPr>
        <p:txBody>
          <a:bodyPr>
            <a:normAutofit fontScale="90000"/>
          </a:bodyPr>
          <a:lstStyle/>
          <a:p>
            <a:r>
              <a:rPr lang="en-US" altLang="zh-TW" sz="6600" b="1" dirty="0"/>
              <a:t>Scratch</a:t>
            </a:r>
            <a:br>
              <a:rPr lang="en-US" altLang="zh-TW" sz="6600" b="1" dirty="0"/>
            </a:br>
            <a:r>
              <a:rPr lang="zh-TW" altLang="en-US" sz="6600" b="1" dirty="0"/>
              <a:t>數西瓜課程</a:t>
            </a:r>
            <a:r>
              <a:rPr lang="en-US" altLang="zh-TW" sz="6600" b="1" dirty="0"/>
              <a:t>- </a:t>
            </a:r>
            <a:r>
              <a:rPr lang="zh-TW" altLang="en-US" sz="6600" b="1" dirty="0"/>
              <a:t>第一週 </a:t>
            </a:r>
            <a:br>
              <a:rPr lang="en-US" altLang="zh-TW" sz="6600" b="1" dirty="0"/>
            </a:br>
            <a:r>
              <a:rPr lang="zh-TW" altLang="en-US" sz="6600" b="1" dirty="0"/>
              <a:t>雙重重複結構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4CC2F1D-FCF1-42EA-9C47-856502A0A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4483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551487D-5418-4298-829D-C500F9C46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B2CC812-F8FC-4235-AFC2-73759FB13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A0ABC83-60AF-473C-B1DD-06A1F6FF5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41</a:t>
            </a:fld>
            <a:endParaRPr 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526B6E6-0507-44B7-B721-D3432BD33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954" y="400780"/>
            <a:ext cx="6898741" cy="601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9845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E80135F-92A2-4320-965F-02E167DD4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1" y="5249"/>
            <a:ext cx="9905998" cy="1478570"/>
          </a:xfrm>
        </p:spPr>
        <p:txBody>
          <a:bodyPr/>
          <a:lstStyle/>
          <a:p>
            <a:r>
              <a:rPr lang="zh-TW" altLang="en-US" dirty="0"/>
              <a:t>步驟一</a:t>
            </a:r>
            <a:r>
              <a:rPr lang="en-US" altLang="zh-TW" dirty="0"/>
              <a:t>:</a:t>
            </a:r>
            <a:r>
              <a:rPr lang="zh-TW" altLang="en-US" dirty="0"/>
              <a:t> 背景圖</a:t>
            </a:r>
            <a:r>
              <a:rPr lang="en-US" altLang="zh-TW" dirty="0"/>
              <a:t>	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859EFC6-8B12-40EB-A48C-69B5ECFCC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2768" y="1045290"/>
            <a:ext cx="9905999" cy="3541714"/>
          </a:xfrm>
        </p:spPr>
        <p:txBody>
          <a:bodyPr/>
          <a:lstStyle/>
          <a:p>
            <a:r>
              <a:rPr lang="zh-TW" altLang="en-US" dirty="0"/>
              <a:t>新增一個背景圖 </a:t>
            </a:r>
            <a:r>
              <a:rPr lang="en-US" altLang="zh-TW" dirty="0" err="1"/>
              <a:t>Xy</a:t>
            </a:r>
            <a:r>
              <a:rPr lang="en-US" altLang="zh-TW" dirty="0"/>
              <a:t>-grid 30px </a:t>
            </a:r>
            <a:r>
              <a:rPr lang="zh-TW" altLang="en-US" dirty="0"/>
              <a:t>，每</a:t>
            </a:r>
            <a:r>
              <a:rPr lang="en-US" altLang="zh-TW" dirty="0"/>
              <a:t>4</a:t>
            </a:r>
            <a:r>
              <a:rPr lang="zh-TW" altLang="en-US" dirty="0"/>
              <a:t>格畫一條線，切割成</a:t>
            </a:r>
            <a:r>
              <a:rPr lang="en-US" altLang="zh-TW" dirty="0"/>
              <a:t>4</a:t>
            </a:r>
            <a:r>
              <a:rPr lang="zh-TW" altLang="en-US" dirty="0"/>
              <a:t>*</a:t>
            </a:r>
            <a:r>
              <a:rPr lang="en-US" altLang="zh-TW" dirty="0"/>
              <a:t>4</a:t>
            </a:r>
            <a:r>
              <a:rPr lang="zh-TW" altLang="en-US" dirty="0"/>
              <a:t>的格子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   並在每個格子繪製圈圈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D5E2942-A49F-4D40-821F-E0333126F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42</a:t>
            </a:fld>
            <a:endParaRPr 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2833107-7F6B-4EB3-8F0F-662BB14CC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207" y="2316008"/>
            <a:ext cx="5023719" cy="454199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66FFE141-8315-41A0-977B-3E02E40B3F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7183" y="1890944"/>
            <a:ext cx="6138385" cy="4700726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7C63D297-55F1-40F9-A684-550C3234B1DE}"/>
              </a:ext>
            </a:extLst>
          </p:cNvPr>
          <p:cNvSpPr txBox="1"/>
          <p:nvPr/>
        </p:nvSpPr>
        <p:spPr>
          <a:xfrm>
            <a:off x="4599161" y="657062"/>
            <a:ext cx="5540719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bg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小訣竅：西瓜複製可利用</a:t>
            </a:r>
            <a:r>
              <a:rPr lang="en-US" altLang="zh-TW" dirty="0" err="1"/>
              <a:t>Ctrl+C</a:t>
            </a:r>
            <a:r>
              <a:rPr lang="en-US" altLang="zh-TW" dirty="0"/>
              <a:t> </a:t>
            </a:r>
            <a:r>
              <a:rPr lang="zh-TW" altLang="en-US" dirty="0"/>
              <a:t>、</a:t>
            </a:r>
            <a:r>
              <a:rPr lang="en-US" altLang="zh-TW" dirty="0" err="1"/>
              <a:t>Ctrl+V</a:t>
            </a:r>
            <a:r>
              <a:rPr lang="en-US" altLang="zh-TW" dirty="0"/>
              <a:t> </a:t>
            </a:r>
            <a:r>
              <a:rPr lang="zh-TW" altLang="en-US" dirty="0"/>
              <a:t>複製、貼上</a:t>
            </a:r>
          </a:p>
        </p:txBody>
      </p:sp>
    </p:spTree>
    <p:extLst>
      <p:ext uri="{BB962C8B-B14F-4D97-AF65-F5344CB8AC3E}">
        <p14:creationId xmlns:p14="http://schemas.microsoft.com/office/powerpoint/2010/main" val="28566470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551487D-5418-4298-829D-C500F9C46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B2CC812-F8FC-4235-AFC2-73759FB13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A0ABC83-60AF-473C-B1DD-06A1F6FF5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43</a:t>
            </a:fld>
            <a:endParaRPr 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526B6E6-0507-44B7-B721-D3432BD33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954" y="400780"/>
            <a:ext cx="6898741" cy="601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9730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063A6C3-4A4A-4D4C-BCDF-CA46444E3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44</a:t>
            </a:fld>
            <a:endParaRPr lang="en-US" dirty="0"/>
          </a:p>
        </p:txBody>
      </p:sp>
      <p:pic>
        <p:nvPicPr>
          <p:cNvPr id="5" name="20220922121148">
            <a:hlinkClick r:id="" action="ppaction://media"/>
            <a:extLst>
              <a:ext uri="{FF2B5EF4-FFF2-40B4-BE49-F238E27FC236}">
                <a16:creationId xmlns:a16="http://schemas.microsoft.com/office/drawing/2014/main" id="{01139B2D-070B-48A9-85B1-72D89A77D4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12485" y="3429000"/>
            <a:ext cx="4268999" cy="2401312"/>
          </a:xfrm>
          <a:prstGeom prst="rect">
            <a:avLst/>
          </a:prstGeom>
        </p:spPr>
      </p:pic>
      <p:pic>
        <p:nvPicPr>
          <p:cNvPr id="6" name="20220922121226">
            <a:hlinkClick r:id="" action="ppaction://media"/>
            <a:extLst>
              <a:ext uri="{FF2B5EF4-FFF2-40B4-BE49-F238E27FC236}">
                <a16:creationId xmlns:a16="http://schemas.microsoft.com/office/drawing/2014/main" id="{A2937921-C907-4427-B644-F179CFAC223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912485" y="495155"/>
            <a:ext cx="4268999" cy="2401312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78358A66-7C53-4AB3-8E1C-07125AF018BD}"/>
              </a:ext>
            </a:extLst>
          </p:cNvPr>
          <p:cNvSpPr txBox="1"/>
          <p:nvPr/>
        </p:nvSpPr>
        <p:spPr>
          <a:xfrm>
            <a:off x="1366982" y="942109"/>
            <a:ext cx="493221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1.</a:t>
            </a:r>
            <a:r>
              <a:rPr lang="zh-TW" altLang="en-US" dirty="0"/>
              <a:t>完成繪製 </a:t>
            </a:r>
            <a:r>
              <a:rPr lang="en-US" altLang="zh-TW" dirty="0"/>
              <a:t>4 X 3 </a:t>
            </a:r>
            <a:r>
              <a:rPr lang="zh-TW" altLang="en-US" dirty="0"/>
              <a:t>西瓜田</a:t>
            </a:r>
          </a:p>
          <a:p>
            <a:r>
              <a:rPr lang="zh-TW" altLang="en-US" dirty="0"/>
              <a:t>    </a:t>
            </a:r>
          </a:p>
          <a:p>
            <a:r>
              <a:rPr lang="zh-TW" altLang="en-US" dirty="0"/>
              <a:t>  每個區塊放顆西瓜       </a:t>
            </a:r>
            <a:r>
              <a:rPr lang="en-US" altLang="zh-TW" dirty="0"/>
              <a:t>40 %</a:t>
            </a:r>
          </a:p>
          <a:p>
            <a:endParaRPr lang="en-US" altLang="zh-TW" dirty="0"/>
          </a:p>
          <a:p>
            <a:r>
              <a:rPr lang="en-US" altLang="zh-TW" dirty="0"/>
              <a:t>2.</a:t>
            </a:r>
            <a:r>
              <a:rPr lang="zh-TW" altLang="en-US" dirty="0"/>
              <a:t>新增一個用來數西瓜的角色造型   </a:t>
            </a:r>
            <a:r>
              <a:rPr lang="en-US" altLang="zh-TW" dirty="0"/>
              <a:t>10 %</a:t>
            </a:r>
          </a:p>
          <a:p>
            <a:endParaRPr lang="en-US" altLang="zh-TW" dirty="0"/>
          </a:p>
          <a:p>
            <a:r>
              <a:rPr lang="en-US" altLang="zh-TW" dirty="0"/>
              <a:t>3.</a:t>
            </a:r>
            <a:r>
              <a:rPr lang="zh-TW" altLang="en-US" dirty="0"/>
              <a:t>上述角色可以經過每個切割方塊  </a:t>
            </a:r>
            <a:r>
              <a:rPr lang="en-US" altLang="zh-TW" dirty="0"/>
              <a:t>30%  </a:t>
            </a:r>
          </a:p>
          <a:p>
            <a:endParaRPr lang="en-US" altLang="zh-TW" dirty="0"/>
          </a:p>
          <a:p>
            <a:r>
              <a:rPr lang="en-US" altLang="zh-TW" dirty="0"/>
              <a:t>4.</a:t>
            </a:r>
            <a:r>
              <a:rPr lang="zh-TW" altLang="en-US" dirty="0"/>
              <a:t>程式中只使用兩個</a:t>
            </a:r>
            <a:r>
              <a:rPr lang="en-US" altLang="zh-TW" dirty="0"/>
              <a:t>【</a:t>
            </a:r>
            <a:r>
              <a:rPr lang="zh-TW" altLang="en-US" dirty="0"/>
              <a:t>重複</a:t>
            </a:r>
            <a:r>
              <a:rPr lang="en-US" altLang="zh-TW" dirty="0"/>
              <a:t>】</a:t>
            </a:r>
            <a:r>
              <a:rPr lang="zh-TW" altLang="en-US" dirty="0"/>
              <a:t>積木來完成 </a:t>
            </a:r>
            <a:r>
              <a:rPr lang="en-US" altLang="zh-TW" dirty="0"/>
              <a:t>20%</a:t>
            </a:r>
          </a:p>
          <a:p>
            <a:endParaRPr lang="en-US" altLang="zh-TW" dirty="0"/>
          </a:p>
          <a:p>
            <a:r>
              <a:rPr lang="en-US" altLang="zh-TW" dirty="0"/>
              <a:t>5.</a:t>
            </a:r>
            <a:r>
              <a:rPr lang="zh-TW" altLang="en-US" dirty="0"/>
              <a:t>加分題</a:t>
            </a:r>
            <a:r>
              <a:rPr lang="en-US" altLang="zh-TW" dirty="0"/>
              <a:t>10%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008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8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12121">
                <p:cTn id="1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7602180-EB9D-4CA0-8564-1F584BD68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45</a:t>
            </a:fld>
            <a:endParaRPr 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8DE443EA-64E1-47EB-B558-29AD85400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278" y="0"/>
            <a:ext cx="104974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3720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770AA1-8606-42CB-87F8-9BA80847D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971" y="2279539"/>
            <a:ext cx="9905998" cy="1478570"/>
          </a:xfrm>
        </p:spPr>
        <p:txBody>
          <a:bodyPr>
            <a:normAutofit/>
          </a:bodyPr>
          <a:lstStyle/>
          <a:p>
            <a:r>
              <a:rPr lang="zh-TW" altLang="en-US" sz="6600" b="1" dirty="0"/>
              <a:t>數西瓜課程</a:t>
            </a:r>
            <a:r>
              <a:rPr lang="en-US" altLang="zh-TW" sz="6600" b="1" dirty="0"/>
              <a:t>-</a:t>
            </a:r>
            <a:r>
              <a:rPr lang="zh-TW" altLang="en-US" sz="6600" b="1" dirty="0"/>
              <a:t>第二週 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4CC2F1D-FCF1-42EA-9C47-856502A0A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3783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966C3C8-467C-416C-BE84-6D759283A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6F7CA94-F295-47B4-859B-21B44BD478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72" indent="0">
              <a:buNone/>
            </a:pPr>
            <a:r>
              <a:rPr lang="en-US" altLang="zh-TW" sz="7200" dirty="0"/>
              <a:t> 【</a:t>
            </a:r>
            <a:r>
              <a:rPr lang="zh-TW" altLang="en-US" sz="7200" dirty="0"/>
              <a:t>模組化</a:t>
            </a:r>
            <a:r>
              <a:rPr lang="en-US" altLang="zh-TW" sz="7200" dirty="0"/>
              <a:t>】-</a:t>
            </a:r>
          </a:p>
          <a:p>
            <a:pPr marL="114272" indent="0">
              <a:buNone/>
            </a:pPr>
            <a:r>
              <a:rPr lang="en-US" altLang="zh-TW" sz="7200" dirty="0"/>
              <a:t>             </a:t>
            </a:r>
            <a:r>
              <a:rPr lang="zh-TW" altLang="en-US" sz="11500" b="1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函式積木</a:t>
            </a:r>
            <a:endParaRPr lang="zh-TW" altLang="en-US" sz="7200" b="1" dirty="0">
              <a:solidFill>
                <a:srgbClr val="FF0000"/>
              </a:solidFill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AF30CEC-E248-4192-BC04-05FDC8327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312064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EEEA6D-E452-4762-83EB-04B35DD0B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419" y="1"/>
            <a:ext cx="6251939" cy="837312"/>
          </a:xfrm>
        </p:spPr>
        <p:txBody>
          <a:bodyPr/>
          <a:lstStyle/>
          <a:p>
            <a:r>
              <a:rPr lang="zh-TW" altLang="en-US" dirty="0"/>
              <a:t>下午三點 </a:t>
            </a:r>
            <a:r>
              <a:rPr lang="en-US" altLang="zh-TW" dirty="0"/>
              <a:t>3:00</a:t>
            </a:r>
            <a:r>
              <a:rPr lang="zh-TW" altLang="en-US" dirty="0"/>
              <a:t>打掃時間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DCCBE4D-2F59-4B35-B179-63C5A4A4A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D9EB96D-C829-46C8-906C-C6F8BCF555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48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597D584-9B29-47DE-9654-10E93C7D8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380" y="2219949"/>
            <a:ext cx="3810000" cy="28575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F6AED51D-A675-40A6-B807-DFF5210419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65" r="23382" b="27464"/>
          <a:stretch/>
        </p:blipFill>
        <p:spPr>
          <a:xfrm>
            <a:off x="2567030" y="1059110"/>
            <a:ext cx="2030137" cy="1373698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6DDE66F0-0AE1-4285-A136-F2B6EC429584}"/>
              </a:ext>
            </a:extLst>
          </p:cNvPr>
          <p:cNvSpPr txBox="1"/>
          <p:nvPr/>
        </p:nvSpPr>
        <p:spPr>
          <a:xfrm>
            <a:off x="649473" y="3358344"/>
            <a:ext cx="103184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/>
              <a:t>擦黑板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84E966AC-003A-47F1-80A2-79C2D99AAF0A}"/>
              </a:ext>
            </a:extLst>
          </p:cNvPr>
          <p:cNvSpPr txBox="1"/>
          <p:nvPr/>
        </p:nvSpPr>
        <p:spPr>
          <a:xfrm>
            <a:off x="3085504" y="5557142"/>
            <a:ext cx="103184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/>
              <a:t>倒垃圾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ACF85D44-2053-4262-AC91-E7BFE6BB5698}"/>
              </a:ext>
            </a:extLst>
          </p:cNvPr>
          <p:cNvSpPr txBox="1"/>
          <p:nvPr/>
        </p:nvSpPr>
        <p:spPr>
          <a:xfrm>
            <a:off x="3027631" y="3383145"/>
            <a:ext cx="103184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/>
              <a:t>掃走廊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4B88F4B2-1AF7-4CEC-A31B-719B3D1ED52B}"/>
              </a:ext>
            </a:extLst>
          </p:cNvPr>
          <p:cNvSpPr txBox="1"/>
          <p:nvPr/>
        </p:nvSpPr>
        <p:spPr>
          <a:xfrm>
            <a:off x="3085504" y="4505164"/>
            <a:ext cx="103184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/>
              <a:t>拖地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6B519103-1D44-4612-BB1B-D86E2311756C}"/>
              </a:ext>
            </a:extLst>
          </p:cNvPr>
          <p:cNvSpPr txBox="1"/>
          <p:nvPr/>
        </p:nvSpPr>
        <p:spPr>
          <a:xfrm>
            <a:off x="3066175" y="3956244"/>
            <a:ext cx="103184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/>
              <a:t>掃地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EE2ADA7A-1E37-4D34-AC4E-3F8D26F70344}"/>
              </a:ext>
            </a:extLst>
          </p:cNvPr>
          <p:cNvSpPr txBox="1"/>
          <p:nvPr/>
        </p:nvSpPr>
        <p:spPr>
          <a:xfrm>
            <a:off x="3114071" y="5077449"/>
            <a:ext cx="103184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/>
              <a:t>排桌椅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F432A24D-E080-47B6-968B-28FEF5375511}"/>
              </a:ext>
            </a:extLst>
          </p:cNvPr>
          <p:cNvSpPr txBox="1"/>
          <p:nvPr/>
        </p:nvSpPr>
        <p:spPr>
          <a:xfrm>
            <a:off x="1860964" y="3417424"/>
            <a:ext cx="103184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/>
              <a:t>擦桌椅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A7FBD35A-D6D7-4B91-8F4E-D2260B5E635B}"/>
              </a:ext>
            </a:extLst>
          </p:cNvPr>
          <p:cNvSpPr txBox="1"/>
          <p:nvPr/>
        </p:nvSpPr>
        <p:spPr>
          <a:xfrm>
            <a:off x="4354867" y="3409401"/>
            <a:ext cx="103184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/>
              <a:t>擦窗戶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A4EE384-2107-49E9-B3D9-F60D663A03DC}"/>
              </a:ext>
            </a:extLst>
          </p:cNvPr>
          <p:cNvSpPr txBox="1"/>
          <p:nvPr/>
        </p:nvSpPr>
        <p:spPr>
          <a:xfrm>
            <a:off x="3027631" y="2519163"/>
            <a:ext cx="103184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外掃區</a:t>
            </a:r>
          </a:p>
        </p:txBody>
      </p:sp>
    </p:spTree>
    <p:extLst>
      <p:ext uri="{BB962C8B-B14F-4D97-AF65-F5344CB8AC3E}">
        <p14:creationId xmlns:p14="http://schemas.microsoft.com/office/powerpoint/2010/main" val="5716308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BBE130-9767-4B7B-9D9D-B8022807A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71A7E7D-E82D-4835-8181-796DD08AB4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49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6AC2AF7-BBAC-47FC-BFE6-52A57DD48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6561"/>
            <a:ext cx="12192000" cy="554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20B2FEF-BB9F-4788-891A-2E5026CCF4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433770" y="949942"/>
            <a:ext cx="12781039" cy="1373070"/>
          </a:xfrm>
        </p:spPr>
        <p:txBody>
          <a:bodyPr>
            <a:normAutofit fontScale="90000"/>
          </a:bodyPr>
          <a:lstStyle/>
          <a:p>
            <a:pPr algn="l"/>
            <a:br>
              <a:rPr lang="en-US" altLang="zh-TW" sz="6600" dirty="0"/>
            </a:br>
            <a:br>
              <a:rPr lang="en-US" altLang="zh-TW" sz="6600" dirty="0"/>
            </a:br>
            <a:r>
              <a:rPr lang="zh-TW" altLang="en-US" sz="6600" dirty="0"/>
              <a:t>                   </a:t>
            </a:r>
            <a:r>
              <a:rPr lang="en-US" altLang="zh-TW" sz="6600" dirty="0"/>
              <a:t>AI</a:t>
            </a:r>
            <a:r>
              <a:rPr lang="zh-TW" altLang="en-US" sz="6600" dirty="0"/>
              <a:t>影像辨識 與 影像處理</a:t>
            </a:r>
            <a:endParaRPr lang="zh-TW" altLang="en-US" sz="88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ADCFFCA-2650-4062-8F27-4A3FF3836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6005" y="2548610"/>
            <a:ext cx="2854983" cy="397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1358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6AA445F-44BC-48A2-89C7-970475060B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50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4075DDB-85DE-49E2-98D4-1FD8E66A8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23" y="381464"/>
            <a:ext cx="11912353" cy="60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47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DEE22AE-B7DA-4D25-B38B-1F582C938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D77BAC3-A6EE-46F4-B156-9E567DD20F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1F43AA3-7837-4448-B588-726848C82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51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CB79AAD-E31F-4287-A82E-EC73D84E1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7781"/>
            <a:ext cx="12122092" cy="5936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662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E8E5831-AEF2-4ECA-9EB8-C2CF1FF18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數西瓜作業</a:t>
            </a:r>
            <a:r>
              <a:rPr lang="en-US" altLang="zh-TW" dirty="0"/>
              <a:t>2-</a:t>
            </a:r>
            <a:r>
              <a:rPr lang="zh-TW" altLang="en-US" dirty="0"/>
              <a:t>建立一個 </a:t>
            </a:r>
            <a:r>
              <a:rPr lang="zh-TW" altLang="en-US" dirty="0">
                <a:solidFill>
                  <a:srgbClr val="FF0000"/>
                </a:solidFill>
              </a:rPr>
              <a:t>數西瓜</a:t>
            </a:r>
            <a:r>
              <a:rPr lang="zh-TW" altLang="en-US" dirty="0"/>
              <a:t>函數積木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8A15282-5BC3-4135-8F07-A5EEA276F8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52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772BC2A-D370-4CB1-93AD-D8D6E2727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075" y="939566"/>
            <a:ext cx="10312448" cy="5378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2773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86539AF-C5C8-4022-BCDB-1E74D554F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數西瓜作業</a:t>
            </a:r>
            <a:r>
              <a:rPr lang="en-US" altLang="zh-TW" dirty="0"/>
              <a:t>2-</a:t>
            </a:r>
            <a:r>
              <a:rPr lang="zh-TW" altLang="en-US" dirty="0"/>
              <a:t>建立一個 </a:t>
            </a:r>
            <a:r>
              <a:rPr lang="zh-TW" altLang="en-US" dirty="0">
                <a:solidFill>
                  <a:srgbClr val="FF0000"/>
                </a:solidFill>
              </a:rPr>
              <a:t>數西瓜</a:t>
            </a:r>
            <a:r>
              <a:rPr lang="zh-TW" altLang="en-US" dirty="0"/>
              <a:t>函數積木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F01750-53FF-4F20-A09F-06E6B4C7E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007" y="931525"/>
            <a:ext cx="11461655" cy="557833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AC5F0B5-F5BE-4C40-9115-DE002DC800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53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3B1B648-A592-4E51-A494-750AC7866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419" y="931526"/>
            <a:ext cx="10333270" cy="533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5813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D42FC66-C01F-4766-8FCF-F6F029A19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     </a:t>
            </a:r>
            <a:r>
              <a:rPr lang="en-US" altLang="zh-TW" dirty="0"/>
              <a:t>【</a:t>
            </a:r>
            <a:r>
              <a:rPr lang="zh-TW" altLang="en-US" dirty="0">
                <a:solidFill>
                  <a:srgbClr val="FFFF00"/>
                </a:solidFill>
              </a:rPr>
              <a:t>本次作業會用到的程式積木</a:t>
            </a:r>
            <a:r>
              <a:rPr lang="en-US" altLang="zh-TW" dirty="0">
                <a:solidFill>
                  <a:srgbClr val="FFFF00"/>
                </a:solidFill>
              </a:rPr>
              <a:t>】</a:t>
            </a:r>
            <a:endParaRPr lang="zh-TW" altLang="en-US" dirty="0">
              <a:solidFill>
                <a:srgbClr val="FFFF00"/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49C7B4B-53CC-4A9D-B5E4-A51F7AD9ED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54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F8656B3-87B2-408F-B85A-49F88E9D7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470" y="1071345"/>
            <a:ext cx="6824749" cy="5413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25744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26E8C3B-C7BA-4043-9BC0-817B652C5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作業</a:t>
            </a:r>
            <a:r>
              <a:rPr lang="en-US" altLang="zh-TW" dirty="0"/>
              <a:t>2-</a:t>
            </a:r>
            <a:r>
              <a:rPr lang="zh-TW" altLang="en-US" dirty="0"/>
              <a:t>延伸</a:t>
            </a:r>
            <a:r>
              <a:rPr lang="en-US" altLang="zh-TW" dirty="0"/>
              <a:t>】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9E4BC93-945A-4EED-94BD-5676B055C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b="1" dirty="0">
                <a:solidFill>
                  <a:srgbClr val="FF0000"/>
                </a:solidFill>
              </a:rPr>
              <a:t>1.</a:t>
            </a:r>
            <a:r>
              <a:rPr lang="zh-TW" altLang="en-US" b="1" dirty="0">
                <a:solidFill>
                  <a:srgbClr val="FF0000"/>
                </a:solidFill>
              </a:rPr>
              <a:t>使用</a:t>
            </a:r>
            <a:r>
              <a:rPr lang="en-US" altLang="zh-TW" b="1" dirty="0">
                <a:solidFill>
                  <a:srgbClr val="FF0000"/>
                </a:solidFill>
              </a:rPr>
              <a:t>2</a:t>
            </a:r>
            <a:r>
              <a:rPr lang="zh-TW" altLang="en-US" b="1" dirty="0">
                <a:solidFill>
                  <a:srgbClr val="FF0000"/>
                </a:solidFill>
              </a:rPr>
              <a:t>個重複做格子的移動，</a:t>
            </a:r>
            <a:endParaRPr lang="en-US" altLang="zh-TW" b="1" dirty="0">
              <a:solidFill>
                <a:srgbClr val="FF0000"/>
              </a:solidFill>
            </a:endParaRPr>
          </a:p>
          <a:p>
            <a:pPr marL="114272" indent="0">
              <a:buNone/>
            </a:pPr>
            <a:r>
              <a:rPr lang="zh-TW" altLang="en-US" b="1" dirty="0">
                <a:solidFill>
                  <a:srgbClr val="FF0000"/>
                </a:solidFill>
              </a:rPr>
              <a:t>      完成數西瓜功能模組函式，</a:t>
            </a:r>
            <a:endParaRPr lang="en-US" altLang="zh-TW" b="1" dirty="0">
              <a:solidFill>
                <a:srgbClr val="FF0000"/>
              </a:solidFill>
            </a:endParaRPr>
          </a:p>
          <a:p>
            <a:pPr marL="114272" indent="0">
              <a:buNone/>
            </a:pPr>
            <a:r>
              <a:rPr lang="zh-TW" altLang="en-US" b="1" dirty="0">
                <a:solidFill>
                  <a:srgbClr val="FF0000"/>
                </a:solidFill>
              </a:rPr>
              <a:t>      並添加到作業</a:t>
            </a:r>
            <a:r>
              <a:rPr lang="en-US" altLang="zh-TW" b="1" dirty="0">
                <a:solidFill>
                  <a:srgbClr val="FF0000"/>
                </a:solidFill>
              </a:rPr>
              <a:t>1-</a:t>
            </a:r>
            <a:r>
              <a:rPr lang="zh-TW" altLang="en-US" b="1" dirty="0">
                <a:solidFill>
                  <a:srgbClr val="FF0000"/>
                </a:solidFill>
              </a:rPr>
              <a:t>移動程式中。</a:t>
            </a:r>
            <a:r>
              <a:rPr lang="en-US" altLang="zh-TW" b="1" dirty="0">
                <a:solidFill>
                  <a:srgbClr val="FFFF00"/>
                </a:solidFill>
              </a:rPr>
              <a:t>50%</a:t>
            </a:r>
          </a:p>
          <a:p>
            <a:r>
              <a:rPr lang="en-US" altLang="zh-TW" b="1" dirty="0">
                <a:solidFill>
                  <a:srgbClr val="FF0000"/>
                </a:solidFill>
              </a:rPr>
              <a:t>2.</a:t>
            </a:r>
            <a:r>
              <a:rPr lang="zh-TW" altLang="en-US" b="1" dirty="0">
                <a:solidFill>
                  <a:srgbClr val="FF0000"/>
                </a:solidFill>
              </a:rPr>
              <a:t>將</a:t>
            </a:r>
            <a:r>
              <a:rPr lang="en-US" altLang="zh-TW" b="1" dirty="0">
                <a:solidFill>
                  <a:srgbClr val="FF0000"/>
                </a:solidFill>
              </a:rPr>
              <a:t>8*6</a:t>
            </a:r>
            <a:r>
              <a:rPr lang="zh-TW" altLang="en-US" b="1" dirty="0">
                <a:solidFill>
                  <a:srgbClr val="FF0000"/>
                </a:solidFill>
              </a:rPr>
              <a:t>的背景匯入 </a:t>
            </a:r>
            <a:r>
              <a:rPr lang="en-US" altLang="zh-TW" b="1" dirty="0">
                <a:solidFill>
                  <a:srgbClr val="FFFF00"/>
                </a:solidFill>
              </a:rPr>
              <a:t>10%</a:t>
            </a:r>
          </a:p>
          <a:p>
            <a:r>
              <a:rPr lang="en-US" altLang="zh-TW" b="1" dirty="0">
                <a:solidFill>
                  <a:srgbClr val="FF0000"/>
                </a:solidFill>
              </a:rPr>
              <a:t>3.</a:t>
            </a:r>
            <a:r>
              <a:rPr lang="zh-TW" altLang="en-US" b="1" dirty="0">
                <a:solidFill>
                  <a:srgbClr val="FF0000"/>
                </a:solidFill>
              </a:rPr>
              <a:t>改成程式可數</a:t>
            </a:r>
            <a:r>
              <a:rPr lang="en-US" altLang="zh-TW" b="1" dirty="0">
                <a:solidFill>
                  <a:srgbClr val="FF0000"/>
                </a:solidFill>
              </a:rPr>
              <a:t>8*6</a:t>
            </a:r>
            <a:r>
              <a:rPr lang="zh-TW" altLang="en-US" b="1" dirty="0">
                <a:solidFill>
                  <a:srgbClr val="FF0000"/>
                </a:solidFill>
              </a:rPr>
              <a:t>的西瓜田  </a:t>
            </a:r>
            <a:r>
              <a:rPr lang="en-US" altLang="zh-TW" b="1" dirty="0">
                <a:solidFill>
                  <a:srgbClr val="FFFF00"/>
                </a:solidFill>
              </a:rPr>
              <a:t>30%</a:t>
            </a:r>
          </a:p>
          <a:p>
            <a:r>
              <a:rPr lang="en-US" altLang="zh-TW" b="1" dirty="0">
                <a:solidFill>
                  <a:srgbClr val="FF0000"/>
                </a:solidFill>
              </a:rPr>
              <a:t>4.</a:t>
            </a:r>
            <a:r>
              <a:rPr lang="zh-TW" altLang="en-US" b="1" dirty="0">
                <a:solidFill>
                  <a:srgbClr val="FF0000"/>
                </a:solidFill>
              </a:rPr>
              <a:t>西瓜田的西瓜數請隨意改變  </a:t>
            </a:r>
            <a:r>
              <a:rPr lang="en-US" altLang="zh-TW" dirty="0">
                <a:solidFill>
                  <a:srgbClr val="FFFF00"/>
                </a:solidFill>
              </a:rPr>
              <a:t>10%</a:t>
            </a:r>
          </a:p>
          <a:p>
            <a:pPr marL="114272" indent="0">
              <a:buNone/>
            </a:pPr>
            <a:r>
              <a:rPr lang="en-US" altLang="zh-TW" sz="2400" b="1" dirty="0">
                <a:solidFill>
                  <a:srgbClr val="FFFF00"/>
                </a:solidFill>
              </a:rPr>
              <a:t>【</a:t>
            </a:r>
            <a:r>
              <a:rPr lang="zh-TW" altLang="en-US" sz="2400" b="1" dirty="0">
                <a:solidFill>
                  <a:srgbClr val="FFFF00"/>
                </a:solidFill>
              </a:rPr>
              <a:t>加分題</a:t>
            </a:r>
            <a:r>
              <a:rPr lang="en-US" altLang="zh-TW" sz="2400" b="1" dirty="0">
                <a:solidFill>
                  <a:srgbClr val="FFFF00"/>
                </a:solidFill>
              </a:rPr>
              <a:t>】10%</a:t>
            </a:r>
            <a:r>
              <a:rPr lang="zh-TW" altLang="en-US" sz="2400" b="1" dirty="0">
                <a:solidFill>
                  <a:srgbClr val="FFFF00"/>
                </a:solidFill>
              </a:rPr>
              <a:t>  改寫程式計算右側兩題</a:t>
            </a:r>
            <a:r>
              <a:rPr lang="en-US" altLang="zh-TW" sz="2400" b="1" dirty="0">
                <a:solidFill>
                  <a:srgbClr val="FFFF00"/>
                </a:solidFill>
              </a:rPr>
              <a:t>(</a:t>
            </a:r>
            <a:r>
              <a:rPr lang="zh-TW" altLang="en-US" sz="2400" b="1" dirty="0">
                <a:solidFill>
                  <a:srgbClr val="FFFF00"/>
                </a:solidFill>
              </a:rPr>
              <a:t>程式可以算出數量</a:t>
            </a:r>
            <a:r>
              <a:rPr lang="en-US" altLang="zh-TW" sz="2400" b="1" dirty="0">
                <a:solidFill>
                  <a:srgbClr val="FFFF00"/>
                </a:solidFill>
              </a:rPr>
              <a:t>)</a:t>
            </a:r>
            <a:endParaRPr lang="zh-TW" altLang="en-US" sz="2400" b="1" dirty="0">
              <a:solidFill>
                <a:srgbClr val="FFFF00"/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A66F510-4274-4DE2-9CC5-1ED9856E49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55</a:t>
            </a:fld>
            <a:endParaRPr lang="en-US" altLang="zh-TW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21E2DC4D-9EC7-408F-BDFB-BE3891E36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7164" y="909527"/>
            <a:ext cx="3447167" cy="2585375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EF632701-E05F-47F9-92B1-728AEE85E5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3954" y="3966127"/>
            <a:ext cx="3410377" cy="255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02496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D8F2371-EA51-40CE-9B7C-628FBAB1D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作業2-實作影片1">
            <a:hlinkClick r:id="" action="ppaction://media"/>
            <a:extLst>
              <a:ext uri="{FF2B5EF4-FFF2-40B4-BE49-F238E27FC236}">
                <a16:creationId xmlns:a16="http://schemas.microsoft.com/office/drawing/2014/main" id="{79FC6FF4-B0A7-484C-9FA9-C1BDB9F5B12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1088" y="931863"/>
            <a:ext cx="9812337" cy="5519737"/>
          </a:xfr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BECDD05-89D3-40A8-808D-A073F25AC7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81710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89DC70B-9059-4B7F-9E06-E8239FE34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作業2-實作影片2">
            <a:hlinkClick r:id="" action="ppaction://media"/>
            <a:extLst>
              <a:ext uri="{FF2B5EF4-FFF2-40B4-BE49-F238E27FC236}">
                <a16:creationId xmlns:a16="http://schemas.microsoft.com/office/drawing/2014/main" id="{20D59E12-0794-47A3-92E3-21A4E06C746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9831" y="418657"/>
            <a:ext cx="9812337" cy="5519737"/>
          </a:xfr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FFE7BA0-35C1-4B0F-BF13-317723396D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70202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E61859-E58A-4BE7-BF3D-194EA386E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加分題</a:t>
            </a: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7B467706-3F46-493E-AECD-A638AD2717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682" y="1075762"/>
            <a:ext cx="5312616" cy="3984461"/>
          </a:xfr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8956FB1-D8D5-45D2-8D73-119745E82B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58</a:t>
            </a:fld>
            <a:endParaRPr lang="en-US" altLang="zh-TW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AED653E-9938-4764-AA00-4B4FCE528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1776" y="1075762"/>
            <a:ext cx="5440542" cy="40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43282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770AA1-8606-42CB-87F8-9BA80847D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971" y="2279539"/>
            <a:ext cx="9905998" cy="1478570"/>
          </a:xfrm>
        </p:spPr>
        <p:txBody>
          <a:bodyPr>
            <a:normAutofit/>
          </a:bodyPr>
          <a:lstStyle/>
          <a:p>
            <a:r>
              <a:rPr lang="zh-TW" altLang="en-US" sz="6600" b="1" dirty="0"/>
              <a:t>數西瓜課程</a:t>
            </a:r>
            <a:r>
              <a:rPr lang="en-US" altLang="zh-TW" sz="6600" b="1" dirty="0"/>
              <a:t>-</a:t>
            </a:r>
            <a:r>
              <a:rPr lang="zh-TW" altLang="en-US" sz="6600" b="1" dirty="0"/>
              <a:t>第三週 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4CC2F1D-FCF1-42EA-9C47-856502A0A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421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BFB68B1-B0BD-4AE8-88B2-5E4902775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電腦一開始就可以辨識了嗎？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459BDE3-986D-43BE-9220-90C41B5D7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395487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zh-TW" altLang="en-US" sz="3200" b="1" dirty="0"/>
              <a:t>現在我們來談談，</a:t>
            </a:r>
            <a:endParaRPr lang="en-US" altLang="zh-TW" sz="32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zh-TW" altLang="en-US" sz="3200" b="1" dirty="0"/>
              <a:t>影像辨識（電腦視覺）如何進行，</a:t>
            </a:r>
            <a:endParaRPr lang="en-US" altLang="zh-TW" sz="32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zh-TW" altLang="en-US" sz="3200" b="1" dirty="0"/>
              <a:t>簡單的說，就是先讓電腦學習，</a:t>
            </a:r>
            <a:endParaRPr lang="en-US" altLang="zh-TW" sz="32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zh-TW" altLang="en-US" sz="3200" b="1" dirty="0"/>
              <a:t>電腦和我們一樣，必須先學習不知的事物，</a:t>
            </a:r>
            <a:endParaRPr lang="en-US" altLang="zh-TW" sz="32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zh-TW" altLang="en-US" sz="3200" b="1" dirty="0"/>
              <a:t>然後才能運用，所以我們先「教」會電腦分辨這是什麼，讓電腦進行學習，</a:t>
            </a:r>
            <a:endParaRPr lang="en-US" altLang="zh-TW" sz="32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zh-TW" altLang="en-US" sz="3200" b="1" dirty="0"/>
              <a:t>電腦學會了，才能執行我們要請它辨別的物體或物類。學習的過程中可以分為以下幾類：</a:t>
            </a:r>
          </a:p>
        </p:txBody>
      </p:sp>
    </p:spTree>
    <p:extLst>
      <p:ext uri="{BB962C8B-B14F-4D97-AF65-F5344CB8AC3E}">
        <p14:creationId xmlns:p14="http://schemas.microsoft.com/office/powerpoint/2010/main" val="52092411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044A6F-0E61-4ABC-B797-649A73E41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單一運算的缺點？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B3028C2-F06F-4613-A27C-D50E70D10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60</a:t>
            </a:fld>
            <a:endParaRPr 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6175796B-FBA5-4CE2-8237-8900EEE24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858" y="2153467"/>
            <a:ext cx="11814284" cy="3541714"/>
          </a:xfrm>
          <a:prstGeom prst="rect">
            <a:avLst/>
          </a:prstGeom>
        </p:spPr>
      </p:pic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5343D99A-10AC-48F8-BAAB-DB8E317BDC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816986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044A6F-0E61-4ABC-B797-649A73E41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單一運算的缺點？　</a:t>
            </a:r>
            <a:r>
              <a:rPr lang="en-US" altLang="zh-TW" dirty="0"/>
              <a:t>12</a:t>
            </a:r>
            <a:r>
              <a:rPr lang="zh-TW" altLang="en-US" dirty="0"/>
              <a:t>個花</a:t>
            </a:r>
            <a:r>
              <a:rPr lang="en-US" altLang="zh-TW" dirty="0"/>
              <a:t>0.36</a:t>
            </a:r>
            <a:r>
              <a:rPr lang="zh-TW" altLang="en-US" dirty="0"/>
              <a:t>秒</a:t>
            </a: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D5B8E3BD-75A6-4771-99D2-6E80C572DC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09440" y="1648276"/>
            <a:ext cx="6540966" cy="4905725"/>
          </a:xfr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B3028C2-F06F-4613-A27C-D50E70D10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61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65877D5-92DD-4F0D-9027-CBECFBD61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507" y="1648276"/>
            <a:ext cx="3366712" cy="476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4244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CD89616-640C-498D-A0EA-09AAA7DCB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48</a:t>
            </a:r>
            <a:r>
              <a:rPr lang="zh-TW" altLang="en-US" dirty="0"/>
              <a:t>*</a:t>
            </a:r>
            <a:r>
              <a:rPr lang="en-US" altLang="zh-TW" dirty="0"/>
              <a:t>36</a:t>
            </a:r>
            <a:r>
              <a:rPr lang="zh-TW" altLang="en-US" dirty="0"/>
              <a:t>     將近一分鐘        </a:t>
            </a: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65967450-C2C5-4468-9431-F53E7688C7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1413" y="1870899"/>
            <a:ext cx="6430237" cy="4805065"/>
          </a:xfr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EF3CB73-1DF8-42BC-9D4B-6A2191899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96438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CB36DA-04FB-4793-9F35-7F344DF43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97472"/>
            <a:ext cx="9905998" cy="1478570"/>
          </a:xfrm>
        </p:spPr>
        <p:txBody>
          <a:bodyPr/>
          <a:lstStyle/>
          <a:p>
            <a:r>
              <a:rPr lang="zh-TW" altLang="en-US" dirty="0">
                <a:latin typeface="Showcard Gothic" panose="04020904020102020604" pitchFamily="82" charset="0"/>
              </a:rPr>
              <a:t>處理 </a:t>
            </a:r>
            <a:r>
              <a:rPr lang="en-US" altLang="zh-TW" dirty="0">
                <a:latin typeface="Showcard Gothic" panose="04020904020102020604" pitchFamily="82" charset="0"/>
              </a:rPr>
              <a:t>480</a:t>
            </a:r>
            <a:r>
              <a:rPr lang="zh-TW" altLang="en-US" dirty="0">
                <a:latin typeface="Showcard Gothic" panose="04020904020102020604" pitchFamily="82" charset="0"/>
              </a:rPr>
              <a:t>*</a:t>
            </a:r>
            <a:r>
              <a:rPr lang="en-US" altLang="zh-TW" dirty="0">
                <a:latin typeface="Showcard Gothic" panose="04020904020102020604" pitchFamily="82" charset="0"/>
              </a:rPr>
              <a:t>360</a:t>
            </a:r>
            <a:r>
              <a:rPr lang="zh-TW" altLang="en-US" dirty="0">
                <a:latin typeface="Showcard Gothic" panose="04020904020102020604" pitchFamily="82" charset="0"/>
              </a:rPr>
              <a:t>  要做多久</a:t>
            </a:r>
            <a:r>
              <a:rPr lang="en-US" altLang="zh-TW" dirty="0">
                <a:latin typeface="Showcard Gothic" panose="04020904020102020604" pitchFamily="82" charset="0"/>
              </a:rPr>
              <a:t>?</a:t>
            </a:r>
            <a:endParaRPr lang="zh-TW" altLang="en-US" dirty="0">
              <a:latin typeface="Showcard Gothic" panose="04020904020102020604" pitchFamily="82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6B23E7E-8EC8-48ED-89B0-F531C7E701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C7CEF60-A13D-4EA3-B606-2F8310194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63</a:t>
            </a:fld>
            <a:endParaRPr 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2DA0322-A69A-4C7D-9AF2-520F5B713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3784" y="1261495"/>
            <a:ext cx="6966227" cy="5213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32024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D42ED6-028D-416E-A2F4-8C12B8622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2E7D5E54-9886-4C0F-84D5-8122CCA72D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543639" y="1450082"/>
            <a:ext cx="8883431" cy="4678607"/>
          </a:xfr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CEF2015-D306-4BDF-BC04-055DA806B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64</a:t>
            </a:fld>
            <a:endParaRPr lang="en-US" dirty="0"/>
          </a:p>
        </p:txBody>
      </p:sp>
      <p:pic>
        <p:nvPicPr>
          <p:cNvPr id="7" name="m">
            <a:hlinkClick r:id="" action="ppaction://media"/>
            <a:extLst>
              <a:ext uri="{FF2B5EF4-FFF2-40B4-BE49-F238E27FC236}">
                <a16:creationId xmlns:a16="http://schemas.microsoft.com/office/drawing/2014/main" id="{5667DB55-3FFE-4816-83B8-3678CADF91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24496" y="501172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92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C6AFBB-145C-4EFD-B78C-34B35C41E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4F4D039-04B6-47EC-94A5-7A8C2DA55F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24A5CF6-2C09-40E4-B19C-565015462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65</a:t>
            </a:fld>
            <a:endParaRPr 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7EB260A-1177-4BB7-A983-8BEB6C91A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293" y="781396"/>
            <a:ext cx="8125856" cy="437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33782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9A4482-3FD7-41F1-BDA7-2F48DC1C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圍棋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A39AAF8-4D1E-4A1B-971A-30A9B99AE4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D7F2F18-9D11-4A1E-B7DE-28A5600C2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66</a:t>
            </a:fld>
            <a:endParaRPr 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ABDDDA6-0121-4831-9A73-6FF9EDDE3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6205" y="1066799"/>
            <a:ext cx="6135587" cy="472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65127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715702E-0507-4FE2-86B6-E27CF427B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b="1" dirty="0"/>
              <a:t>AlphaGo Zero</a:t>
            </a:r>
            <a:br>
              <a:rPr lang="en-US" altLang="zh-TW" b="1" dirty="0"/>
            </a:br>
            <a:r>
              <a:rPr lang="zh-TW" altLang="en-US" dirty="0"/>
              <a:t>是</a:t>
            </a:r>
            <a:r>
              <a:rPr lang="en-US" altLang="zh-TW" dirty="0">
                <a:hlinkClick r:id="rId2" tooltip="DeepMind"/>
              </a:rPr>
              <a:t>DeepMind</a:t>
            </a:r>
            <a:r>
              <a:rPr lang="zh-TW" altLang="en-US" dirty="0">
                <a:hlinkClick r:id="rId3" tooltip="圍棋軟體"/>
              </a:rPr>
              <a:t>圍棋軟體</a:t>
            </a:r>
            <a:r>
              <a:rPr lang="en-US" altLang="zh-TW" dirty="0">
                <a:hlinkClick r:id="rId4" tooltip="AlphaGo"/>
              </a:rPr>
              <a:t>AlphaGo</a:t>
            </a:r>
            <a:r>
              <a:rPr lang="zh-TW" altLang="en-US" dirty="0"/>
              <a:t>的最新版。</a:t>
            </a:r>
            <a:br>
              <a:rPr lang="en-US" altLang="zh-TW" dirty="0"/>
            </a:br>
            <a:r>
              <a:rPr lang="en-US" altLang="zh-TW" dirty="0"/>
              <a:t>2017</a:t>
            </a:r>
            <a:r>
              <a:rPr lang="zh-TW" altLang="en-US" dirty="0"/>
              <a:t>年</a:t>
            </a:r>
            <a:r>
              <a:rPr lang="en-US" altLang="zh-TW" dirty="0"/>
              <a:t>10</a:t>
            </a:r>
            <a:r>
              <a:rPr lang="zh-TW" altLang="en-US" dirty="0"/>
              <a:t>月</a:t>
            </a:r>
            <a:r>
              <a:rPr lang="en-US" altLang="zh-TW" dirty="0"/>
              <a:t>19</a:t>
            </a:r>
            <a:r>
              <a:rPr lang="zh-TW" altLang="en-US" dirty="0"/>
              <a:t>日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FCE82FE-D115-4120-BE1F-8BC38EEC4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/>
              <a:t>AlphaGo Zero</a:t>
            </a:r>
            <a:r>
              <a:rPr lang="zh-TW" altLang="en-US" dirty="0"/>
              <a:t>神經網路使用</a:t>
            </a:r>
            <a:r>
              <a:rPr lang="en-US" altLang="zh-TW" dirty="0">
                <a:hlinkClick r:id="rId5" tooltip="TensorFlow"/>
              </a:rPr>
              <a:t>TensorFlow</a:t>
            </a:r>
            <a:r>
              <a:rPr lang="zh-TW" altLang="en-US" dirty="0"/>
              <a:t>在</a:t>
            </a:r>
            <a:r>
              <a:rPr lang="en-US" altLang="zh-TW" dirty="0"/>
              <a:t>64</a:t>
            </a:r>
            <a:r>
              <a:rPr lang="zh-TW" altLang="en-US" dirty="0"/>
              <a:t>個</a:t>
            </a:r>
            <a:r>
              <a:rPr lang="en-US" altLang="zh-TW" dirty="0"/>
              <a:t>GPU</a:t>
            </a:r>
            <a:r>
              <a:rPr lang="zh-TW" altLang="en-US" dirty="0"/>
              <a:t>和</a:t>
            </a:r>
            <a:r>
              <a:rPr lang="en-US" altLang="zh-TW" dirty="0"/>
              <a:t>19</a:t>
            </a:r>
            <a:r>
              <a:rPr lang="zh-TW" altLang="en-US" dirty="0"/>
              <a:t>個</a:t>
            </a:r>
            <a:r>
              <a:rPr lang="en-US" altLang="zh-TW" dirty="0"/>
              <a:t>CPU</a:t>
            </a:r>
            <a:r>
              <a:rPr lang="zh-TW" altLang="en-US" dirty="0"/>
              <a:t>參數伺服器訓練，推理的</a:t>
            </a:r>
            <a:r>
              <a:rPr lang="en-US" altLang="zh-TW" dirty="0">
                <a:hlinkClick r:id="rId6" tooltip="TPU"/>
              </a:rPr>
              <a:t>TPU</a:t>
            </a:r>
            <a:r>
              <a:rPr lang="zh-TW" altLang="en-US" dirty="0"/>
              <a:t>只有四個。</a:t>
            </a:r>
            <a:r>
              <a:rPr lang="zh-TW" altLang="en-US" dirty="0">
                <a:hlinkClick r:id="rId7" tooltip="人工神經網絡"/>
              </a:rPr>
              <a:t>神經網路</a:t>
            </a:r>
            <a:r>
              <a:rPr lang="zh-TW" altLang="en-US" dirty="0"/>
              <a:t>最初除了</a:t>
            </a:r>
            <a:r>
              <a:rPr lang="zh-TW" altLang="en-US" dirty="0">
                <a:hlinkClick r:id="rId8" tooltip="圍棋"/>
              </a:rPr>
              <a:t>規則</a:t>
            </a:r>
            <a:r>
              <a:rPr lang="zh-TW" altLang="en-US" dirty="0"/>
              <a:t>，對</a:t>
            </a:r>
            <a:r>
              <a:rPr lang="zh-TW" altLang="en-US" dirty="0">
                <a:hlinkClick r:id="rId9" tooltip="圍棋"/>
              </a:rPr>
              <a:t>圍棋</a:t>
            </a:r>
            <a:r>
              <a:rPr lang="zh-TW" altLang="en-US" dirty="0"/>
              <a:t>一無所知。</a:t>
            </a:r>
            <a:r>
              <a:rPr lang="en-US" altLang="zh-TW" b="1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  <a:t>AI</a:t>
            </a:r>
            <a:r>
              <a:rPr lang="zh-TW" altLang="en-US" b="1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  <a:t>進行「</a:t>
            </a:r>
            <a:r>
              <a:rPr lang="zh-TW" altLang="en-US" b="1" dirty="0">
                <a:latin typeface="王漢宗特黑體繁" panose="02000500000000000000" pitchFamily="2" charset="-120"/>
                <a:ea typeface="王漢宗特黑體繁" panose="02000500000000000000" pitchFamily="2" charset="-120"/>
                <a:hlinkClick r:id="rId10" tooltip="非監督式學習"/>
              </a:rPr>
              <a:t>非監督式學習</a:t>
            </a:r>
            <a:r>
              <a:rPr lang="zh-TW" altLang="en-US" b="1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  <a:t>」，自己和自己對弈，直到能預測自己的每一手棋及其對棋局結果的影響。前三天，</a:t>
            </a:r>
            <a:r>
              <a:rPr lang="en-US" altLang="zh-TW" b="1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  <a:t>AlphaGo Zero</a:t>
            </a:r>
            <a:r>
              <a:rPr lang="zh-TW" altLang="en-US" b="1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  <a:t>連續自我對弈</a:t>
            </a:r>
            <a:r>
              <a:rPr lang="en-US" altLang="zh-TW" b="1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  <a:t>490</a:t>
            </a:r>
            <a:r>
              <a:rPr lang="zh-TW" altLang="en-US" b="1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  <a:t>萬局。</a:t>
            </a:r>
            <a:r>
              <a:rPr lang="zh-TW" altLang="en-US" dirty="0"/>
              <a:t>幾天之內它就發展出擊敗人類頂尖棋手的技能，而早期的</a:t>
            </a:r>
            <a:r>
              <a:rPr lang="en-US" altLang="zh-TW" dirty="0"/>
              <a:t>AlphaGo</a:t>
            </a:r>
            <a:r>
              <a:rPr lang="zh-TW" altLang="en-US" dirty="0"/>
              <a:t>要達到同等水平需要數月的訓練。為了比較，研究人員還用人類對局數據訓練了另一版</a:t>
            </a:r>
            <a:r>
              <a:rPr lang="en-US" altLang="zh-TW" dirty="0"/>
              <a:t>AlphaGo Zero</a:t>
            </a:r>
            <a:r>
              <a:rPr lang="zh-TW" altLang="en-US" dirty="0"/>
              <a:t>，發現該版本學習更加迅速，但從長遠來看，表現反而較差。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6242E95-FD24-485F-BA26-F8F0ADFAA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6715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BE77907-DF30-43D6-BC4E-069F750DF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文件資料共編功能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C41AF03-249F-4662-A7B9-EBA3F8D7C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/>
              <a:t>善用雲端共編功能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2D940B7-32A4-424B-B783-1D558721C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39103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82C45ED-1B77-438C-80C2-485C59073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Scratch  </a:t>
            </a:r>
            <a:r>
              <a:rPr lang="zh-TW" altLang="en-US" dirty="0"/>
              <a:t>分身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CE08CDC-C5FA-4969-9135-2C2AEC6CB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4941839-7540-4C28-AD93-E5A7B392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69</a:t>
            </a:fld>
            <a:endParaRPr 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CD75988-BACE-4C56-9D3D-BAAFA006D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412" y="2228966"/>
            <a:ext cx="3264838" cy="3286038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4E4C53A1-5208-49CE-AD86-DE256B74FD14}"/>
              </a:ext>
            </a:extLst>
          </p:cNvPr>
          <p:cNvSpPr txBox="1"/>
          <p:nvPr/>
        </p:nvSpPr>
        <p:spPr>
          <a:xfrm>
            <a:off x="4488110" y="2228966"/>
            <a:ext cx="6157519" cy="36009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(1)</a:t>
            </a:r>
            <a:r>
              <a:rPr lang="zh-TW" altLang="en-US" sz="2400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分身因系統安全性 是有數量限制的</a:t>
            </a:r>
            <a:endParaRPr lang="en-US" altLang="zh-TW" sz="2400" dirty="0">
              <a:solidFill>
                <a:srgbClr val="FF0000"/>
              </a:solidFill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  <a:p>
            <a:endParaRPr lang="en-US" altLang="zh-TW" sz="2400" dirty="0">
              <a:solidFill>
                <a:srgbClr val="FF0000"/>
              </a:solidFill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  <a:p>
            <a:r>
              <a:rPr lang="en-US" altLang="zh-TW" sz="2400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(2)</a:t>
            </a:r>
            <a:r>
              <a:rPr lang="zh-TW" altLang="en-US" sz="2400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分身做完事情，請刪除分身釋放記憶體</a:t>
            </a:r>
            <a:endParaRPr lang="en-US" altLang="zh-TW" sz="2400" dirty="0">
              <a:solidFill>
                <a:srgbClr val="FF0000"/>
              </a:solidFill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  <a:p>
            <a:endParaRPr lang="en-US" altLang="zh-TW" sz="2400" dirty="0">
              <a:solidFill>
                <a:srgbClr val="FF0000"/>
              </a:solidFill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  <a:p>
            <a:r>
              <a:rPr lang="en-US" altLang="zh-TW" sz="2400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(3)</a:t>
            </a:r>
            <a:r>
              <a:rPr lang="zh-TW" altLang="en-US" sz="2400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如果本尊不做事，請隱藏起來</a:t>
            </a:r>
            <a:endParaRPr lang="en-US" altLang="zh-TW" sz="2400" dirty="0">
              <a:solidFill>
                <a:srgbClr val="FF0000"/>
              </a:solidFill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  <a:p>
            <a:endParaRPr lang="en-US" altLang="zh-TW" sz="2400" dirty="0">
              <a:solidFill>
                <a:srgbClr val="FF0000"/>
              </a:solidFill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  <a:p>
            <a:r>
              <a:rPr lang="zh-TW" altLang="en-US" sz="2400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分身的應用</a:t>
            </a:r>
            <a:r>
              <a:rPr lang="en-US" altLang="zh-TW" sz="2400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:</a:t>
            </a:r>
            <a:r>
              <a:rPr lang="zh-TW" altLang="en-US" sz="2400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 </a:t>
            </a:r>
            <a:endParaRPr lang="en-US" altLang="zh-TW" sz="2400" dirty="0">
              <a:solidFill>
                <a:srgbClr val="FF0000"/>
              </a:solidFill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  <a:p>
            <a:r>
              <a:rPr lang="zh-TW" altLang="en-US" sz="2400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           同樣敵人角色、殘影</a:t>
            </a:r>
            <a:endParaRPr lang="en-US" altLang="zh-TW" dirty="0">
              <a:solidFill>
                <a:srgbClr val="FF0000"/>
              </a:solidFill>
            </a:endParaRPr>
          </a:p>
          <a:p>
            <a:endParaRPr lang="en-US" altLang="zh-TW" dirty="0">
              <a:solidFill>
                <a:srgbClr val="FF0000"/>
              </a:solidFill>
            </a:endParaRPr>
          </a:p>
          <a:p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969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6D0D087-061A-4C9E-8B6C-F955EA4F4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１．辨識：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B2BDA27-C55E-46FF-A7D3-A660DB61B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658143"/>
            <a:ext cx="9905999" cy="3541714"/>
          </a:xfrm>
        </p:spPr>
        <p:txBody>
          <a:bodyPr>
            <a:normAutofit/>
          </a:bodyPr>
          <a:lstStyle/>
          <a:p>
            <a:r>
              <a:rPr lang="zh-TW" altLang="en-US" sz="4000" dirty="0"/>
              <a:t>對一個或多個經過預先定義或學習的物體或物類進行辨識（教的過程），通常在辨識過程中還要提供他們的平面的特徵或立體的特徵。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E0F6ED0-DDE4-4A25-A494-C62F22C108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0362" y="4136531"/>
            <a:ext cx="4651852" cy="2609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16967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B8E0C7B-1FFD-4170-86C1-40D464A5C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AD910615-3E66-4FA6-84E0-09A134FAD3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8589" y="465513"/>
            <a:ext cx="7575597" cy="5681699"/>
          </a:xfr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150CCBE-BC07-475F-BA56-BDE0E8665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70</a:t>
            </a:fld>
            <a:endParaRPr lang="en-US" dirty="0"/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DFB3D8BD-AFC1-4D38-A287-244BF69036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31499" y="1185546"/>
            <a:ext cx="438150" cy="438150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CB4B7480-943F-4530-97D5-4618025659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31499" y="3087287"/>
            <a:ext cx="438150" cy="438150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BAFB19CA-694E-4239-80B2-5FDB48D0CE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31499" y="5015229"/>
            <a:ext cx="438150" cy="438150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A6CAA2D6-1B48-4798-A308-49D0A0AAF077}"/>
              </a:ext>
            </a:extLst>
          </p:cNvPr>
          <p:cNvSpPr txBox="1"/>
          <p:nvPr/>
        </p:nvSpPr>
        <p:spPr>
          <a:xfrm>
            <a:off x="1967246" y="1034637"/>
            <a:ext cx="167779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分身</a:t>
            </a:r>
            <a:r>
              <a:rPr lang="en-US" altLang="zh-TW" sz="3600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1</a:t>
            </a:r>
            <a:endParaRPr lang="zh-TW" altLang="en-US" sz="3600" dirty="0">
              <a:solidFill>
                <a:srgbClr val="FF0000"/>
              </a:solidFill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219A514C-6AA0-45AB-A55C-D8B32ADFEBD7}"/>
              </a:ext>
            </a:extLst>
          </p:cNvPr>
          <p:cNvSpPr txBox="1"/>
          <p:nvPr/>
        </p:nvSpPr>
        <p:spPr>
          <a:xfrm>
            <a:off x="2046447" y="2983196"/>
            <a:ext cx="167779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分身</a:t>
            </a:r>
            <a:r>
              <a:rPr lang="en-US" altLang="zh-TW" sz="3600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2</a:t>
            </a:r>
            <a:endParaRPr lang="zh-TW" altLang="en-US" sz="3600" dirty="0">
              <a:solidFill>
                <a:srgbClr val="FF0000"/>
              </a:solidFill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B11BBECB-CB83-44BA-8323-DA7EB0D3326B}"/>
              </a:ext>
            </a:extLst>
          </p:cNvPr>
          <p:cNvSpPr txBox="1"/>
          <p:nvPr/>
        </p:nvSpPr>
        <p:spPr>
          <a:xfrm>
            <a:off x="2046447" y="4911138"/>
            <a:ext cx="167779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分身</a:t>
            </a:r>
            <a:r>
              <a:rPr lang="en-US" altLang="zh-TW" sz="3600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3</a:t>
            </a:r>
            <a:endParaRPr lang="zh-TW" altLang="en-US" sz="3600" dirty="0">
              <a:solidFill>
                <a:srgbClr val="FF0000"/>
              </a:solidFill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5EAE84B1-D46E-46F6-9634-3658C4DF963B}"/>
              </a:ext>
            </a:extLst>
          </p:cNvPr>
          <p:cNvSpPr txBox="1"/>
          <p:nvPr/>
        </p:nvSpPr>
        <p:spPr>
          <a:xfrm>
            <a:off x="2972911" y="6170963"/>
            <a:ext cx="225710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本尊隱藏</a:t>
            </a:r>
          </a:p>
        </p:txBody>
      </p:sp>
    </p:spTree>
    <p:extLst>
      <p:ext uri="{BB962C8B-B14F-4D97-AF65-F5344CB8AC3E}">
        <p14:creationId xmlns:p14="http://schemas.microsoft.com/office/powerpoint/2010/main" val="280456542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B8E0C7B-1FFD-4170-86C1-40D464A5C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AD910615-3E66-4FA6-84E0-09A134FAD3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8589" y="465513"/>
            <a:ext cx="7575597" cy="5681699"/>
          </a:xfr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150CCBE-BC07-475F-BA56-BDE0E8665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71</a:t>
            </a:fld>
            <a:endParaRPr lang="en-US" dirty="0"/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DFB3D8BD-AFC1-4D38-A287-244BF69036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31499" y="1185546"/>
            <a:ext cx="438150" cy="438150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CB4B7480-943F-4530-97D5-4618025659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31499" y="3087287"/>
            <a:ext cx="438150" cy="438150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BAFB19CA-694E-4239-80B2-5FDB48D0CE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31499" y="5015229"/>
            <a:ext cx="438150" cy="438150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A6CAA2D6-1B48-4798-A308-49D0A0AAF077}"/>
              </a:ext>
            </a:extLst>
          </p:cNvPr>
          <p:cNvSpPr txBox="1"/>
          <p:nvPr/>
        </p:nvSpPr>
        <p:spPr>
          <a:xfrm>
            <a:off x="1967246" y="1034637"/>
            <a:ext cx="167779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分身</a:t>
            </a:r>
            <a:r>
              <a:rPr lang="en-US" altLang="zh-TW" sz="3600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1</a:t>
            </a:r>
            <a:endParaRPr lang="zh-TW" altLang="en-US" sz="3600" dirty="0">
              <a:solidFill>
                <a:srgbClr val="FF0000"/>
              </a:solidFill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219A514C-6AA0-45AB-A55C-D8B32ADFEBD7}"/>
              </a:ext>
            </a:extLst>
          </p:cNvPr>
          <p:cNvSpPr txBox="1"/>
          <p:nvPr/>
        </p:nvSpPr>
        <p:spPr>
          <a:xfrm>
            <a:off x="2046447" y="2983196"/>
            <a:ext cx="167779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分身</a:t>
            </a:r>
            <a:r>
              <a:rPr lang="en-US" altLang="zh-TW" sz="3600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2</a:t>
            </a:r>
            <a:endParaRPr lang="zh-TW" altLang="en-US" sz="3600" dirty="0">
              <a:solidFill>
                <a:srgbClr val="FF0000"/>
              </a:solidFill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B11BBECB-CB83-44BA-8323-DA7EB0D3326B}"/>
              </a:ext>
            </a:extLst>
          </p:cNvPr>
          <p:cNvSpPr txBox="1"/>
          <p:nvPr/>
        </p:nvSpPr>
        <p:spPr>
          <a:xfrm>
            <a:off x="2046447" y="4911138"/>
            <a:ext cx="167779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分身</a:t>
            </a:r>
            <a:r>
              <a:rPr lang="en-US" altLang="zh-TW" sz="3600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3</a:t>
            </a:r>
            <a:endParaRPr lang="zh-TW" altLang="en-US" sz="3600" dirty="0">
              <a:solidFill>
                <a:srgbClr val="FF0000"/>
              </a:solidFill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5EAE84B1-D46E-46F6-9634-3658C4DF963B}"/>
              </a:ext>
            </a:extLst>
          </p:cNvPr>
          <p:cNvSpPr txBox="1"/>
          <p:nvPr/>
        </p:nvSpPr>
        <p:spPr>
          <a:xfrm>
            <a:off x="2972911" y="6170963"/>
            <a:ext cx="225710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本尊隱藏</a:t>
            </a:r>
          </a:p>
        </p:txBody>
      </p:sp>
      <p:sp>
        <p:nvSpPr>
          <p:cNvPr id="3" name="箭號: 弧形下彎 2">
            <a:extLst>
              <a:ext uri="{FF2B5EF4-FFF2-40B4-BE49-F238E27FC236}">
                <a16:creationId xmlns:a16="http://schemas.microsoft.com/office/drawing/2014/main" id="{8EC8C775-3421-4218-9752-A46D54926F3F}"/>
              </a:ext>
            </a:extLst>
          </p:cNvPr>
          <p:cNvSpPr/>
          <p:nvPr/>
        </p:nvSpPr>
        <p:spPr>
          <a:xfrm>
            <a:off x="4451198" y="902849"/>
            <a:ext cx="1555319" cy="50177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5" name="箭號: 弧形下彎 14">
            <a:extLst>
              <a:ext uri="{FF2B5EF4-FFF2-40B4-BE49-F238E27FC236}">
                <a16:creationId xmlns:a16="http://schemas.microsoft.com/office/drawing/2014/main" id="{C65F6186-767E-4E6C-BEC7-9F223B009B1D}"/>
              </a:ext>
            </a:extLst>
          </p:cNvPr>
          <p:cNvSpPr/>
          <p:nvPr/>
        </p:nvSpPr>
        <p:spPr>
          <a:xfrm>
            <a:off x="6304602" y="867951"/>
            <a:ext cx="1720652" cy="51429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6" name="箭號: 弧形下彎 15">
            <a:extLst>
              <a:ext uri="{FF2B5EF4-FFF2-40B4-BE49-F238E27FC236}">
                <a16:creationId xmlns:a16="http://schemas.microsoft.com/office/drawing/2014/main" id="{1C59AE32-C976-4BC9-BB11-967DB45A1AAE}"/>
              </a:ext>
            </a:extLst>
          </p:cNvPr>
          <p:cNvSpPr/>
          <p:nvPr/>
        </p:nvSpPr>
        <p:spPr>
          <a:xfrm>
            <a:off x="8238479" y="867951"/>
            <a:ext cx="1720652" cy="51429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7" name="箭號: 弧形下彎 16">
            <a:extLst>
              <a:ext uri="{FF2B5EF4-FFF2-40B4-BE49-F238E27FC236}">
                <a16:creationId xmlns:a16="http://schemas.microsoft.com/office/drawing/2014/main" id="{0222D758-39E1-49AC-BD72-3060458C0772}"/>
              </a:ext>
            </a:extLst>
          </p:cNvPr>
          <p:cNvSpPr/>
          <p:nvPr/>
        </p:nvSpPr>
        <p:spPr>
          <a:xfrm>
            <a:off x="4377095" y="2767206"/>
            <a:ext cx="1555319" cy="50177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8" name="箭號: 弧形下彎 17">
            <a:extLst>
              <a:ext uri="{FF2B5EF4-FFF2-40B4-BE49-F238E27FC236}">
                <a16:creationId xmlns:a16="http://schemas.microsoft.com/office/drawing/2014/main" id="{DD1D4C0F-B8DA-498C-950A-E78A3A8E3669}"/>
              </a:ext>
            </a:extLst>
          </p:cNvPr>
          <p:cNvSpPr/>
          <p:nvPr/>
        </p:nvSpPr>
        <p:spPr>
          <a:xfrm>
            <a:off x="6230499" y="2732308"/>
            <a:ext cx="1720652" cy="51429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9" name="箭號: 弧形下彎 18">
            <a:extLst>
              <a:ext uri="{FF2B5EF4-FFF2-40B4-BE49-F238E27FC236}">
                <a16:creationId xmlns:a16="http://schemas.microsoft.com/office/drawing/2014/main" id="{BB75C940-1ECB-4FA4-8DDD-1172BA31BF73}"/>
              </a:ext>
            </a:extLst>
          </p:cNvPr>
          <p:cNvSpPr/>
          <p:nvPr/>
        </p:nvSpPr>
        <p:spPr>
          <a:xfrm>
            <a:off x="8164376" y="2732308"/>
            <a:ext cx="1720652" cy="51429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0" name="箭號: 弧形下彎 19">
            <a:extLst>
              <a:ext uri="{FF2B5EF4-FFF2-40B4-BE49-F238E27FC236}">
                <a16:creationId xmlns:a16="http://schemas.microsoft.com/office/drawing/2014/main" id="{59D0BF7F-EDA6-4FC5-A02D-FF634F9B06E8}"/>
              </a:ext>
            </a:extLst>
          </p:cNvPr>
          <p:cNvSpPr/>
          <p:nvPr/>
        </p:nvSpPr>
        <p:spPr>
          <a:xfrm>
            <a:off x="4467976" y="4660252"/>
            <a:ext cx="1555319" cy="50177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1" name="箭號: 弧形下彎 20">
            <a:extLst>
              <a:ext uri="{FF2B5EF4-FFF2-40B4-BE49-F238E27FC236}">
                <a16:creationId xmlns:a16="http://schemas.microsoft.com/office/drawing/2014/main" id="{E89FE06F-E59A-4D39-A3E4-30DB3458A520}"/>
              </a:ext>
            </a:extLst>
          </p:cNvPr>
          <p:cNvSpPr/>
          <p:nvPr/>
        </p:nvSpPr>
        <p:spPr>
          <a:xfrm>
            <a:off x="6321380" y="4625354"/>
            <a:ext cx="1720652" cy="51429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2" name="箭號: 弧形下彎 21">
            <a:extLst>
              <a:ext uri="{FF2B5EF4-FFF2-40B4-BE49-F238E27FC236}">
                <a16:creationId xmlns:a16="http://schemas.microsoft.com/office/drawing/2014/main" id="{C9C05DE8-797F-487D-A23D-837CA8B7A6E6}"/>
              </a:ext>
            </a:extLst>
          </p:cNvPr>
          <p:cNvSpPr/>
          <p:nvPr/>
        </p:nvSpPr>
        <p:spPr>
          <a:xfrm>
            <a:off x="8255257" y="4625354"/>
            <a:ext cx="1720652" cy="51429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76651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E61859-E58A-4BE7-BF3D-194EA386E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加分題</a:t>
            </a: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7B467706-3F46-493E-AECD-A638AD2717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4555" y="952017"/>
            <a:ext cx="3302645" cy="2476983"/>
          </a:xfr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8956FB1-D8D5-45D2-8D73-119745E82B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72</a:t>
            </a:fld>
            <a:endParaRPr lang="en-US" altLang="zh-TW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AED653E-9938-4764-AA00-4B4FCE528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0931" y="879400"/>
            <a:ext cx="3653142" cy="273985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A26DD1AD-2BA8-4D3B-BFA2-981B21CBC9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6822" y="3806577"/>
            <a:ext cx="3747959" cy="281247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4471883-D4A2-4818-A2F4-270D263177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091" y="3782371"/>
            <a:ext cx="3578316" cy="268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12615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770AA1-8606-42CB-87F8-9BA80847D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971" y="2279539"/>
            <a:ext cx="9905998" cy="1478570"/>
          </a:xfrm>
        </p:spPr>
        <p:txBody>
          <a:bodyPr>
            <a:normAutofit/>
          </a:bodyPr>
          <a:lstStyle/>
          <a:p>
            <a:r>
              <a:rPr lang="zh-TW" altLang="en-US" sz="6600" b="1" dirty="0"/>
              <a:t>數西瓜課程</a:t>
            </a:r>
            <a:r>
              <a:rPr lang="en-US" altLang="zh-TW" sz="6600" b="1" dirty="0"/>
              <a:t>-</a:t>
            </a:r>
            <a:r>
              <a:rPr lang="zh-TW" altLang="en-US" sz="6600" b="1" dirty="0"/>
              <a:t>第四週 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4CC2F1D-FCF1-42EA-9C47-856502A0A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28504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1E70A87-F605-4CD5-81BA-5A41913F1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9152" y="945689"/>
            <a:ext cx="3389153" cy="1478570"/>
          </a:xfrm>
          <a:solidFill>
            <a:schemeClr val="dk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zh-TW" altLang="en-US" sz="6600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  <a:t>數學</a:t>
            </a:r>
            <a:r>
              <a:rPr lang="en-US" altLang="zh-TW" sz="6600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  <a:t>7</a:t>
            </a:r>
            <a:r>
              <a:rPr lang="zh-TW" altLang="en-US" sz="6600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  <a:t>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BEDC0D6-10AA-4DAB-9EDE-DF10AF399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1197" y="3323604"/>
            <a:ext cx="6157010" cy="1345198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2-1</a:t>
            </a: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二元一次方程式</a:t>
            </a: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62A248D-6763-4A5F-B3E4-5EAAD9DD9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74</a:t>
            </a:fld>
            <a:endParaRPr 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93BFED1-C4A2-41F6-A90E-52D1B61F8E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841" t="6605"/>
          <a:stretch/>
        </p:blipFill>
        <p:spPr>
          <a:xfrm>
            <a:off x="7969541" y="0"/>
            <a:ext cx="4135772" cy="547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38437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B1DA2193-D21D-4DC1-BA3B-14E42123F7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39</a:t>
            </a:r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E6532B8-D733-4229-B9F5-994AC2250C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284" y="740036"/>
            <a:ext cx="10500448" cy="3697739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甲、乙兩班為了布置教室各買了一些海報紙與麥克筆，</a:t>
            </a:r>
            <a:endParaRPr lang="en-US" altLang="zh-TW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已知</a:t>
            </a:r>
            <a:r>
              <a:rPr lang="zh-TW" altLang="en-US" sz="32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王漢宗特黑體繁" panose="02000500000000000000" pitchFamily="2" charset="-120"/>
                <a:ea typeface="王漢宗特黑體繁" panose="02000500000000000000" pitchFamily="2" charset="-120"/>
                <a:cs typeface="Times New Roman" panose="02020603050405020304" pitchFamily="18" charset="0"/>
              </a:rPr>
              <a:t>海報紙一張 </a:t>
            </a:r>
            <a:r>
              <a:rPr lang="en-US" altLang="zh-TW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王漢宗特黑體繁" panose="02000500000000000000" pitchFamily="2" charset="-120"/>
                <a:ea typeface="王漢宗特黑體繁" panose="02000500000000000000" pitchFamily="2" charset="-120"/>
                <a:cs typeface="Times New Roman" panose="02020603050405020304" pitchFamily="18" charset="0"/>
              </a:rPr>
              <a:t>x</a:t>
            </a:r>
            <a:r>
              <a:rPr lang="en-US" altLang="zh-TW" sz="32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王漢宗特黑體繁" panose="02000500000000000000" pitchFamily="2" charset="-120"/>
                <a:ea typeface="王漢宗特黑體繁" panose="02000500000000000000" pitchFamily="2" charset="-120"/>
                <a:cs typeface="Times New Roman" panose="02020603050405020304" pitchFamily="18" charset="0"/>
              </a:rPr>
              <a:t> </a:t>
            </a:r>
            <a:r>
              <a:rPr lang="zh-TW" altLang="en-US" sz="32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王漢宗特黑體繁" panose="02000500000000000000" pitchFamily="2" charset="-120"/>
                <a:ea typeface="王漢宗特黑體繁" panose="02000500000000000000" pitchFamily="2" charset="-120"/>
                <a:cs typeface="Times New Roman" panose="02020603050405020304" pitchFamily="18" charset="0"/>
              </a:rPr>
              <a:t>元</a:t>
            </a:r>
            <a:r>
              <a:rPr lang="zh-TW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王漢宗特黑體繁" panose="02000500000000000000" pitchFamily="2" charset="-120"/>
                <a:ea typeface="王漢宗特黑體繁" panose="02000500000000000000" pitchFamily="2" charset="-120"/>
                <a:cs typeface="Times New Roman" panose="02020603050405020304" pitchFamily="18" charset="0"/>
              </a:rPr>
              <a:t>麥克筆一枝 </a:t>
            </a:r>
            <a:r>
              <a:rPr lang="en-US" altLang="zh-TW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王漢宗特黑體繁" panose="02000500000000000000" pitchFamily="2" charset="-120"/>
                <a:ea typeface="王漢宗特黑體繁" panose="02000500000000000000" pitchFamily="2" charset="-120"/>
                <a:cs typeface="Times New Roman" panose="02020603050405020304" pitchFamily="18" charset="0"/>
              </a:rPr>
              <a:t>y </a:t>
            </a:r>
            <a:r>
              <a:rPr lang="zh-TW" altLang="en-US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王漢宗特黑體繁" panose="02000500000000000000" pitchFamily="2" charset="-120"/>
                <a:ea typeface="王漢宗特黑體繁" panose="02000500000000000000" pitchFamily="2" charset="-120"/>
                <a:cs typeface="Times New Roman" panose="02020603050405020304" pitchFamily="18" charset="0"/>
              </a:rPr>
              <a:t>元</a:t>
            </a:r>
            <a:r>
              <a:rPr lang="zh-TW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，則：</a:t>
            </a:r>
          </a:p>
          <a:p>
            <a:r>
              <a:rPr lang="zh-TW" altLang="en-US" sz="3200" dirty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⑴</a:t>
            </a:r>
            <a:r>
              <a:rPr lang="zh-TW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甲班買了 </a:t>
            </a:r>
            <a:r>
              <a:rPr lang="en-US" altLang="zh-TW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zh-TW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張海報紙、</a:t>
            </a:r>
            <a:r>
              <a:rPr lang="en-US" altLang="zh-TW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zh-TW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枝麥克筆，共花了</a:t>
            </a:r>
            <a:r>
              <a:rPr lang="zh-TW" altLang="en-US" sz="3200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　　　 </a:t>
            </a:r>
            <a:r>
              <a:rPr lang="zh-TW" alt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元。</a:t>
            </a:r>
            <a:endParaRPr lang="en-US" altLang="zh-TW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3200" dirty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⑵</a:t>
            </a:r>
            <a:r>
              <a:rPr lang="zh-TW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乙班買了 </a:t>
            </a:r>
            <a:r>
              <a:rPr lang="en-US" altLang="zh-TW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zh-TW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張海報紙、</a:t>
            </a:r>
            <a:r>
              <a:rPr lang="en-US" altLang="zh-TW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zh-TW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枝麥克筆，共花了</a:t>
            </a:r>
            <a:r>
              <a:rPr lang="zh-TW" alt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	　　    </a:t>
            </a:r>
            <a:r>
              <a:rPr lang="zh-TW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元。</a:t>
            </a:r>
          </a:p>
          <a:p>
            <a:endParaRPr lang="zh-TW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E159631-1F41-4D17-96EB-DA2F430301C2}"/>
              </a:ext>
            </a:extLst>
          </p:cNvPr>
          <p:cNvSpPr/>
          <p:nvPr/>
        </p:nvSpPr>
        <p:spPr>
          <a:xfrm>
            <a:off x="8283665" y="1784665"/>
            <a:ext cx="13933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zh-TW" sz="32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zh-TW" altLang="en-US" sz="32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＋</a:t>
            </a:r>
            <a:r>
              <a:rPr lang="en-US" altLang="zh-TW" sz="32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zh-TW" sz="32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zh-TW" altLang="en-US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矩形: 圓角 48">
            <a:extLst>
              <a:ext uri="{FF2B5EF4-FFF2-40B4-BE49-F238E27FC236}">
                <a16:creationId xmlns:a16="http://schemas.microsoft.com/office/drawing/2014/main" id="{AF010ED2-A47A-48B5-83C7-10C531A72104}"/>
              </a:ext>
            </a:extLst>
          </p:cNvPr>
          <p:cNvSpPr/>
          <p:nvPr/>
        </p:nvSpPr>
        <p:spPr>
          <a:xfrm>
            <a:off x="114300" y="1703393"/>
            <a:ext cx="539750" cy="541338"/>
          </a:xfrm>
          <a:prstGeom prst="roundRect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解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C8AFB3C-5306-4BD2-9F41-A69D00127DB1}"/>
              </a:ext>
            </a:extLst>
          </p:cNvPr>
          <p:cNvSpPr/>
          <p:nvPr/>
        </p:nvSpPr>
        <p:spPr>
          <a:xfrm>
            <a:off x="8451445" y="3514091"/>
            <a:ext cx="13933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TW" sz="32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zh-TW" altLang="en-US" sz="32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新細明體" panose="02020500000000000000" pitchFamily="18" charset="-120"/>
                <a:cs typeface="Times New Roman" panose="02020603050405020304" pitchFamily="18" charset="0"/>
              </a:rPr>
              <a:t>＋</a:t>
            </a:r>
            <a:r>
              <a:rPr lang="en-US" altLang="zh-TW" sz="32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TW" sz="32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zh-TW" altLang="en-US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9B25AF0-72EA-4D54-9DEC-B9B57A44BDBE}"/>
              </a:ext>
            </a:extLst>
          </p:cNvPr>
          <p:cNvSpPr/>
          <p:nvPr/>
        </p:nvSpPr>
        <p:spPr>
          <a:xfrm>
            <a:off x="1120048" y="2343666"/>
            <a:ext cx="99519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2800" b="1" kern="0" dirty="0">
                <a:solidFill>
                  <a:srgbClr val="FFFF00"/>
                </a:solidFill>
                <a:latin typeface="Times New Roman" panose="02020603050405020304" pitchFamily="18" charset="0"/>
                <a:cs typeface="華康明體郜.."/>
              </a:rPr>
              <a:t>甲班買了</a:t>
            </a:r>
            <a:r>
              <a:rPr lang="en-US" altLang="zh-TW" sz="2800" b="1" kern="0" dirty="0">
                <a:solidFill>
                  <a:srgbClr val="FFFF00"/>
                </a:solidFill>
                <a:latin typeface="Times New Roman" panose="02020603050405020304" pitchFamily="18" charset="0"/>
                <a:cs typeface="華康明體郜.."/>
              </a:rPr>
              <a:t> </a:t>
            </a:r>
            <a:r>
              <a:rPr lang="en-US" altLang="zh-TW" sz="2800" b="1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6 </a:t>
            </a:r>
            <a:r>
              <a:rPr lang="zh-TW" altLang="zh-TW" sz="2800" b="1" kern="0" dirty="0">
                <a:solidFill>
                  <a:srgbClr val="FFFF00"/>
                </a:solidFill>
                <a:latin typeface="Times New Roman" panose="02020603050405020304" pitchFamily="18" charset="0"/>
                <a:cs typeface="華康明體郜.."/>
              </a:rPr>
              <a:t>張海報紙花了</a:t>
            </a:r>
            <a:r>
              <a:rPr lang="en-US" altLang="zh-TW" sz="2800" b="1" kern="0" dirty="0">
                <a:solidFill>
                  <a:srgbClr val="FFFF00"/>
                </a:solidFill>
                <a:latin typeface="Times New Roman" panose="02020603050405020304" pitchFamily="18" charset="0"/>
                <a:cs typeface="華康明體郜.."/>
              </a:rPr>
              <a:t> </a:t>
            </a:r>
            <a:r>
              <a:rPr lang="en-US" altLang="zh-TW" sz="2800" b="1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6</a:t>
            </a:r>
            <a:r>
              <a:rPr lang="en-US" altLang="zh-TW" sz="2800" b="1" i="1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x </a:t>
            </a:r>
            <a:r>
              <a:rPr lang="zh-TW" altLang="zh-TW" sz="2800" b="1" kern="0" dirty="0">
                <a:solidFill>
                  <a:srgbClr val="FFFF00"/>
                </a:solidFill>
                <a:latin typeface="Times New Roman" panose="02020603050405020304" pitchFamily="18" charset="0"/>
                <a:cs typeface="華康明體郜.."/>
              </a:rPr>
              <a:t>元、</a:t>
            </a:r>
            <a:endParaRPr lang="en-US" altLang="zh-TW" sz="2800" b="1" kern="0" dirty="0">
              <a:solidFill>
                <a:srgbClr val="FFFF00"/>
              </a:solidFill>
              <a:latin typeface="Times New Roman" panose="02020603050405020304" pitchFamily="18" charset="0"/>
              <a:cs typeface="華康明體郜.."/>
            </a:endParaRPr>
          </a:p>
          <a:p>
            <a:pPr>
              <a:spcAft>
                <a:spcPts val="0"/>
              </a:spcAft>
            </a:pPr>
            <a:r>
              <a:rPr lang="en-US" altLang="zh-TW" sz="2800" b="1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5 </a:t>
            </a:r>
            <a:r>
              <a:rPr lang="zh-TW" altLang="zh-TW" sz="2800" b="1" kern="0" dirty="0">
                <a:solidFill>
                  <a:srgbClr val="FFFF00"/>
                </a:solidFill>
                <a:latin typeface="Times New Roman" panose="02020603050405020304" pitchFamily="18" charset="0"/>
                <a:cs typeface="華康明體郜.."/>
              </a:rPr>
              <a:t>枝麥克筆花了</a:t>
            </a:r>
            <a:r>
              <a:rPr lang="en-US" altLang="zh-TW" sz="2800" b="1" kern="0" dirty="0">
                <a:solidFill>
                  <a:srgbClr val="FFFF00"/>
                </a:solidFill>
                <a:latin typeface="Times New Roman" panose="02020603050405020304" pitchFamily="18" charset="0"/>
                <a:cs typeface="華康明體郜.."/>
              </a:rPr>
              <a:t> </a:t>
            </a:r>
            <a:r>
              <a:rPr lang="en-US" altLang="zh-TW" sz="2800" b="1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5</a:t>
            </a:r>
            <a:r>
              <a:rPr lang="en-US" altLang="zh-TW" sz="2800" b="1" i="1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y </a:t>
            </a:r>
            <a:r>
              <a:rPr lang="zh-TW" altLang="zh-TW" sz="2800" b="1" kern="0" dirty="0">
                <a:solidFill>
                  <a:srgbClr val="FFFF00"/>
                </a:solidFill>
                <a:latin typeface="Times New Roman" panose="02020603050405020304" pitchFamily="18" charset="0"/>
                <a:cs typeface="華康明體郜.."/>
              </a:rPr>
              <a:t>元，</a:t>
            </a:r>
            <a:endParaRPr lang="en-US" altLang="zh-TW" sz="2800" b="1" kern="0" dirty="0">
              <a:solidFill>
                <a:srgbClr val="FFFF00"/>
              </a:solidFill>
              <a:latin typeface="Times New Roman" panose="02020603050405020304" pitchFamily="18" charset="0"/>
              <a:cs typeface="華康明體郜.."/>
            </a:endParaRPr>
          </a:p>
          <a:p>
            <a:pPr>
              <a:spcAft>
                <a:spcPts val="0"/>
              </a:spcAft>
            </a:pPr>
            <a:r>
              <a:rPr lang="zh-TW" altLang="zh-TW" sz="2800" b="1" kern="0" dirty="0">
                <a:solidFill>
                  <a:srgbClr val="FFFF00"/>
                </a:solidFill>
                <a:latin typeface="Times New Roman" panose="02020603050405020304" pitchFamily="18" charset="0"/>
                <a:cs typeface="華康明體郜.."/>
              </a:rPr>
              <a:t>共花了</a:t>
            </a:r>
            <a:r>
              <a:rPr lang="en-US" altLang="zh-TW" sz="2800" b="1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(6</a:t>
            </a:r>
            <a:r>
              <a:rPr lang="en-US" altLang="zh-TW" sz="2800" b="1" i="1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x</a:t>
            </a:r>
            <a:r>
              <a:rPr lang="zh-TW" altLang="zh-TW" sz="2800" b="1" kern="0" dirty="0">
                <a:solidFill>
                  <a:srgbClr val="FFFF00"/>
                </a:solidFill>
                <a:latin typeface="Times New Roman" panose="02020603050405020304" pitchFamily="18" charset="0"/>
                <a:cs typeface="華康明體郜.."/>
              </a:rPr>
              <a:t>＋</a:t>
            </a:r>
            <a:r>
              <a:rPr lang="en-US" altLang="zh-TW" sz="2800" b="1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5</a:t>
            </a:r>
            <a:r>
              <a:rPr lang="en-US" altLang="zh-TW" sz="2800" b="1" i="1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y</a:t>
            </a:r>
            <a:r>
              <a:rPr lang="en-US" altLang="zh-TW" sz="2800" b="1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)</a:t>
            </a:r>
            <a:r>
              <a:rPr lang="zh-TW" altLang="zh-TW" sz="2800" b="1" kern="0" dirty="0">
                <a:solidFill>
                  <a:srgbClr val="FFFF00"/>
                </a:solidFill>
                <a:latin typeface="Times New Roman" panose="02020603050405020304" pitchFamily="18" charset="0"/>
                <a:cs typeface="華康明體郜.."/>
              </a:rPr>
              <a:t>元</a:t>
            </a:r>
            <a:endParaRPr lang="zh-TW" altLang="zh-TW" sz="2800" b="1" kern="100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B2B2CCD-D1A0-4346-A1C8-F0EAC1C3EEF6}"/>
              </a:ext>
            </a:extLst>
          </p:cNvPr>
          <p:cNvSpPr/>
          <p:nvPr/>
        </p:nvSpPr>
        <p:spPr>
          <a:xfrm>
            <a:off x="1267829" y="4551019"/>
            <a:ext cx="995190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800" dirty="0">
                <a:solidFill>
                  <a:srgbClr val="FFFF00"/>
                </a:solidFill>
                <a:latin typeface="Times New Roman" panose="02020603050405020304" pitchFamily="18" charset="0"/>
                <a:cs typeface="華康明體郜.."/>
              </a:rPr>
              <a:t>乙班買了</a:t>
            </a:r>
            <a:r>
              <a:rPr lang="en-US" altLang="zh-TW" sz="2800" dirty="0">
                <a:solidFill>
                  <a:srgbClr val="FFFF00"/>
                </a:solidFill>
                <a:latin typeface="Times New Roman" panose="02020603050405020304" pitchFamily="18" charset="0"/>
                <a:cs typeface="華康明體郜.."/>
              </a:rPr>
              <a:t> </a:t>
            </a:r>
            <a:r>
              <a:rPr lang="en-US" altLang="zh-TW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3 </a:t>
            </a:r>
            <a:r>
              <a:rPr lang="zh-TW" altLang="zh-TW" sz="2800" dirty="0">
                <a:solidFill>
                  <a:srgbClr val="FFFF00"/>
                </a:solidFill>
                <a:latin typeface="Times New Roman" panose="02020603050405020304" pitchFamily="18" charset="0"/>
                <a:cs typeface="華康明體郜.."/>
              </a:rPr>
              <a:t>張海報紙花了</a:t>
            </a:r>
            <a:r>
              <a:rPr lang="en-US" altLang="zh-TW" sz="2800" dirty="0">
                <a:solidFill>
                  <a:srgbClr val="FFFF00"/>
                </a:solidFill>
                <a:latin typeface="Times New Roman" panose="02020603050405020304" pitchFamily="18" charset="0"/>
                <a:cs typeface="華康明體郜.."/>
              </a:rPr>
              <a:t> </a:t>
            </a:r>
            <a:r>
              <a:rPr lang="en-US" altLang="zh-TW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3</a:t>
            </a:r>
            <a:r>
              <a:rPr lang="en-US" altLang="zh-TW" sz="2800" i="1" dirty="0">
                <a:solidFill>
                  <a:srgbClr val="FFFF00"/>
                </a:solidFill>
                <a:latin typeface="Times New Roman" panose="02020603050405020304" pitchFamily="18" charset="0"/>
              </a:rPr>
              <a:t>x </a:t>
            </a:r>
            <a:r>
              <a:rPr lang="zh-TW" altLang="zh-TW" sz="2800" dirty="0">
                <a:solidFill>
                  <a:srgbClr val="FFFF00"/>
                </a:solidFill>
                <a:latin typeface="Times New Roman" panose="02020603050405020304" pitchFamily="18" charset="0"/>
                <a:cs typeface="華康明體郜.."/>
              </a:rPr>
              <a:t>元、</a:t>
            </a:r>
            <a:endParaRPr lang="en-US" altLang="zh-TW" sz="2800" dirty="0">
              <a:solidFill>
                <a:srgbClr val="FFFF00"/>
              </a:solidFill>
              <a:latin typeface="Times New Roman" panose="02020603050405020304" pitchFamily="18" charset="0"/>
              <a:cs typeface="華康明體郜.."/>
            </a:endParaRPr>
          </a:p>
          <a:p>
            <a:r>
              <a:rPr lang="en-US" altLang="zh-TW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2 </a:t>
            </a:r>
            <a:r>
              <a:rPr lang="zh-TW" altLang="zh-TW" sz="2800" dirty="0">
                <a:solidFill>
                  <a:srgbClr val="FFFF00"/>
                </a:solidFill>
                <a:latin typeface="Times New Roman" panose="02020603050405020304" pitchFamily="18" charset="0"/>
                <a:cs typeface="華康明體郜.."/>
              </a:rPr>
              <a:t>枝麥克筆花了</a:t>
            </a:r>
            <a:r>
              <a:rPr lang="en-US" altLang="zh-TW" sz="2800" dirty="0">
                <a:solidFill>
                  <a:srgbClr val="FFFF00"/>
                </a:solidFill>
                <a:latin typeface="Times New Roman" panose="02020603050405020304" pitchFamily="18" charset="0"/>
                <a:cs typeface="華康明體郜.."/>
              </a:rPr>
              <a:t> </a:t>
            </a:r>
            <a:r>
              <a:rPr lang="en-US" altLang="zh-TW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TW" sz="2800" i="1" dirty="0">
                <a:solidFill>
                  <a:srgbClr val="FFFF00"/>
                </a:solidFill>
                <a:latin typeface="Times New Roman" panose="02020603050405020304" pitchFamily="18" charset="0"/>
              </a:rPr>
              <a:t>y </a:t>
            </a:r>
            <a:r>
              <a:rPr lang="zh-TW" altLang="zh-TW" sz="2800" dirty="0">
                <a:solidFill>
                  <a:srgbClr val="FFFF00"/>
                </a:solidFill>
                <a:latin typeface="Times New Roman" panose="02020603050405020304" pitchFamily="18" charset="0"/>
                <a:cs typeface="華康明體郜.."/>
              </a:rPr>
              <a:t>元，</a:t>
            </a:r>
            <a:endParaRPr lang="en-US" altLang="zh-TW" sz="2800" dirty="0">
              <a:solidFill>
                <a:srgbClr val="FFFF00"/>
              </a:solidFill>
              <a:latin typeface="Times New Roman" panose="02020603050405020304" pitchFamily="18" charset="0"/>
              <a:cs typeface="華康明體郜.."/>
            </a:endParaRPr>
          </a:p>
          <a:p>
            <a:r>
              <a:rPr lang="zh-TW" altLang="zh-TW" sz="2800" dirty="0">
                <a:solidFill>
                  <a:srgbClr val="FFFF00"/>
                </a:solidFill>
                <a:latin typeface="Times New Roman" panose="02020603050405020304" pitchFamily="18" charset="0"/>
                <a:cs typeface="華康明體郜.."/>
              </a:rPr>
              <a:t>共花了</a:t>
            </a:r>
            <a:r>
              <a:rPr lang="en-US" altLang="zh-TW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(3</a:t>
            </a:r>
            <a:r>
              <a:rPr lang="en-US" altLang="zh-TW" sz="2800" i="1" dirty="0">
                <a:solidFill>
                  <a:srgbClr val="FFFF00"/>
                </a:solidFill>
                <a:latin typeface="Times New Roman" panose="02020603050405020304" pitchFamily="18" charset="0"/>
              </a:rPr>
              <a:t>x</a:t>
            </a:r>
            <a:r>
              <a:rPr lang="zh-TW" altLang="zh-TW" sz="2800" dirty="0">
                <a:solidFill>
                  <a:srgbClr val="FFFF00"/>
                </a:solidFill>
                <a:latin typeface="Times New Roman" panose="02020603050405020304" pitchFamily="18" charset="0"/>
                <a:cs typeface="華康明體郜.."/>
              </a:rPr>
              <a:t>＋</a:t>
            </a:r>
            <a:r>
              <a:rPr lang="en-US" altLang="zh-TW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TW" sz="2800" i="1" dirty="0">
                <a:solidFill>
                  <a:srgbClr val="FFFF00"/>
                </a:solidFill>
                <a:latin typeface="Times New Roman" panose="02020603050405020304" pitchFamily="18" charset="0"/>
              </a:rPr>
              <a:t>y</a:t>
            </a:r>
            <a:r>
              <a:rPr lang="en-US" altLang="zh-TW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)</a:t>
            </a:r>
            <a:r>
              <a:rPr lang="zh-TW" altLang="zh-TW" sz="2800" dirty="0">
                <a:solidFill>
                  <a:srgbClr val="FFFF00"/>
                </a:solidFill>
                <a:latin typeface="Times New Roman" panose="02020603050405020304" pitchFamily="18" charset="0"/>
                <a:cs typeface="華康明體郜.."/>
              </a:rPr>
              <a:t>元</a:t>
            </a:r>
            <a:endParaRPr lang="zh-TW" alt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709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F04BAEF3-A9D5-4207-B851-DE56B5702B0E}"/>
              </a:ext>
            </a:extLst>
          </p:cNvPr>
          <p:cNvSpPr/>
          <p:nvPr/>
        </p:nvSpPr>
        <p:spPr>
          <a:xfrm>
            <a:off x="0" y="752948"/>
            <a:ext cx="12192000" cy="14664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" name="副標題 4">
            <a:extLst>
              <a:ext uri="{FF2B5EF4-FFF2-40B4-BE49-F238E27FC236}">
                <a16:creationId xmlns:a16="http://schemas.microsoft.com/office/drawing/2014/main" id="{EAB8748D-E312-4C8A-8D17-33D87C9EA1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39</a:t>
            </a:r>
            <a:endParaRPr lang="zh-TW" altLang="en-US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7B40F571-0408-4C8B-BC5A-9126AA83D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列二元一次式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A79FFEB2-EB63-4AAB-B9E5-390352B21C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5002EA83-F6D7-4C38-9E60-882017C0EB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796" y="688488"/>
            <a:ext cx="10500448" cy="145980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zh-TW" altLang="en-US" sz="3200" u="sng" dirty="0">
                <a:solidFill>
                  <a:schemeClr val="bg1"/>
                </a:solidFill>
              </a:rPr>
              <a:t>阿南</a:t>
            </a:r>
            <a:r>
              <a:rPr lang="zh-TW" altLang="en-US" sz="3200" dirty="0">
                <a:solidFill>
                  <a:schemeClr val="bg1"/>
                </a:solidFill>
              </a:rPr>
              <a:t>身上原有 </a:t>
            </a:r>
            <a:r>
              <a:rPr lang="en-US" altLang="zh-TW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zh-TW" alt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元及 </a:t>
            </a:r>
            <a:r>
              <a:rPr lang="en-US" altLang="zh-TW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zh-TW" alt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元硬幣共 </a:t>
            </a:r>
            <a:r>
              <a:rPr lang="en-US" altLang="zh-TW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 </a:t>
            </a:r>
            <a:r>
              <a:rPr lang="zh-TW" alt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元，</a:t>
            </a:r>
            <a:endParaRPr lang="en-US" altLang="zh-TW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zh-TW" alt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吃午餐用了 </a:t>
            </a:r>
            <a:r>
              <a:rPr lang="en-US" altLang="zh-TW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zh-TW" alt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個 </a:t>
            </a:r>
            <a:r>
              <a:rPr lang="en-US" altLang="zh-TW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zh-TW" alt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元硬幣，</a:t>
            </a:r>
            <a:endParaRPr lang="en-US" altLang="zh-TW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zh-TW" alt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買文具花掉 </a:t>
            </a:r>
            <a:r>
              <a:rPr lang="en-US" altLang="zh-TW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zh-TW" alt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個 </a:t>
            </a:r>
            <a:r>
              <a:rPr lang="en-US" altLang="zh-TW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zh-TW" alt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元硬幣，  那麼</a:t>
            </a:r>
            <a:r>
              <a:rPr lang="zh-TW" altLang="en-US" sz="3200" u="sng" dirty="0">
                <a:solidFill>
                  <a:schemeClr val="bg1"/>
                </a:solidFill>
              </a:rPr>
              <a:t>阿南</a:t>
            </a:r>
            <a:r>
              <a:rPr lang="zh-TW" alt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身上還有多少錢？</a:t>
            </a:r>
          </a:p>
        </p:txBody>
      </p:sp>
      <p:sp>
        <p:nvSpPr>
          <p:cNvPr id="8" name="矩形: 圓角 48">
            <a:extLst>
              <a:ext uri="{FF2B5EF4-FFF2-40B4-BE49-F238E27FC236}">
                <a16:creationId xmlns:a16="http://schemas.microsoft.com/office/drawing/2014/main" id="{03B21688-15DC-4969-9148-E9C2CF8B3368}"/>
              </a:ext>
            </a:extLst>
          </p:cNvPr>
          <p:cNvSpPr/>
          <p:nvPr/>
        </p:nvSpPr>
        <p:spPr>
          <a:xfrm>
            <a:off x="114300" y="2292974"/>
            <a:ext cx="539750" cy="541338"/>
          </a:xfrm>
          <a:prstGeom prst="roundRect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解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166FC1B-65EA-448E-B51D-1BE34D3FC659}"/>
              </a:ext>
            </a:extLst>
          </p:cNvPr>
          <p:cNvSpPr/>
          <p:nvPr/>
        </p:nvSpPr>
        <p:spPr>
          <a:xfrm>
            <a:off x="2118319" y="2575235"/>
            <a:ext cx="964664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200" dirty="0">
                <a:latin typeface="Times New Roman" panose="02020603050405020304" pitchFamily="18" charset="0"/>
                <a:cs typeface="華康明體郜.."/>
              </a:rPr>
              <a:t>吃午餐用了</a:t>
            </a:r>
            <a:r>
              <a:rPr lang="en-US" altLang="zh-TW" sz="3200" dirty="0">
                <a:latin typeface="Times New Roman" panose="02020603050405020304" pitchFamily="18" charset="0"/>
                <a:cs typeface="華康明體郜.."/>
              </a:rPr>
              <a:t> </a:t>
            </a:r>
            <a:r>
              <a:rPr lang="en-US" altLang="zh-TW" sz="3200" i="1" dirty="0">
                <a:latin typeface="Times New Roman" panose="02020603050405020304" pitchFamily="18" charset="0"/>
              </a:rPr>
              <a:t>x </a:t>
            </a:r>
            <a:r>
              <a:rPr lang="zh-TW" altLang="zh-TW" sz="3200" dirty="0">
                <a:latin typeface="Times New Roman" panose="02020603050405020304" pitchFamily="18" charset="0"/>
                <a:cs typeface="華康明體郜.."/>
              </a:rPr>
              <a:t>個</a:t>
            </a:r>
            <a:r>
              <a:rPr lang="en-US" altLang="zh-TW" sz="3200" dirty="0">
                <a:latin typeface="Times New Roman" panose="02020603050405020304" pitchFamily="18" charset="0"/>
                <a:cs typeface="華康明體郜.."/>
              </a:rPr>
              <a:t> </a:t>
            </a:r>
            <a:r>
              <a:rPr lang="en-US" altLang="zh-TW" sz="3200" dirty="0">
                <a:latin typeface="Times New Roman" panose="02020603050405020304" pitchFamily="18" charset="0"/>
              </a:rPr>
              <a:t>50 </a:t>
            </a:r>
            <a:r>
              <a:rPr lang="zh-TW" altLang="zh-TW" sz="3200" dirty="0">
                <a:latin typeface="Times New Roman" panose="02020603050405020304" pitchFamily="18" charset="0"/>
                <a:cs typeface="華康明體郜.."/>
              </a:rPr>
              <a:t>元硬幣，</a:t>
            </a:r>
            <a:endParaRPr lang="en-US" altLang="zh-TW" sz="3200" dirty="0">
              <a:latin typeface="Times New Roman" panose="02020603050405020304" pitchFamily="18" charset="0"/>
              <a:cs typeface="華康明體郜.."/>
            </a:endParaRPr>
          </a:p>
          <a:p>
            <a:r>
              <a:rPr lang="zh-TW" altLang="zh-TW" sz="3200" dirty="0">
                <a:latin typeface="Times New Roman" panose="02020603050405020304" pitchFamily="18" charset="0"/>
                <a:cs typeface="華康明體郜.."/>
              </a:rPr>
              <a:t>買文具花掉</a:t>
            </a:r>
            <a:r>
              <a:rPr lang="en-US" altLang="zh-TW" sz="3200" dirty="0">
                <a:latin typeface="Times New Roman" panose="02020603050405020304" pitchFamily="18" charset="0"/>
                <a:cs typeface="華康明體郜.."/>
              </a:rPr>
              <a:t> </a:t>
            </a:r>
            <a:r>
              <a:rPr lang="en-US" altLang="zh-TW" sz="3200" i="1" dirty="0">
                <a:latin typeface="Times New Roman" panose="02020603050405020304" pitchFamily="18" charset="0"/>
              </a:rPr>
              <a:t>y </a:t>
            </a:r>
            <a:r>
              <a:rPr lang="zh-TW" altLang="zh-TW" sz="3200" dirty="0">
                <a:latin typeface="Times New Roman" panose="02020603050405020304" pitchFamily="18" charset="0"/>
                <a:cs typeface="華康明體郜.."/>
              </a:rPr>
              <a:t>個</a:t>
            </a:r>
            <a:r>
              <a:rPr lang="en-US" altLang="zh-TW" sz="3200" dirty="0">
                <a:latin typeface="Times New Roman" panose="02020603050405020304" pitchFamily="18" charset="0"/>
                <a:cs typeface="華康明體郜.."/>
              </a:rPr>
              <a:t> </a:t>
            </a:r>
            <a:r>
              <a:rPr lang="en-US" altLang="zh-TW" sz="3200" dirty="0">
                <a:latin typeface="Times New Roman" panose="02020603050405020304" pitchFamily="18" charset="0"/>
              </a:rPr>
              <a:t>10 </a:t>
            </a:r>
            <a:r>
              <a:rPr lang="zh-TW" altLang="zh-TW" sz="3200" dirty="0">
                <a:latin typeface="Times New Roman" panose="02020603050405020304" pitchFamily="18" charset="0"/>
                <a:cs typeface="華康明體郜.."/>
              </a:rPr>
              <a:t>元硬幣，</a:t>
            </a:r>
            <a:endParaRPr lang="en-US" altLang="zh-TW" sz="3200" dirty="0">
              <a:latin typeface="Times New Roman" panose="02020603050405020304" pitchFamily="18" charset="0"/>
              <a:cs typeface="華康明體郜.."/>
            </a:endParaRPr>
          </a:p>
          <a:p>
            <a:r>
              <a:rPr lang="zh-TW" altLang="zh-TW" sz="3200" dirty="0">
                <a:latin typeface="Times New Roman" panose="02020603050405020304" pitchFamily="18" charset="0"/>
                <a:cs typeface="華康明體郜.."/>
              </a:rPr>
              <a:t>共花了</a:t>
            </a:r>
            <a:r>
              <a:rPr lang="en-US" altLang="zh-TW" sz="3200" dirty="0">
                <a:latin typeface="Times New Roman" panose="02020603050405020304" pitchFamily="18" charset="0"/>
                <a:cs typeface="華康明體郜.."/>
              </a:rPr>
              <a:t> </a:t>
            </a:r>
            <a:r>
              <a:rPr lang="en-US" altLang="zh-TW" sz="3200" dirty="0">
                <a:latin typeface="Times New Roman" panose="02020603050405020304" pitchFamily="18" charset="0"/>
              </a:rPr>
              <a:t>(50</a:t>
            </a:r>
            <a:r>
              <a:rPr lang="en-US" altLang="zh-TW" sz="3200" i="1" dirty="0">
                <a:latin typeface="Times New Roman" panose="02020603050405020304" pitchFamily="18" charset="0"/>
              </a:rPr>
              <a:t>x</a:t>
            </a:r>
            <a:r>
              <a:rPr lang="zh-TW" altLang="zh-TW" sz="3200" dirty="0">
                <a:latin typeface="Times New Roman" panose="02020603050405020304" pitchFamily="18" charset="0"/>
                <a:cs typeface="華康明體郜.."/>
              </a:rPr>
              <a:t>＋</a:t>
            </a:r>
            <a:r>
              <a:rPr lang="en-US" altLang="zh-TW" sz="3200" dirty="0">
                <a:latin typeface="Times New Roman" panose="02020603050405020304" pitchFamily="18" charset="0"/>
              </a:rPr>
              <a:t>10</a:t>
            </a:r>
            <a:r>
              <a:rPr lang="en-US" altLang="zh-TW" sz="3200" i="1" dirty="0">
                <a:latin typeface="Times New Roman" panose="02020603050405020304" pitchFamily="18" charset="0"/>
              </a:rPr>
              <a:t>y</a:t>
            </a:r>
            <a:r>
              <a:rPr lang="en-US" altLang="zh-TW" sz="3200" dirty="0">
                <a:latin typeface="Times New Roman" panose="02020603050405020304" pitchFamily="18" charset="0"/>
              </a:rPr>
              <a:t>) </a:t>
            </a:r>
            <a:r>
              <a:rPr lang="zh-TW" altLang="zh-TW" sz="3200" dirty="0">
                <a:latin typeface="Times New Roman" panose="02020603050405020304" pitchFamily="18" charset="0"/>
                <a:cs typeface="華康明體郜.."/>
              </a:rPr>
              <a:t>元，</a:t>
            </a:r>
            <a:endParaRPr lang="en-US" altLang="zh-TW" sz="3200" dirty="0">
              <a:latin typeface="Times New Roman" panose="02020603050405020304" pitchFamily="18" charset="0"/>
              <a:cs typeface="華康明體郜.."/>
            </a:endParaRPr>
          </a:p>
          <a:p>
            <a:endParaRPr lang="en-US" altLang="zh-TW" sz="3200" dirty="0">
              <a:latin typeface="Times New Roman" panose="02020603050405020304" pitchFamily="18" charset="0"/>
              <a:cs typeface="華康明體郜.."/>
            </a:endParaRPr>
          </a:p>
          <a:p>
            <a:r>
              <a:rPr lang="zh-TW" altLang="zh-TW" sz="3200" dirty="0">
                <a:latin typeface="Times New Roman" panose="02020603050405020304" pitchFamily="18" charset="0"/>
                <a:cs typeface="華康明體郜.."/>
              </a:rPr>
              <a:t>所以</a:t>
            </a:r>
            <a:r>
              <a:rPr lang="zh-TW" altLang="en-US" sz="3200" u="sng" dirty="0">
                <a:latin typeface="Times New Roman" panose="02020603050405020304" pitchFamily="18" charset="0"/>
                <a:cs typeface="華康明體郜.."/>
              </a:rPr>
              <a:t>阿南</a:t>
            </a:r>
            <a:r>
              <a:rPr lang="zh-TW" altLang="zh-TW" sz="3200" dirty="0">
                <a:latin typeface="Times New Roman" panose="02020603050405020304" pitchFamily="18" charset="0"/>
                <a:cs typeface="華康明體郜.."/>
              </a:rPr>
              <a:t>身上還有</a:t>
            </a:r>
            <a:r>
              <a:rPr lang="en-US" altLang="zh-TW" sz="3200" dirty="0">
                <a:latin typeface="Times New Roman" panose="02020603050405020304" pitchFamily="18" charset="0"/>
                <a:cs typeface="華康明體郜.."/>
              </a:rPr>
              <a:t> </a:t>
            </a:r>
          </a:p>
          <a:p>
            <a:r>
              <a:rPr lang="en-US" altLang="zh-TW" sz="3200" dirty="0">
                <a:latin typeface="Times New Roman" panose="02020603050405020304" pitchFamily="18" charset="0"/>
              </a:rPr>
              <a:t>400</a:t>
            </a:r>
            <a:r>
              <a:rPr lang="zh-TW" altLang="zh-TW" sz="3200" dirty="0">
                <a:latin typeface="Times New Roman" panose="02020603050405020304" pitchFamily="18" charset="0"/>
                <a:cs typeface="華康明體郜.."/>
              </a:rPr>
              <a:t>－</a:t>
            </a:r>
            <a:r>
              <a:rPr lang="en-US" altLang="zh-TW" sz="3200" dirty="0">
                <a:latin typeface="Times New Roman" panose="02020603050405020304" pitchFamily="18" charset="0"/>
              </a:rPr>
              <a:t>(50</a:t>
            </a:r>
            <a:r>
              <a:rPr lang="en-US" altLang="zh-TW" sz="3200" i="1" dirty="0">
                <a:latin typeface="Times New Roman" panose="02020603050405020304" pitchFamily="18" charset="0"/>
              </a:rPr>
              <a:t>x</a:t>
            </a:r>
            <a:r>
              <a:rPr lang="zh-TW" altLang="zh-TW" sz="3200" dirty="0">
                <a:latin typeface="Times New Roman" panose="02020603050405020304" pitchFamily="18" charset="0"/>
                <a:cs typeface="華康明體郜.."/>
              </a:rPr>
              <a:t>＋</a:t>
            </a:r>
            <a:r>
              <a:rPr lang="en-US" altLang="zh-TW" sz="3200" dirty="0">
                <a:latin typeface="Times New Roman" panose="02020603050405020304" pitchFamily="18" charset="0"/>
              </a:rPr>
              <a:t>10</a:t>
            </a:r>
            <a:r>
              <a:rPr lang="en-US" altLang="zh-TW" sz="3200" i="1" dirty="0">
                <a:latin typeface="Times New Roman" panose="02020603050405020304" pitchFamily="18" charset="0"/>
              </a:rPr>
              <a:t>y</a:t>
            </a:r>
            <a:r>
              <a:rPr lang="en-US" altLang="zh-TW" sz="3200" dirty="0">
                <a:latin typeface="Times New Roman" panose="02020603050405020304" pitchFamily="18" charset="0"/>
              </a:rPr>
              <a:t>) </a:t>
            </a:r>
            <a:r>
              <a:rPr lang="zh-TW" altLang="zh-TW" sz="3200" dirty="0">
                <a:latin typeface="Times New Roman" panose="02020603050405020304" pitchFamily="18" charset="0"/>
                <a:cs typeface="華康明體郜.."/>
              </a:rPr>
              <a:t>元。</a:t>
            </a:r>
            <a:endParaRPr lang="zh-TW" altLang="en-US" sz="3200" dirty="0"/>
          </a:p>
        </p:txBody>
      </p:sp>
      <p:grpSp>
        <p:nvGrpSpPr>
          <p:cNvPr id="16" name="群組 57">
            <a:extLst>
              <a:ext uri="{FF2B5EF4-FFF2-40B4-BE49-F238E27FC236}">
                <a16:creationId xmlns:a16="http://schemas.microsoft.com/office/drawing/2014/main" id="{47FFF83A-CD33-4D2F-BC45-883CA80005F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466515" y="2074864"/>
            <a:ext cx="596900" cy="2755122"/>
            <a:chOff x="11422513" y="1725377"/>
            <a:chExt cx="720000" cy="3324587"/>
          </a:xfrm>
        </p:grpSpPr>
        <p:grpSp>
          <p:nvGrpSpPr>
            <p:cNvPr id="17" name="群組 58">
              <a:extLst>
                <a:ext uri="{FF2B5EF4-FFF2-40B4-BE49-F238E27FC236}">
                  <a16:creationId xmlns:a16="http://schemas.microsoft.com/office/drawing/2014/main" id="{C53D6C5E-EF49-4455-8BA4-D8697B125C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422513" y="1725377"/>
              <a:ext cx="720000" cy="779923"/>
              <a:chOff x="11422513" y="1725377"/>
              <a:chExt cx="720000" cy="779923"/>
            </a:xfrm>
          </p:grpSpPr>
          <p:sp>
            <p:nvSpPr>
              <p:cNvPr id="31" name="橢圓 30">
                <a:hlinkClick r:id="" action="ppaction://hlinkshowjump?jump=previousslide"/>
                <a:extLst>
                  <a:ext uri="{FF2B5EF4-FFF2-40B4-BE49-F238E27FC236}">
                    <a16:creationId xmlns:a16="http://schemas.microsoft.com/office/drawing/2014/main" id="{0F02112C-4482-44A3-9292-58560A1973CB}"/>
                  </a:ext>
                </a:extLst>
              </p:cNvPr>
              <p:cNvSpPr/>
              <p:nvPr/>
            </p:nvSpPr>
            <p:spPr>
              <a:xfrm>
                <a:off x="11422513" y="1765605"/>
                <a:ext cx="720000" cy="720275"/>
              </a:xfrm>
              <a:prstGeom prst="ellipse">
                <a:avLst/>
              </a:prstGeom>
              <a:solidFill>
                <a:schemeClr val="accent2"/>
              </a:solidFill>
              <a:ln w="38100">
                <a:solidFill>
                  <a:srgbClr val="BC561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  <p:sp>
            <p:nvSpPr>
              <p:cNvPr id="32" name="文字方塊 73">
                <a:hlinkClick r:id="" action="ppaction://hlinkshowjump?jump=previousslide"/>
                <a:extLst>
                  <a:ext uri="{FF2B5EF4-FFF2-40B4-BE49-F238E27FC236}">
                    <a16:creationId xmlns:a16="http://schemas.microsoft.com/office/drawing/2014/main" id="{34EED653-88BB-4E16-8ECB-0975DEB8D78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422513" y="1725377"/>
                <a:ext cx="720000" cy="7799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lnSpc>
                    <a:spcPct val="90000"/>
                  </a:lnSpc>
                  <a:spcBef>
                    <a:spcPts val="1000"/>
                  </a:spcBef>
                  <a:buFont typeface="Arial" pitchFamily="34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0" lang="zh-TW" altLang="en-US" sz="3600" dirty="0">
                    <a:solidFill>
                      <a:schemeClr val="bg1"/>
                    </a:solidFill>
                    <a:sym typeface="Wingdings 3" pitchFamily="18" charset="2"/>
                  </a:rPr>
                  <a:t></a:t>
                </a:r>
                <a:endParaRPr kumimoji="0" lang="zh-TW" altLang="en-US" sz="36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8" name="群組 59">
              <a:extLst>
                <a:ext uri="{FF2B5EF4-FFF2-40B4-BE49-F238E27FC236}">
                  <a16:creationId xmlns:a16="http://schemas.microsoft.com/office/drawing/2014/main" id="{1DDEC660-C00C-4423-AFE8-D1BCF865EA0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422513" y="2589324"/>
              <a:ext cx="720000" cy="815837"/>
              <a:chOff x="11422513" y="1766923"/>
              <a:chExt cx="720000" cy="815837"/>
            </a:xfrm>
          </p:grpSpPr>
          <p:sp>
            <p:nvSpPr>
              <p:cNvPr id="29" name="橢圓 28">
                <a:extLst>
                  <a:ext uri="{FF2B5EF4-FFF2-40B4-BE49-F238E27FC236}">
                    <a16:creationId xmlns:a16="http://schemas.microsoft.com/office/drawing/2014/main" id="{6CBC5E31-FB52-4DBB-849A-A5DA2C78056C}"/>
                  </a:ext>
                </a:extLst>
              </p:cNvPr>
              <p:cNvSpPr/>
              <p:nvPr/>
            </p:nvSpPr>
            <p:spPr>
              <a:xfrm>
                <a:off x="11422513" y="1766923"/>
                <a:ext cx="720000" cy="718360"/>
              </a:xfrm>
              <a:prstGeom prst="ellipse">
                <a:avLst/>
              </a:prstGeom>
              <a:solidFill>
                <a:schemeClr val="accent2"/>
              </a:solidFill>
              <a:ln w="38100">
                <a:solidFill>
                  <a:srgbClr val="BC561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  <p:sp>
            <p:nvSpPr>
              <p:cNvPr id="30" name="文字方塊 71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16B4745E-14DB-401B-A68F-5594476024A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422513" y="1802837"/>
                <a:ext cx="720000" cy="7799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lnSpc>
                    <a:spcPct val="90000"/>
                  </a:lnSpc>
                  <a:spcBef>
                    <a:spcPts val="1000"/>
                  </a:spcBef>
                  <a:buFont typeface="Arial" pitchFamily="34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1pPr>
                <a:lvl2pPr marL="742950" indent="-28575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2pPr>
                <a:lvl3pPr marL="11430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3pPr>
                <a:lvl4pPr marL="16002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4pPr>
                <a:lvl5pPr marL="20574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0" lang="zh-TW" altLang="en-US" sz="3600" dirty="0">
                    <a:solidFill>
                      <a:schemeClr val="bg1"/>
                    </a:solidFill>
                    <a:sym typeface="Wingdings 3" pitchFamily="18" charset="2"/>
                  </a:rPr>
                  <a:t></a:t>
                </a:r>
                <a:endParaRPr kumimoji="0" lang="zh-TW" altLang="en-US" sz="36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9" name="群組 60">
              <a:extLst>
                <a:ext uri="{FF2B5EF4-FFF2-40B4-BE49-F238E27FC236}">
                  <a16:creationId xmlns:a16="http://schemas.microsoft.com/office/drawing/2014/main" id="{331804FE-30BB-4DE3-A9F3-096F408122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422513" y="3411128"/>
              <a:ext cx="720000" cy="816434"/>
              <a:chOff x="11422513" y="3429325"/>
              <a:chExt cx="720000" cy="816434"/>
            </a:xfrm>
          </p:grpSpPr>
          <p:grpSp>
            <p:nvGrpSpPr>
              <p:cNvPr id="25" name="群組 66">
                <a:extLst>
                  <a:ext uri="{FF2B5EF4-FFF2-40B4-BE49-F238E27FC236}">
                    <a16:creationId xmlns:a16="http://schemas.microsoft.com/office/drawing/2014/main" id="{FC37F7FC-9C16-4D75-8DAE-0038742D418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422513" y="3429325"/>
                <a:ext cx="720000" cy="816434"/>
                <a:chOff x="11422513" y="1766326"/>
                <a:chExt cx="720000" cy="816434"/>
              </a:xfrm>
            </p:grpSpPr>
            <p:sp>
              <p:nvSpPr>
                <p:cNvPr id="27" name="橢圓 26">
                  <a:hlinkClick r:id="" action="ppaction://hlinkshowjump?jump=firstslide"/>
                  <a:extLst>
                    <a:ext uri="{FF2B5EF4-FFF2-40B4-BE49-F238E27FC236}">
                      <a16:creationId xmlns:a16="http://schemas.microsoft.com/office/drawing/2014/main" id="{B2D133D1-8AC6-4B0A-A748-F8AB47DBC799}"/>
                    </a:ext>
                  </a:extLst>
                </p:cNvPr>
                <p:cNvSpPr/>
                <p:nvPr/>
              </p:nvSpPr>
              <p:spPr>
                <a:xfrm>
                  <a:off x="11422513" y="1766326"/>
                  <a:ext cx="720000" cy="720275"/>
                </a:xfrm>
                <a:prstGeom prst="ellipse">
                  <a:avLst/>
                </a:prstGeom>
                <a:solidFill>
                  <a:schemeClr val="accent2"/>
                </a:solidFill>
                <a:ln w="38100">
                  <a:solidFill>
                    <a:srgbClr val="BC561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/>
                </a:p>
              </p:txBody>
            </p:sp>
            <p:sp>
              <p:nvSpPr>
                <p:cNvPr id="28" name="文字方塊 69">
                  <a:hlinkClick r:id="" action="ppaction://hlinkshowjump?jump=firstslide"/>
                  <a:extLst>
                    <a:ext uri="{FF2B5EF4-FFF2-40B4-BE49-F238E27FC236}">
                      <a16:creationId xmlns:a16="http://schemas.microsoft.com/office/drawing/2014/main" id="{856BFFB4-B1D2-493C-870B-066CEB49F95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422513" y="1802837"/>
                  <a:ext cx="720000" cy="7799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lnSpc>
                      <a:spcPct val="90000"/>
                    </a:lnSpc>
                    <a:spcBef>
                      <a:spcPts val="1000"/>
                    </a:spcBef>
                    <a:buFont typeface="Arial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1pPr>
                  <a:lvl2pPr marL="742950" indent="-285750" eaLnBrk="0" hangingPunct="0">
                    <a:lnSpc>
                      <a:spcPct val="90000"/>
                    </a:lnSpc>
                    <a:spcBef>
                      <a:spcPts val="5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2pPr>
                  <a:lvl3pPr marL="1143000" indent="-228600" eaLnBrk="0" hangingPunct="0">
                    <a:lnSpc>
                      <a:spcPct val="90000"/>
                    </a:lnSpc>
                    <a:spcBef>
                      <a:spcPts val="500"/>
                    </a:spcBef>
                    <a:buFont typeface="Arial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3pPr>
                  <a:lvl4pPr marL="1600200" indent="-228600" eaLnBrk="0" hangingPunct="0">
                    <a:lnSpc>
                      <a:spcPct val="90000"/>
                    </a:lnSpc>
                    <a:spcBef>
                      <a:spcPts val="500"/>
                    </a:spcBef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4pPr>
                  <a:lvl5pPr marL="2057400" indent="-228600" eaLnBrk="0" hangingPunct="0">
                    <a:lnSpc>
                      <a:spcPct val="90000"/>
                    </a:lnSpc>
                    <a:spcBef>
                      <a:spcPts val="500"/>
                    </a:spcBef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kumimoji="0" lang="zh-TW" altLang="en-US" sz="3600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26" name="圖片 67">
                <a:hlinkClick r:id="" action="ppaction://hlinkshowjump?jump=firstslide"/>
                <a:extLst>
                  <a:ext uri="{FF2B5EF4-FFF2-40B4-BE49-F238E27FC236}">
                    <a16:creationId xmlns:a16="http://schemas.microsoft.com/office/drawing/2014/main" id="{21EA463B-F29A-45EA-B158-FA3136EBB2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519995" y="3526482"/>
                <a:ext cx="525037" cy="5250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0" name="群組 61">
              <a:extLst>
                <a:ext uri="{FF2B5EF4-FFF2-40B4-BE49-F238E27FC236}">
                  <a16:creationId xmlns:a16="http://schemas.microsoft.com/office/drawing/2014/main" id="{21CDAD73-5E38-4215-BAD4-A2674C6225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422513" y="4232930"/>
              <a:ext cx="720000" cy="817034"/>
              <a:chOff x="11422513" y="4232930"/>
              <a:chExt cx="720000" cy="817034"/>
            </a:xfrm>
          </p:grpSpPr>
          <p:grpSp>
            <p:nvGrpSpPr>
              <p:cNvPr id="21" name="群組 62">
                <a:extLst>
                  <a:ext uri="{FF2B5EF4-FFF2-40B4-BE49-F238E27FC236}">
                    <a16:creationId xmlns:a16="http://schemas.microsoft.com/office/drawing/2014/main" id="{DCB46087-AB3D-43E8-8946-EE41A0A726E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422513" y="4232930"/>
                <a:ext cx="720000" cy="817034"/>
                <a:chOff x="11422513" y="1765726"/>
                <a:chExt cx="720000" cy="817034"/>
              </a:xfrm>
            </p:grpSpPr>
            <p:sp>
              <p:nvSpPr>
                <p:cNvPr id="23" name="橢圓 22">
                  <a:hlinkClick r:id="" action="ppaction://hlinkshowjump?jump=endshow"/>
                  <a:extLst>
                    <a:ext uri="{FF2B5EF4-FFF2-40B4-BE49-F238E27FC236}">
                      <a16:creationId xmlns:a16="http://schemas.microsoft.com/office/drawing/2014/main" id="{880EFC90-9245-4958-9FF6-7E7DA0569457}"/>
                    </a:ext>
                  </a:extLst>
                </p:cNvPr>
                <p:cNvSpPr/>
                <p:nvPr/>
              </p:nvSpPr>
              <p:spPr>
                <a:xfrm>
                  <a:off x="11422513" y="1765726"/>
                  <a:ext cx="720000" cy="720275"/>
                </a:xfrm>
                <a:prstGeom prst="ellipse">
                  <a:avLst/>
                </a:prstGeom>
                <a:solidFill>
                  <a:schemeClr val="accent2"/>
                </a:solidFill>
                <a:ln w="38100">
                  <a:solidFill>
                    <a:srgbClr val="BC561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/>
                </a:p>
              </p:txBody>
            </p:sp>
            <p:sp>
              <p:nvSpPr>
                <p:cNvPr id="24" name="文字方塊 65">
                  <a:hlinkClick r:id="" action="ppaction://hlinkshowjump?jump=endshow"/>
                  <a:extLst>
                    <a:ext uri="{FF2B5EF4-FFF2-40B4-BE49-F238E27FC236}">
                      <a16:creationId xmlns:a16="http://schemas.microsoft.com/office/drawing/2014/main" id="{8893AE97-4E55-46C7-92EE-2BB82F887BB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422513" y="1802837"/>
                  <a:ext cx="720000" cy="7799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lnSpc>
                      <a:spcPct val="90000"/>
                    </a:lnSpc>
                    <a:spcBef>
                      <a:spcPts val="1000"/>
                    </a:spcBef>
                    <a:buFont typeface="Arial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1pPr>
                  <a:lvl2pPr marL="742950" indent="-285750" eaLnBrk="0" hangingPunct="0">
                    <a:lnSpc>
                      <a:spcPct val="90000"/>
                    </a:lnSpc>
                    <a:spcBef>
                      <a:spcPts val="5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2pPr>
                  <a:lvl3pPr marL="1143000" indent="-228600" eaLnBrk="0" hangingPunct="0">
                    <a:lnSpc>
                      <a:spcPct val="90000"/>
                    </a:lnSpc>
                    <a:spcBef>
                      <a:spcPts val="500"/>
                    </a:spcBef>
                    <a:buFont typeface="Arial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3pPr>
                  <a:lvl4pPr marL="1600200" indent="-228600" eaLnBrk="0" hangingPunct="0">
                    <a:lnSpc>
                      <a:spcPct val="90000"/>
                    </a:lnSpc>
                    <a:spcBef>
                      <a:spcPts val="500"/>
                    </a:spcBef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4pPr>
                  <a:lvl5pPr marL="2057400" indent="-228600" eaLnBrk="0" hangingPunct="0">
                    <a:lnSpc>
                      <a:spcPct val="90000"/>
                    </a:lnSpc>
                    <a:spcBef>
                      <a:spcPts val="500"/>
                    </a:spcBef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itchFamily="34" charset="0"/>
                      <a:ea typeface="新細明體" pitchFamily="18" charset="-12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kumimoji="0" lang="zh-TW" altLang="en-US" sz="3600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22" name="圖片 63">
                <a:hlinkClick r:id="" action="ppaction://hlinkshowjump?jump=endshow"/>
                <a:extLst>
                  <a:ext uri="{FF2B5EF4-FFF2-40B4-BE49-F238E27FC236}">
                    <a16:creationId xmlns:a16="http://schemas.microsoft.com/office/drawing/2014/main" id="{DE341E74-D374-4274-81B3-65205F9FB6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519713" y="4330405"/>
                <a:ext cx="525600" cy="525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283823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8F8F75A2-F621-48F3-B1E6-297CE1F77C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0657" y="517323"/>
            <a:ext cx="10903779" cy="1740663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A8B70F5-9A1F-46EA-A29D-87DD1744D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77</a:t>
            </a:fld>
            <a:endParaRPr 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B7AB15A0-3281-49CF-86D2-CF99CB8ED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966" y="2398501"/>
            <a:ext cx="78105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35404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85AD26E-0D04-4D07-A500-8C40F18FA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76778"/>
            <a:ext cx="9905998" cy="1478570"/>
          </a:xfrm>
        </p:spPr>
        <p:txBody>
          <a:bodyPr/>
          <a:lstStyle/>
          <a:p>
            <a:r>
              <a:rPr lang="zh-TW" altLang="en-US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  <a:t>想一想，改成 </a:t>
            </a:r>
            <a:r>
              <a:rPr lang="en-US" altLang="zh-TW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  <a:t>8x6</a:t>
            </a:r>
            <a:r>
              <a:rPr lang="zh-TW" altLang="en-US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  <a:t>的西瓜田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FB76E9F-6659-4534-9E8B-BB31EE597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465196"/>
            <a:ext cx="9905999" cy="3541714"/>
          </a:xfrm>
        </p:spPr>
        <p:txBody>
          <a:bodyPr>
            <a:normAutofit/>
          </a:bodyPr>
          <a:lstStyle/>
          <a:p>
            <a:r>
              <a:rPr lang="zh-TW" altLang="en-US" sz="4400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  <a:t>程式有哪些數值需要被更改</a:t>
            </a:r>
            <a:r>
              <a:rPr lang="en-US" altLang="zh-TW" sz="4400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  <a:t>?</a:t>
            </a:r>
            <a:br>
              <a:rPr lang="zh-TW" altLang="en-US" sz="4400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</a:br>
            <a:endParaRPr lang="zh-TW" altLang="en-US" sz="4400" dirty="0">
              <a:latin typeface="王漢宗特黑體繁" panose="02000500000000000000" pitchFamily="2" charset="-120"/>
              <a:ea typeface="王漢宗特黑體繁" panose="02000500000000000000" pitchFamily="2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45067C8-2E86-4C5B-9C4E-20CE0A285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78</a:t>
            </a:fld>
            <a:endParaRPr 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E1F25C2B-7DA9-4CFB-A656-2C7811F97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532" y="2352746"/>
            <a:ext cx="5420162" cy="402032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5799457-B497-4E71-ABA4-CF2076F2F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6143" y="2269910"/>
            <a:ext cx="4322437" cy="418892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23138E53-9F45-46FF-B780-87AB255DCA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6532" y="2352745"/>
            <a:ext cx="5420162" cy="403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485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85AD26E-0D04-4D07-A500-8C40F18FA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76778"/>
            <a:ext cx="9905998" cy="1478570"/>
          </a:xfrm>
        </p:spPr>
        <p:txBody>
          <a:bodyPr/>
          <a:lstStyle/>
          <a:p>
            <a:r>
              <a:rPr lang="zh-TW" altLang="en-US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  <a:t>想一想，改成 </a:t>
            </a:r>
            <a:r>
              <a:rPr lang="en-US" altLang="zh-TW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  <a:t>8x6</a:t>
            </a:r>
            <a:r>
              <a:rPr lang="zh-TW" altLang="en-US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  <a:t>的西瓜田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FB76E9F-6659-4534-9E8B-BB31EE597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465196"/>
            <a:ext cx="9905999" cy="3541714"/>
          </a:xfrm>
        </p:spPr>
        <p:txBody>
          <a:bodyPr>
            <a:normAutofit/>
          </a:bodyPr>
          <a:lstStyle/>
          <a:p>
            <a:r>
              <a:rPr lang="zh-TW" altLang="en-US" sz="4400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  <a:t>程式有哪些數值需要被更改</a:t>
            </a:r>
            <a:r>
              <a:rPr lang="en-US" altLang="zh-TW" sz="4400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  <a:t>?</a:t>
            </a:r>
            <a:br>
              <a:rPr lang="zh-TW" altLang="en-US" sz="4400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</a:br>
            <a:endParaRPr lang="zh-TW" altLang="en-US" sz="4400" dirty="0">
              <a:latin typeface="王漢宗特黑體繁" panose="02000500000000000000" pitchFamily="2" charset="-120"/>
              <a:ea typeface="王漢宗特黑體繁" panose="02000500000000000000" pitchFamily="2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45067C8-2E86-4C5B-9C4E-20CE0A285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79</a:t>
            </a:fld>
            <a:endParaRPr 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E1F25C2B-7DA9-4CFB-A656-2C7811F97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532" y="2352746"/>
            <a:ext cx="5420162" cy="402032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5799457-B497-4E71-ABA4-CF2076F2F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6143" y="2269910"/>
            <a:ext cx="4322437" cy="4188924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784B74A7-1D98-491B-BA11-2546023C873C}"/>
              </a:ext>
            </a:extLst>
          </p:cNvPr>
          <p:cNvSpPr/>
          <p:nvPr/>
        </p:nvSpPr>
        <p:spPr>
          <a:xfrm>
            <a:off x="7550091" y="3020037"/>
            <a:ext cx="1501629" cy="30200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523A57E-5F08-46D5-A091-99B986D7E5C1}"/>
              </a:ext>
            </a:extLst>
          </p:cNvPr>
          <p:cNvSpPr/>
          <p:nvPr/>
        </p:nvSpPr>
        <p:spPr>
          <a:xfrm>
            <a:off x="7647709" y="3326478"/>
            <a:ext cx="1244621" cy="30200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50EB47B-A0C1-4CC1-A1F0-83A27F44508C}"/>
              </a:ext>
            </a:extLst>
          </p:cNvPr>
          <p:cNvSpPr/>
          <p:nvPr/>
        </p:nvSpPr>
        <p:spPr>
          <a:xfrm>
            <a:off x="7744437" y="3824751"/>
            <a:ext cx="1114340" cy="30200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4621D9E-F771-4A67-9FDD-680948F1EC3D}"/>
              </a:ext>
            </a:extLst>
          </p:cNvPr>
          <p:cNvSpPr/>
          <p:nvPr/>
        </p:nvSpPr>
        <p:spPr>
          <a:xfrm>
            <a:off x="7777991" y="4356830"/>
            <a:ext cx="845892" cy="30200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09A57B2-BC03-4C1E-80B5-6424217FDD8B}"/>
              </a:ext>
            </a:extLst>
          </p:cNvPr>
          <p:cNvSpPr/>
          <p:nvPr/>
        </p:nvSpPr>
        <p:spPr>
          <a:xfrm>
            <a:off x="7777991" y="5358618"/>
            <a:ext cx="745224" cy="30200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AFC27F9-4BC9-4545-B9E4-8BE0EB40788B}"/>
              </a:ext>
            </a:extLst>
          </p:cNvPr>
          <p:cNvSpPr/>
          <p:nvPr/>
        </p:nvSpPr>
        <p:spPr>
          <a:xfrm>
            <a:off x="7777991" y="5660622"/>
            <a:ext cx="745224" cy="30200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5006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29DD9A6-1B07-4151-A64A-02BDB3A6B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hlinkClick r:id="rId2"/>
              </a:rPr>
              <a:t>２．基於內容的圖像提取：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8B809CF-24F3-4343-8BD0-33FC9CC4A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945" y="1893887"/>
            <a:ext cx="9905999" cy="3541714"/>
          </a:xfrm>
        </p:spPr>
        <p:txBody>
          <a:bodyPr>
            <a:normAutofit fontScale="92500"/>
          </a:bodyPr>
          <a:lstStyle/>
          <a:p>
            <a:r>
              <a:rPr lang="zh-TW" altLang="en-US" sz="3600" dirty="0"/>
              <a:t>在很多的圖像中尋找包含指定內容的所有圖片。例如</a:t>
            </a:r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尋找一個紅色的大致是圓形的圖案或者一輛自行車。</a:t>
            </a:r>
            <a:r>
              <a:rPr lang="zh-TW" altLang="en-US" sz="3600" dirty="0"/>
              <a:t>當然找尋紅色的圓形是比找尋自行車是容易的，因為</a:t>
            </a:r>
            <a:r>
              <a:rPr lang="en-US" altLang="zh-TW" sz="3600" dirty="0"/>
              <a:t>『</a:t>
            </a:r>
            <a:r>
              <a:rPr lang="zh-TW" altLang="en-US" sz="3600" dirty="0"/>
              <a:t>自行車</a:t>
            </a:r>
            <a:r>
              <a:rPr lang="en-US" altLang="zh-TW" sz="3600" dirty="0"/>
              <a:t>』</a:t>
            </a:r>
            <a:r>
              <a:rPr lang="zh-TW" altLang="en-US" sz="3600" dirty="0"/>
              <a:t>的外觀並不是固定的，所以找尋自行車也可以說是學習進階的視覺特徵。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7B2576A-FADD-468E-AC8E-48A2F6A9D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5399" y="4904462"/>
            <a:ext cx="5722121" cy="2249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22722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CB2000C9-81B3-427B-95C3-6FD504384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5222" y="2371701"/>
            <a:ext cx="6619875" cy="359092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85AD26E-0D04-4D07-A500-8C40F18FA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76778"/>
            <a:ext cx="9905998" cy="1478570"/>
          </a:xfrm>
        </p:spPr>
        <p:txBody>
          <a:bodyPr/>
          <a:lstStyle/>
          <a:p>
            <a:r>
              <a:rPr lang="zh-TW" altLang="en-US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  <a:t>想一想，改成 </a:t>
            </a:r>
            <a:r>
              <a:rPr lang="en-US" altLang="zh-TW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  <a:t>8x6</a:t>
            </a:r>
            <a:r>
              <a:rPr lang="zh-TW" altLang="en-US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  <a:t>的西瓜田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FB76E9F-6659-4534-9E8B-BB31EE597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465196"/>
            <a:ext cx="9905999" cy="3541714"/>
          </a:xfrm>
        </p:spPr>
        <p:txBody>
          <a:bodyPr>
            <a:normAutofit/>
          </a:bodyPr>
          <a:lstStyle/>
          <a:p>
            <a:r>
              <a:rPr lang="zh-TW" altLang="en-US" sz="4400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  <a:t>程式有哪些數值需要被更改</a:t>
            </a:r>
            <a:r>
              <a:rPr lang="en-US" altLang="zh-TW" sz="4400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  <a:t>?</a:t>
            </a:r>
            <a:br>
              <a:rPr lang="zh-TW" altLang="en-US" sz="4400" dirty="0">
                <a:latin typeface="王漢宗特黑體繁" panose="02000500000000000000" pitchFamily="2" charset="-120"/>
                <a:ea typeface="王漢宗特黑體繁" panose="02000500000000000000" pitchFamily="2" charset="-120"/>
              </a:rPr>
            </a:br>
            <a:endParaRPr lang="zh-TW" altLang="en-US" sz="4400" dirty="0">
              <a:latin typeface="王漢宗特黑體繁" panose="02000500000000000000" pitchFamily="2" charset="-120"/>
              <a:ea typeface="王漢宗特黑體繁" panose="02000500000000000000" pitchFamily="2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45067C8-2E86-4C5B-9C4E-20CE0A285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80</a:t>
            </a:fld>
            <a:endParaRPr 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E1F25C2B-7DA9-4CFB-A656-2C7811F97E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951" y="2580972"/>
            <a:ext cx="3869812" cy="2870377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784B74A7-1D98-491B-BA11-2546023C873C}"/>
              </a:ext>
            </a:extLst>
          </p:cNvPr>
          <p:cNvSpPr/>
          <p:nvPr/>
        </p:nvSpPr>
        <p:spPr>
          <a:xfrm>
            <a:off x="5192784" y="3539525"/>
            <a:ext cx="1501629" cy="30200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523A57E-5F08-46D5-A091-99B986D7E5C1}"/>
              </a:ext>
            </a:extLst>
          </p:cNvPr>
          <p:cNvSpPr/>
          <p:nvPr/>
        </p:nvSpPr>
        <p:spPr>
          <a:xfrm>
            <a:off x="5180897" y="3866381"/>
            <a:ext cx="1114339" cy="30200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50EB47B-A0C1-4CC1-A1F0-83A27F44508C}"/>
              </a:ext>
            </a:extLst>
          </p:cNvPr>
          <p:cNvSpPr/>
          <p:nvPr/>
        </p:nvSpPr>
        <p:spPr>
          <a:xfrm>
            <a:off x="5261296" y="4772886"/>
            <a:ext cx="1114340" cy="30200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4621D9E-F771-4A67-9FDD-680948F1EC3D}"/>
              </a:ext>
            </a:extLst>
          </p:cNvPr>
          <p:cNvSpPr/>
          <p:nvPr/>
        </p:nvSpPr>
        <p:spPr>
          <a:xfrm>
            <a:off x="7608816" y="3085051"/>
            <a:ext cx="1149290" cy="30200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09A57B2-BC03-4C1E-80B5-6424217FDD8B}"/>
              </a:ext>
            </a:extLst>
          </p:cNvPr>
          <p:cNvSpPr/>
          <p:nvPr/>
        </p:nvSpPr>
        <p:spPr>
          <a:xfrm>
            <a:off x="7777991" y="3949402"/>
            <a:ext cx="980115" cy="42126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3194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D2FF283-E5B9-402C-8BB3-A96F2882F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01336"/>
            <a:ext cx="9905999" cy="5589865"/>
          </a:xfrm>
        </p:spPr>
        <p:txBody>
          <a:bodyPr/>
          <a:lstStyle/>
          <a:p>
            <a:r>
              <a:rPr lang="en-US" altLang="zh-TW" sz="2800" b="1" dirty="0"/>
              <a:t>3.</a:t>
            </a:r>
            <a:r>
              <a:rPr lang="zh-TW" altLang="en-US" sz="2800" b="1" dirty="0"/>
              <a:t>填入代數式</a:t>
            </a:r>
            <a:r>
              <a:rPr lang="en-US" altLang="zh-TW" sz="2800" b="1" dirty="0"/>
              <a:t>(</a:t>
            </a:r>
            <a:r>
              <a:rPr lang="zh-TW" altLang="en-US" sz="2800" b="1" dirty="0"/>
              <a:t>用</a:t>
            </a:r>
            <a:r>
              <a:rPr lang="en-US" altLang="zh-TW" sz="2800" b="1" dirty="0" err="1"/>
              <a:t>Xm</a:t>
            </a:r>
            <a:r>
              <a:rPr lang="zh-TW" altLang="en-US" sz="2800" b="1" dirty="0"/>
              <a:t>、</a:t>
            </a:r>
            <a:r>
              <a:rPr lang="en-US" altLang="zh-TW" sz="2800" b="1" dirty="0" err="1"/>
              <a:t>Yn</a:t>
            </a:r>
            <a:r>
              <a:rPr lang="zh-TW" altLang="en-US" sz="2800" b="1" dirty="0"/>
              <a:t>表示</a:t>
            </a:r>
            <a:r>
              <a:rPr lang="en-US" altLang="zh-TW" sz="2800" b="1" dirty="0"/>
              <a:t>)</a:t>
            </a:r>
            <a:r>
              <a:rPr lang="zh-TW" altLang="en-US" sz="2800" b="1" dirty="0"/>
              <a:t>，</a:t>
            </a:r>
            <a:r>
              <a:rPr lang="en-US" altLang="zh-TW" sz="2800" b="1" dirty="0"/>
              <a:t>40</a:t>
            </a:r>
            <a:r>
              <a:rPr lang="zh-TW" altLang="en-US" sz="2800" b="1" dirty="0"/>
              <a:t>分，</a:t>
            </a:r>
            <a:br>
              <a:rPr lang="en-US" altLang="zh-TW" sz="2800" b="1" dirty="0"/>
            </a:br>
            <a:r>
              <a:rPr lang="zh-TW" altLang="en-US" sz="2800" b="1" dirty="0"/>
              <a:t>程式能跑其他西瓜田</a:t>
            </a:r>
            <a:r>
              <a:rPr lang="en-US" altLang="zh-TW" sz="2800" b="1" dirty="0"/>
              <a:t>20</a:t>
            </a:r>
            <a:r>
              <a:rPr lang="zh-TW" altLang="en-US" sz="2800" b="1" dirty="0"/>
              <a:t>分</a:t>
            </a:r>
            <a:endParaRPr lang="en-US" altLang="zh-TW" sz="2800" b="1" dirty="0"/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516C354-9A0D-4639-B0CE-EE93E7D36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81</a:t>
            </a:fld>
            <a:endParaRPr 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9604D6D-FD51-43AC-A011-30A18AA645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6" t="4301" r="30711"/>
          <a:stretch/>
        </p:blipFill>
        <p:spPr>
          <a:xfrm>
            <a:off x="4453664" y="1328357"/>
            <a:ext cx="7172587" cy="5519456"/>
          </a:xfrm>
          <a:prstGeom prst="rect">
            <a:avLst/>
          </a:prstGeom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F72BEE9E-D4F4-42C0-AC5D-0102977BF0F6}"/>
              </a:ext>
            </a:extLst>
          </p:cNvPr>
          <p:cNvGrpSpPr/>
          <p:nvPr/>
        </p:nvGrpSpPr>
        <p:grpSpPr>
          <a:xfrm>
            <a:off x="6982723" y="2858848"/>
            <a:ext cx="1589040" cy="3551407"/>
            <a:chOff x="6982723" y="2858848"/>
            <a:chExt cx="1589040" cy="3551407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D2DE3936-F1DE-424B-B41F-3236F25E4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38948" y="2858848"/>
              <a:ext cx="804742" cy="859611"/>
            </a:xfrm>
            <a:prstGeom prst="rect">
              <a:avLst/>
            </a:prstGeom>
          </p:spPr>
        </p:pic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60534619-9944-4267-A461-D48E4FA10140}"/>
                </a:ext>
              </a:extLst>
            </p:cNvPr>
            <p:cNvSpPr txBox="1"/>
            <p:nvPr/>
          </p:nvSpPr>
          <p:spPr>
            <a:xfrm>
              <a:off x="7943690" y="2996267"/>
              <a:ext cx="62807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solidFill>
                    <a:srgbClr val="C00000"/>
                  </a:solidFill>
                  <a:latin typeface="王漢宗粗黑體一實陰" panose="02010609010101010101" pitchFamily="1" charset="-128"/>
                  <a:ea typeface="王漢宗粗黑體一實陰" panose="02010609010101010101" pitchFamily="1" charset="-128"/>
                </a:rPr>
                <a:t>✓</a:t>
              </a: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B50FBC39-6DA1-4664-A831-B4E41440963A}"/>
                </a:ext>
              </a:extLst>
            </p:cNvPr>
            <p:cNvSpPr txBox="1"/>
            <p:nvPr/>
          </p:nvSpPr>
          <p:spPr>
            <a:xfrm>
              <a:off x="6982723" y="3303481"/>
              <a:ext cx="62807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solidFill>
                    <a:srgbClr val="C00000"/>
                  </a:solidFill>
                  <a:latin typeface="王漢宗粗黑體一實陰" panose="02010609010101010101" pitchFamily="1" charset="-128"/>
                  <a:ea typeface="王漢宗粗黑體一實陰" panose="02010609010101010101" pitchFamily="1" charset="-128"/>
                </a:rPr>
                <a:t>✓</a:t>
              </a: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331A7D2C-0812-4745-8721-08DB9777C51E}"/>
                </a:ext>
              </a:extLst>
            </p:cNvPr>
            <p:cNvSpPr txBox="1"/>
            <p:nvPr/>
          </p:nvSpPr>
          <p:spPr>
            <a:xfrm>
              <a:off x="7096558" y="3962566"/>
              <a:ext cx="62807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solidFill>
                    <a:srgbClr val="C00000"/>
                  </a:solidFill>
                  <a:latin typeface="王漢宗粗黑體一實陰" panose="02010609010101010101" pitchFamily="1" charset="-128"/>
                  <a:ea typeface="王漢宗粗黑體一實陰" panose="02010609010101010101" pitchFamily="1" charset="-128"/>
                </a:rPr>
                <a:t>✓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73BF2859-1387-40BB-87E1-2B6E3F2D1BED}"/>
                </a:ext>
              </a:extLst>
            </p:cNvPr>
            <p:cNvSpPr txBox="1"/>
            <p:nvPr/>
          </p:nvSpPr>
          <p:spPr>
            <a:xfrm>
              <a:off x="7268794" y="4553092"/>
              <a:ext cx="62807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solidFill>
                    <a:srgbClr val="C00000"/>
                  </a:solidFill>
                  <a:latin typeface="王漢宗粗黑體一實陰" panose="02010609010101010101" pitchFamily="1" charset="-128"/>
                  <a:ea typeface="王漢宗粗黑體一實陰" panose="02010609010101010101" pitchFamily="1" charset="-128"/>
                </a:rPr>
                <a:t>✓</a:t>
              </a: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302766B8-C7BE-40E2-AC7F-FC6485F0194F}"/>
                </a:ext>
              </a:extLst>
            </p:cNvPr>
            <p:cNvSpPr txBox="1"/>
            <p:nvPr/>
          </p:nvSpPr>
          <p:spPr>
            <a:xfrm>
              <a:off x="7110801" y="5401195"/>
              <a:ext cx="62807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solidFill>
                    <a:srgbClr val="C00000"/>
                  </a:solidFill>
                  <a:latin typeface="王漢宗粗黑體一實陰" panose="02010609010101010101" pitchFamily="1" charset="-128"/>
                  <a:ea typeface="王漢宗粗黑體一實陰" panose="02010609010101010101" pitchFamily="1" charset="-128"/>
                </a:rPr>
                <a:t>✓</a:t>
              </a: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6E50E3AE-6658-4CDF-879F-97FF82D43487}"/>
                </a:ext>
              </a:extLst>
            </p:cNvPr>
            <p:cNvSpPr txBox="1"/>
            <p:nvPr/>
          </p:nvSpPr>
          <p:spPr>
            <a:xfrm>
              <a:off x="7138948" y="5825480"/>
              <a:ext cx="62807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solidFill>
                    <a:srgbClr val="C00000"/>
                  </a:solidFill>
                  <a:latin typeface="王漢宗粗黑體一實陰" panose="02010609010101010101" pitchFamily="1" charset="-128"/>
                  <a:ea typeface="王漢宗粗黑體一實陰" panose="02010609010101010101" pitchFamily="1" charset="-128"/>
                </a:rPr>
                <a:t>✓</a:t>
              </a:r>
            </a:p>
          </p:txBody>
        </p:sp>
      </p:grp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589D77C-40CE-4BDB-B9AA-AAEF068981FC}"/>
              </a:ext>
            </a:extLst>
          </p:cNvPr>
          <p:cNvSpPr txBox="1"/>
          <p:nvPr/>
        </p:nvSpPr>
        <p:spPr>
          <a:xfrm>
            <a:off x="4391640" y="3303481"/>
            <a:ext cx="2424636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第一個位置坐標在哪</a:t>
            </a:r>
            <a:r>
              <a:rPr lang="en-US" altLang="zh-TW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?</a:t>
            </a:r>
            <a:endParaRPr lang="zh-TW" altLang="en-US" dirty="0"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EBCE16B4-8607-4030-94B1-0A83F91EADF2}"/>
              </a:ext>
            </a:extLst>
          </p:cNvPr>
          <p:cNvSpPr txBox="1"/>
          <p:nvPr/>
        </p:nvSpPr>
        <p:spPr>
          <a:xfrm>
            <a:off x="8023564" y="3674949"/>
            <a:ext cx="1623775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上下重複幾次</a:t>
            </a:r>
            <a:r>
              <a:rPr lang="en-US" altLang="zh-TW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?</a:t>
            </a:r>
            <a:endParaRPr lang="zh-TW" altLang="en-US" dirty="0"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911D417D-8A55-4744-A44E-9BFAB9F01276}"/>
              </a:ext>
            </a:extLst>
          </p:cNvPr>
          <p:cNvSpPr txBox="1"/>
          <p:nvPr/>
        </p:nvSpPr>
        <p:spPr>
          <a:xfrm>
            <a:off x="8023564" y="4254953"/>
            <a:ext cx="2131910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左右移動重複幾次</a:t>
            </a:r>
            <a:r>
              <a:rPr lang="en-US" altLang="zh-TW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?</a:t>
            </a:r>
            <a:endParaRPr lang="zh-TW" altLang="en-US" dirty="0"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127C5662-6121-4DF4-ADA2-6CC8E87F194C}"/>
              </a:ext>
            </a:extLst>
          </p:cNvPr>
          <p:cNvSpPr txBox="1"/>
          <p:nvPr/>
        </p:nvSpPr>
        <p:spPr>
          <a:xfrm>
            <a:off x="8025408" y="4890322"/>
            <a:ext cx="1739377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往右移動多少</a:t>
            </a:r>
            <a:r>
              <a:rPr lang="en-US" altLang="zh-TW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?</a:t>
            </a:r>
            <a:endParaRPr lang="zh-TW" altLang="en-US" dirty="0"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348265D3-410E-4A6E-B606-186000D798AC}"/>
              </a:ext>
            </a:extLst>
          </p:cNvPr>
          <p:cNvSpPr txBox="1"/>
          <p:nvPr/>
        </p:nvSpPr>
        <p:spPr>
          <a:xfrm>
            <a:off x="7929111" y="5642627"/>
            <a:ext cx="4201370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每一排，第一個位置固定在哪裡</a:t>
            </a:r>
            <a:r>
              <a:rPr lang="en-US" altLang="zh-TW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?X</a:t>
            </a:r>
            <a:r>
              <a:rPr lang="zh-TW" altLang="en-US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坐標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EADFAC12-012A-4D3C-8DC8-BDF5C599D37B}"/>
              </a:ext>
            </a:extLst>
          </p:cNvPr>
          <p:cNvSpPr txBox="1"/>
          <p:nvPr/>
        </p:nvSpPr>
        <p:spPr>
          <a:xfrm>
            <a:off x="7929111" y="6093330"/>
            <a:ext cx="1739377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往下移動多少</a:t>
            </a:r>
            <a:r>
              <a:rPr lang="en-US" altLang="zh-TW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?</a:t>
            </a:r>
            <a:endParaRPr lang="zh-TW" altLang="en-US" dirty="0"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1835587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5F15FAE-55F3-4CF0-97F2-6F1F67A1B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282959"/>
            <a:ext cx="9905998" cy="925056"/>
          </a:xfrm>
        </p:spPr>
        <p:txBody>
          <a:bodyPr/>
          <a:lstStyle/>
          <a:p>
            <a:r>
              <a:rPr lang="zh-TW" altLang="en-US" dirty="0"/>
              <a:t>分身數西瓜</a:t>
            </a:r>
            <a:r>
              <a:rPr lang="en-US" altLang="zh-TW" dirty="0"/>
              <a:t>-</a:t>
            </a:r>
            <a:r>
              <a:rPr lang="zh-TW" altLang="en-US" dirty="0"/>
              <a:t>代數式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4E8F6B7-17DD-40F1-8DF3-ACE3E58F0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82</a:t>
            </a:fld>
            <a:endParaRPr 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AFCBF65-AF00-4B70-9C50-E5363BA54A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2275"/>
          <a:stretch/>
        </p:blipFill>
        <p:spPr>
          <a:xfrm>
            <a:off x="1317580" y="943750"/>
            <a:ext cx="8363315" cy="582838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1C0E22C6-FD02-4EE4-8609-D259079EB5CC}"/>
              </a:ext>
            </a:extLst>
          </p:cNvPr>
          <p:cNvSpPr txBox="1"/>
          <p:nvPr/>
        </p:nvSpPr>
        <p:spPr>
          <a:xfrm>
            <a:off x="3658670" y="3697685"/>
            <a:ext cx="628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C00000"/>
                </a:solidFill>
                <a:latin typeface="王漢宗粗黑體一實陰" panose="02010609010101010101" pitchFamily="1" charset="-128"/>
                <a:ea typeface="王漢宗粗黑體一實陰" panose="02010609010101010101" pitchFamily="1" charset="-128"/>
              </a:rPr>
              <a:t>✓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768F95AC-AF0F-47A3-AA4C-460C54DB9A71}"/>
              </a:ext>
            </a:extLst>
          </p:cNvPr>
          <p:cNvSpPr txBox="1"/>
          <p:nvPr/>
        </p:nvSpPr>
        <p:spPr>
          <a:xfrm>
            <a:off x="4270420" y="3697685"/>
            <a:ext cx="628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C00000"/>
                </a:solidFill>
                <a:latin typeface="王漢宗粗黑體一實陰" panose="02010609010101010101" pitchFamily="1" charset="-128"/>
                <a:ea typeface="王漢宗粗黑體一實陰" panose="02010609010101010101" pitchFamily="1" charset="-128"/>
              </a:rPr>
              <a:t>✓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CFEFD7-AF71-4A89-B3CB-425D178DF8F2}"/>
              </a:ext>
            </a:extLst>
          </p:cNvPr>
          <p:cNvSpPr txBox="1"/>
          <p:nvPr/>
        </p:nvSpPr>
        <p:spPr>
          <a:xfrm>
            <a:off x="3465723" y="3990072"/>
            <a:ext cx="628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C00000"/>
                </a:solidFill>
                <a:latin typeface="王漢宗粗黑體一實陰" panose="02010609010101010101" pitchFamily="1" charset="-128"/>
                <a:ea typeface="王漢宗粗黑體一實陰" panose="02010609010101010101" pitchFamily="1" charset="-128"/>
              </a:rPr>
              <a:t>✓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7C1F054E-7C30-46C6-BEE8-444E3D83AA1B}"/>
              </a:ext>
            </a:extLst>
          </p:cNvPr>
          <p:cNvSpPr txBox="1"/>
          <p:nvPr/>
        </p:nvSpPr>
        <p:spPr>
          <a:xfrm>
            <a:off x="3641891" y="4503939"/>
            <a:ext cx="628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C00000"/>
                </a:solidFill>
                <a:latin typeface="王漢宗粗黑體一實陰" panose="02010609010101010101" pitchFamily="1" charset="-128"/>
                <a:ea typeface="王漢宗粗黑體一實陰" panose="02010609010101010101" pitchFamily="1" charset="-128"/>
              </a:rPr>
              <a:t>✓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861D266F-6A94-455F-BF91-DA545C5F719D}"/>
              </a:ext>
            </a:extLst>
          </p:cNvPr>
          <p:cNvSpPr txBox="1"/>
          <p:nvPr/>
        </p:nvSpPr>
        <p:spPr>
          <a:xfrm>
            <a:off x="5806813" y="3405297"/>
            <a:ext cx="628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C00000"/>
                </a:solidFill>
                <a:latin typeface="王漢宗粗黑體一實陰" panose="02010609010101010101" pitchFamily="1" charset="-128"/>
                <a:ea typeface="王漢宗粗黑體一實陰" panose="02010609010101010101" pitchFamily="1" charset="-128"/>
              </a:rPr>
              <a:t>✓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15711CD1-3C48-44B6-861A-5B6FD8C9755E}"/>
              </a:ext>
            </a:extLst>
          </p:cNvPr>
          <p:cNvSpPr txBox="1"/>
          <p:nvPr/>
        </p:nvSpPr>
        <p:spPr>
          <a:xfrm>
            <a:off x="5927902" y="3697684"/>
            <a:ext cx="628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C00000"/>
                </a:solidFill>
                <a:latin typeface="王漢宗粗黑體一實陰" panose="02010609010101010101" pitchFamily="1" charset="-128"/>
                <a:ea typeface="王漢宗粗黑體一實陰" panose="02010609010101010101" pitchFamily="1" charset="-128"/>
              </a:rPr>
              <a:t>✓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0D0368E8-E631-4BFC-9A03-570D1CC23CE1}"/>
              </a:ext>
            </a:extLst>
          </p:cNvPr>
          <p:cNvSpPr txBox="1"/>
          <p:nvPr/>
        </p:nvSpPr>
        <p:spPr>
          <a:xfrm>
            <a:off x="955664" y="3913127"/>
            <a:ext cx="2424636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第一個位置坐標在哪</a:t>
            </a:r>
            <a:r>
              <a:rPr lang="en-US" altLang="zh-TW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?</a:t>
            </a:r>
            <a:endParaRPr lang="zh-TW" altLang="en-US" dirty="0"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B692D22B-682F-499F-BB01-6E194726B36F}"/>
              </a:ext>
            </a:extLst>
          </p:cNvPr>
          <p:cNvSpPr txBox="1"/>
          <p:nvPr/>
        </p:nvSpPr>
        <p:spPr>
          <a:xfrm>
            <a:off x="1799236" y="4319273"/>
            <a:ext cx="1623775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altLang="zh-TW" sz="1400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3.</a:t>
            </a:r>
            <a:r>
              <a:rPr lang="zh-TW" altLang="en-US" sz="1400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上下重複幾次</a:t>
            </a:r>
            <a:r>
              <a:rPr lang="en-US" altLang="zh-TW" sz="1400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?</a:t>
            </a:r>
            <a:endParaRPr lang="zh-TW" altLang="en-US" sz="1400" dirty="0"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32275D52-EE8D-4823-926F-1192F4B7E17E}"/>
              </a:ext>
            </a:extLst>
          </p:cNvPr>
          <p:cNvSpPr txBox="1"/>
          <p:nvPr/>
        </p:nvSpPr>
        <p:spPr>
          <a:xfrm>
            <a:off x="4381472" y="4904048"/>
            <a:ext cx="1739377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altLang="zh-TW" sz="1400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4</a:t>
            </a:r>
            <a:r>
              <a:rPr lang="zh-TW" altLang="en-US" sz="1400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往下移動多少</a:t>
            </a:r>
            <a:r>
              <a:rPr lang="en-US" altLang="zh-TW" sz="1400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?</a:t>
            </a:r>
            <a:endParaRPr lang="zh-TW" altLang="en-US" sz="1400" dirty="0"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FD5948AF-606B-45A7-93EE-FD1D5173DDB2}"/>
              </a:ext>
            </a:extLst>
          </p:cNvPr>
          <p:cNvSpPr txBox="1"/>
          <p:nvPr/>
        </p:nvSpPr>
        <p:spPr>
          <a:xfrm>
            <a:off x="4898493" y="2774127"/>
            <a:ext cx="2131910" cy="33855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altLang="zh-TW" sz="1600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5</a:t>
            </a:r>
            <a:r>
              <a:rPr lang="zh-TW" altLang="en-US" sz="1600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左右移動重複幾次</a:t>
            </a:r>
            <a:r>
              <a:rPr lang="en-US" altLang="zh-TW" sz="1600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?</a:t>
            </a:r>
            <a:endParaRPr lang="zh-TW" altLang="en-US" sz="1600" dirty="0"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26D19EE-F825-4576-B028-35109DDAD6F9}"/>
              </a:ext>
            </a:extLst>
          </p:cNvPr>
          <p:cNvSpPr txBox="1"/>
          <p:nvPr/>
        </p:nvSpPr>
        <p:spPr>
          <a:xfrm>
            <a:off x="6627833" y="3994948"/>
            <a:ext cx="1739377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6</a:t>
            </a:r>
            <a:r>
              <a:rPr lang="zh-TW" altLang="en-US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往右移動多少</a:t>
            </a:r>
            <a:r>
              <a:rPr lang="en-US" altLang="zh-TW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?</a:t>
            </a:r>
            <a:endParaRPr lang="zh-TW" altLang="en-US" dirty="0"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89119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50CC354-CEE7-40E0-9E07-B0F25BB86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83</a:t>
            </a:fld>
            <a:endParaRPr 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DA3BB8E-FC0E-4E0B-83E5-30F7CBB479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530" y="288161"/>
            <a:ext cx="2993753" cy="224531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A0EE2D7-4CB4-4748-8306-2B435E4A73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4300" y="288162"/>
            <a:ext cx="2993751" cy="2245313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8011F1FE-0FC6-496C-9A95-344E21D8E8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7604" y="3563551"/>
            <a:ext cx="3921411" cy="2940341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90F089B8-E8BF-4462-AF2B-B68E642692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536" y="288161"/>
            <a:ext cx="3918357" cy="2940340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50D89425-C15D-4376-BD8A-1B882E878A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2406" y="3563551"/>
            <a:ext cx="4177717" cy="3133288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7020A99C-80A4-4FB4-A3C5-A614358EBDDA}"/>
              </a:ext>
            </a:extLst>
          </p:cNvPr>
          <p:cNvSpPr txBox="1"/>
          <p:nvPr/>
        </p:nvSpPr>
        <p:spPr>
          <a:xfrm>
            <a:off x="1498602" y="2590988"/>
            <a:ext cx="73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12X9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8555179A-195D-4A93-AC2B-6C2FD482E99B}"/>
              </a:ext>
            </a:extLst>
          </p:cNvPr>
          <p:cNvSpPr txBox="1"/>
          <p:nvPr/>
        </p:nvSpPr>
        <p:spPr>
          <a:xfrm>
            <a:off x="4969599" y="2590988"/>
            <a:ext cx="990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24X18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DAF3570E-1E00-4CFE-98FC-ED1094E677F4}"/>
              </a:ext>
            </a:extLst>
          </p:cNvPr>
          <p:cNvSpPr txBox="1"/>
          <p:nvPr/>
        </p:nvSpPr>
        <p:spPr>
          <a:xfrm>
            <a:off x="8855799" y="3194219"/>
            <a:ext cx="990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96X72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2D90DB34-0165-41BB-AF40-7FA685AD1DA2}"/>
              </a:ext>
            </a:extLst>
          </p:cNvPr>
          <p:cNvSpPr txBox="1"/>
          <p:nvPr/>
        </p:nvSpPr>
        <p:spPr>
          <a:xfrm>
            <a:off x="2950375" y="3040331"/>
            <a:ext cx="1316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48X36</a:t>
            </a:r>
          </a:p>
        </p:txBody>
      </p:sp>
    </p:spTree>
    <p:extLst>
      <p:ext uri="{BB962C8B-B14F-4D97-AF65-F5344CB8AC3E}">
        <p14:creationId xmlns:p14="http://schemas.microsoft.com/office/powerpoint/2010/main" val="34175284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7034B80-E116-4F37-9CFD-ECB5315E8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84</a:t>
            </a:fld>
            <a:endParaRPr lang="en-US" dirty="0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E2A26C47-89AE-4D95-9FE3-3176AF28192B}"/>
              </a:ext>
            </a:extLst>
          </p:cNvPr>
          <p:cNvSpPr txBox="1">
            <a:spLocks/>
          </p:cNvSpPr>
          <p:nvPr/>
        </p:nvSpPr>
        <p:spPr>
          <a:xfrm>
            <a:off x="1325971" y="2279539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9600" b="1" dirty="0"/>
              <a:t>期中上機考</a:t>
            </a:r>
          </a:p>
        </p:txBody>
      </p:sp>
    </p:spTree>
    <p:extLst>
      <p:ext uri="{BB962C8B-B14F-4D97-AF65-F5344CB8AC3E}">
        <p14:creationId xmlns:p14="http://schemas.microsoft.com/office/powerpoint/2010/main" val="254777561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F0E99A9-020A-48DE-A0A0-3D4C3E374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48FA52E9-40A7-4E99-A9F5-675396E5A6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610" y="435838"/>
            <a:ext cx="5810714" cy="4359019"/>
          </a:xfr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C9C85DF-3C0F-40F0-BCAA-597EFF2BA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85</a:t>
            </a:fld>
            <a:endParaRPr 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74BEAD9-BAD5-4907-AB47-B1A2BEB69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0988" y="326231"/>
            <a:ext cx="5956824" cy="446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40262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ACE021CF-E8B6-4490-B7FC-24D587127B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63" y="67112"/>
            <a:ext cx="5361693" cy="4022177"/>
          </a:xfr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2FB0A4C-973D-41AC-A02C-017359794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86</a:t>
            </a:fld>
            <a:endParaRPr 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6C7B9FC-A616-4F3B-96FC-1A56A71E11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571" y="1694576"/>
            <a:ext cx="6659356" cy="499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04833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D49946-535B-4C4E-A2EE-35200F42E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第二堂    </a:t>
            </a:r>
            <a:r>
              <a:rPr lang="zh-TW" altLang="en-US" dirty="0">
                <a:solidFill>
                  <a:schemeClr val="accent5">
                    <a:lumMod val="75000"/>
                  </a:schemeClr>
                </a:solidFill>
              </a:rPr>
              <a:t>畫線</a:t>
            </a:r>
            <a:r>
              <a:rPr lang="zh-TW" altLang="en-US" dirty="0"/>
              <a:t>、</a:t>
            </a:r>
            <a:r>
              <a:rPr lang="zh-TW" altLang="en-US" dirty="0">
                <a:solidFill>
                  <a:schemeClr val="tx2">
                    <a:lumMod val="10000"/>
                  </a:schemeClr>
                </a:solidFill>
              </a:rPr>
              <a:t>畫圓</a:t>
            </a:r>
            <a:r>
              <a:rPr lang="zh-TW" altLang="en-US" dirty="0"/>
              <a:t>、</a:t>
            </a:r>
            <a:r>
              <a:rPr lang="zh-TW" altLang="en-US" dirty="0">
                <a:solidFill>
                  <a:schemeClr val="accent6">
                    <a:lumMod val="50000"/>
                  </a:schemeClr>
                </a:solidFill>
              </a:rPr>
              <a:t>移動</a:t>
            </a:r>
            <a:r>
              <a:rPr lang="zh-TW" altLang="en-US" dirty="0"/>
              <a:t>、</a:t>
            </a:r>
            <a:r>
              <a:rPr lang="zh-TW" altLang="en-US" dirty="0">
                <a:solidFill>
                  <a:srgbClr val="002060"/>
                </a:solidFill>
              </a:rPr>
              <a:t>重複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685F3B9-9D39-4737-B1A6-8B68749BC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1A84A12-46A9-4EAC-ADB2-A19E00DDF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568" y="931526"/>
            <a:ext cx="9368745" cy="574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13969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26EF5CE-D3F1-402B-8651-54437F527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第三堂   模組化 函式的使用 </a:t>
            </a:r>
            <a:r>
              <a:rPr lang="en-US" altLang="zh-TW" dirty="0"/>
              <a:t>(</a:t>
            </a:r>
            <a:r>
              <a:rPr lang="zh-TW" altLang="en-US" dirty="0"/>
              <a:t>數西瓜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58C5C48-2AC5-413A-B48C-18E11ADBF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C9D41A5-1745-4A44-BE2B-7B1BBEDA3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496" y="931526"/>
            <a:ext cx="6828112" cy="541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384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5DF2D8E-573F-4DA3-BA8D-15099E98D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第四堂   影分身之術 </a:t>
            </a:r>
            <a:r>
              <a:rPr lang="en-US" altLang="zh-TW" dirty="0"/>
              <a:t>(</a:t>
            </a:r>
            <a:r>
              <a:rPr lang="zh-TW" altLang="en-US" dirty="0"/>
              <a:t>分身數西瓜</a:t>
            </a:r>
            <a:r>
              <a:rPr lang="en-US" altLang="zh-TW" dirty="0"/>
              <a:t>)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E3482FD-833A-44F5-AEC5-430B953BF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1821" y="2662307"/>
            <a:ext cx="6096528" cy="3429297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8225D2B7-9254-4EC1-81EE-3E7714EF99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874" y="931526"/>
            <a:ext cx="5234126" cy="275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260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2A23658-FB4D-4825-A637-7DDEE6EBD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３．光學字元辨識：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C64CA5-CBD5-47D7-970A-1426C6A9A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對圖像中的印刷或手寫文字進行辨識鑑別，通常的輸出是將之轉化成易於編輯的文件形式。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2DB2EAF-63C1-449C-860B-C07E9B5F6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6810" y="3822349"/>
            <a:ext cx="3797417" cy="253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59265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7E04E69-F573-4509-8ACA-AB9C0B70D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第五堂  代數化 </a:t>
            </a:r>
            <a:r>
              <a:rPr lang="en-US" altLang="zh-TW" dirty="0"/>
              <a:t>(</a:t>
            </a:r>
            <a:r>
              <a:rPr lang="zh-TW" altLang="en-US" dirty="0"/>
              <a:t>把程式參數變成代數式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CC6C87C-28EC-4EAB-A6D0-4AFB67F24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F16292A-E0F2-4780-9E29-085A8B80D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0730" y="1094009"/>
            <a:ext cx="7815749" cy="2975106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26CBE519-7C66-4064-8793-A4BDA3CB0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2216" y="2630243"/>
            <a:ext cx="6961180" cy="391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38948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570A37-41D7-4BE1-ADD6-F004B6524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考試</a:t>
            </a:r>
            <a:r>
              <a:rPr lang="en-US" altLang="zh-TW" dirty="0"/>
              <a:t>:</a:t>
            </a:r>
            <a:r>
              <a:rPr lang="zh-TW" altLang="en-US" dirty="0"/>
              <a:t>  影像處理</a:t>
            </a:r>
          </a:p>
        </p:txBody>
      </p:sp>
      <p:pic>
        <p:nvPicPr>
          <p:cNvPr id="9" name="內容版面配置區 8">
            <a:extLst>
              <a:ext uri="{FF2B5EF4-FFF2-40B4-BE49-F238E27FC236}">
                <a16:creationId xmlns:a16="http://schemas.microsoft.com/office/drawing/2014/main" id="{04CDA937-B8B3-4ED7-8BE8-7F18760360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69867" y="969769"/>
            <a:ext cx="9045761" cy="5519737"/>
          </a:xfrm>
        </p:spPr>
      </p:pic>
      <p:pic>
        <p:nvPicPr>
          <p:cNvPr id="10" name="測驗1-範例2">
            <a:hlinkClick r:id="" action="ppaction://media"/>
            <a:extLst>
              <a:ext uri="{FF2B5EF4-FFF2-40B4-BE49-F238E27FC236}">
                <a16:creationId xmlns:a16="http://schemas.microsoft.com/office/drawing/2014/main" id="{423979F5-4278-4B34-9F12-D62D88455AE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6372" y="848410"/>
            <a:ext cx="7291054" cy="410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636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1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45EED1D-94AB-4773-A84C-25B1DC91A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影像的取樣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CAA9F9F-8A45-45A4-A267-8A15212A0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90" y="931526"/>
            <a:ext cx="11301971" cy="734734"/>
          </a:xfrm>
        </p:spPr>
        <p:txBody>
          <a:bodyPr/>
          <a:lstStyle/>
          <a:p>
            <a:r>
              <a:rPr lang="zh-TW" altLang="en-US" dirty="0"/>
              <a:t>取樣的數量越多，越接近原始圖片。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46422F7-083B-45F6-908C-E11800B02C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92</a:t>
            </a:fld>
            <a:endParaRPr lang="en-US" altLang="zh-TW"/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C22EAFB4-DD11-4D3B-835E-289AF3589C31}"/>
              </a:ext>
            </a:extLst>
          </p:cNvPr>
          <p:cNvGrpSpPr/>
          <p:nvPr/>
        </p:nvGrpSpPr>
        <p:grpSpPr>
          <a:xfrm>
            <a:off x="2503437" y="3126362"/>
            <a:ext cx="2555721" cy="1589593"/>
            <a:chOff x="4116356" y="5824773"/>
            <a:chExt cx="2556313" cy="1589961"/>
          </a:xfrm>
        </p:grpSpPr>
        <p:sp>
          <p:nvSpPr>
            <p:cNvPr id="7" name="箭號: 向右 6">
              <a:extLst>
                <a:ext uri="{FF2B5EF4-FFF2-40B4-BE49-F238E27FC236}">
                  <a16:creationId xmlns:a16="http://schemas.microsoft.com/office/drawing/2014/main" id="{610E1EDB-5B63-4140-9765-D6CD0A2973C7}"/>
                </a:ext>
              </a:extLst>
            </p:cNvPr>
            <p:cNvSpPr/>
            <p:nvPr/>
          </p:nvSpPr>
          <p:spPr>
            <a:xfrm>
              <a:off x="4537016" y="6131078"/>
              <a:ext cx="1714994" cy="1283656"/>
            </a:xfrm>
            <a:prstGeom prst="rightArrow">
              <a:avLst/>
            </a:prstGeom>
            <a:solidFill>
              <a:srgbClr val="0070C0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599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B223770D-E986-4252-AD20-FC3F025A2755}"/>
                </a:ext>
              </a:extLst>
            </p:cNvPr>
            <p:cNvSpPr txBox="1"/>
            <p:nvPr/>
          </p:nvSpPr>
          <p:spPr>
            <a:xfrm>
              <a:off x="4116356" y="5824773"/>
              <a:ext cx="255631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799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</a:t>
              </a:r>
              <a:r>
                <a:rPr lang="en-US" altLang="zh-TW" sz="2799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10×10</a:t>
              </a:r>
            </a:p>
            <a:p>
              <a:pPr algn="ctr"/>
              <a:r>
                <a:rPr lang="zh-TW" altLang="en-US" sz="2799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取樣</a:t>
              </a: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00983580-54B6-4A9D-BF18-3A2892140AAF}"/>
              </a:ext>
            </a:extLst>
          </p:cNvPr>
          <p:cNvGrpSpPr/>
          <p:nvPr/>
        </p:nvGrpSpPr>
        <p:grpSpPr>
          <a:xfrm>
            <a:off x="6829848" y="3126361"/>
            <a:ext cx="2555721" cy="1589593"/>
            <a:chOff x="6239222" y="6120596"/>
            <a:chExt cx="2556313" cy="1589961"/>
          </a:xfrm>
        </p:grpSpPr>
        <p:sp>
          <p:nvSpPr>
            <p:cNvPr id="9" name="箭號: 向右 8">
              <a:extLst>
                <a:ext uri="{FF2B5EF4-FFF2-40B4-BE49-F238E27FC236}">
                  <a16:creationId xmlns:a16="http://schemas.microsoft.com/office/drawing/2014/main" id="{6E63DAB2-A32E-4ED0-AF0D-285F7F292C59}"/>
                </a:ext>
              </a:extLst>
            </p:cNvPr>
            <p:cNvSpPr/>
            <p:nvPr/>
          </p:nvSpPr>
          <p:spPr>
            <a:xfrm>
              <a:off x="6638984" y="6426901"/>
              <a:ext cx="1756790" cy="1283656"/>
            </a:xfrm>
            <a:prstGeom prst="rightArrow">
              <a:avLst/>
            </a:prstGeom>
            <a:solidFill>
              <a:srgbClr val="0070C0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599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15E9AF24-D04D-49D3-9D78-CDDA0C0A8E0A}"/>
                </a:ext>
              </a:extLst>
            </p:cNvPr>
            <p:cNvSpPr txBox="1"/>
            <p:nvPr/>
          </p:nvSpPr>
          <p:spPr>
            <a:xfrm>
              <a:off x="6239222" y="6120596"/>
              <a:ext cx="255631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799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</a:t>
              </a:r>
              <a:r>
                <a:rPr lang="en-US" altLang="zh-TW" sz="2799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20×20</a:t>
              </a:r>
            </a:p>
            <a:p>
              <a:pPr algn="ctr"/>
              <a:r>
                <a:rPr lang="zh-TW" altLang="en-US" sz="2799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取樣</a:t>
              </a:r>
            </a:p>
          </p:txBody>
        </p:sp>
      </p:grpSp>
      <p:pic>
        <p:nvPicPr>
          <p:cNvPr id="12" name="圖片 11">
            <a:extLst>
              <a:ext uri="{FF2B5EF4-FFF2-40B4-BE49-F238E27FC236}">
                <a16:creationId xmlns:a16="http://schemas.microsoft.com/office/drawing/2014/main" id="{A314A9DE-CE3C-43FD-A21D-7423976CC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268" y="2549977"/>
            <a:ext cx="2219649" cy="2219649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AC2DF314-5E91-4A47-AC40-9388AE5E90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4679" y="2549977"/>
            <a:ext cx="2219649" cy="2219649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663F77CD-FD1D-4EC5-A3E5-CC04594306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1087" y="2549977"/>
            <a:ext cx="2219649" cy="221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10055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3D916F1-420C-4B71-81A6-95DB83003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灰階影像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8DBA65B-012F-4CBB-ABEA-032DE5043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90" y="931526"/>
            <a:ext cx="8062633" cy="5520168"/>
          </a:xfrm>
        </p:spPr>
        <p:txBody>
          <a:bodyPr/>
          <a:lstStyle/>
          <a:p>
            <a:r>
              <a:rPr lang="zh-TW" altLang="en-US" dirty="0"/>
              <a:t>以特定的數值來表示像素的亮暗程度。</a:t>
            </a:r>
            <a:endParaRPr lang="en-US" altLang="zh-TW" dirty="0"/>
          </a:p>
          <a:p>
            <a:r>
              <a:rPr lang="zh-TW" altLang="en-US" dirty="0"/>
              <a:t>使用</a:t>
            </a:r>
            <a:r>
              <a:rPr lang="en-US" altLang="zh-TW" dirty="0"/>
              <a:t>1</a:t>
            </a:r>
            <a:r>
              <a:rPr lang="zh-TW" altLang="en-US" dirty="0"/>
              <a:t>個位元量化時，</a:t>
            </a:r>
            <a:br>
              <a:rPr lang="en-US" altLang="zh-TW" dirty="0"/>
            </a:br>
            <a:r>
              <a:rPr lang="zh-TW" altLang="en-US" dirty="0"/>
              <a:t>只能表示</a:t>
            </a:r>
            <a:r>
              <a:rPr lang="en-US" altLang="zh-TW" dirty="0"/>
              <a:t>0</a:t>
            </a:r>
            <a:r>
              <a:rPr lang="zh-TW" altLang="en-US" dirty="0"/>
              <a:t>（暗）與</a:t>
            </a:r>
            <a:r>
              <a:rPr lang="en-US" altLang="zh-TW" dirty="0"/>
              <a:t>1</a:t>
            </a:r>
            <a:r>
              <a:rPr lang="zh-TW" altLang="en-US" dirty="0"/>
              <a:t>（亮）</a:t>
            </a:r>
            <a:br>
              <a:rPr lang="en-US" altLang="zh-TW" dirty="0"/>
            </a:br>
            <a:r>
              <a:rPr lang="zh-TW" altLang="en-US" dirty="0"/>
              <a:t>兩種顏色。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4C7D34E-CB5C-4A1F-87FF-494175FF01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93</a:t>
            </a:fld>
            <a:endParaRPr lang="en-US" altLang="zh-TW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29AD760-8FF0-4386-B7C4-1A886B6B6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7905" y="1989173"/>
            <a:ext cx="4043718" cy="404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445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電路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TM04033919[[fn=電路]]</Template>
  <TotalTime>1263</TotalTime>
  <Words>1949</Words>
  <Application>Microsoft Office PowerPoint</Application>
  <PresentationFormat>寬螢幕</PresentationFormat>
  <Paragraphs>299</Paragraphs>
  <Slides>93</Slides>
  <Notes>0</Notes>
  <HiddenSlides>0</HiddenSlides>
  <MMClips>12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93</vt:i4>
      </vt:variant>
    </vt:vector>
  </HeadingPairs>
  <TitlesOfParts>
    <vt:vector size="106" baseType="lpstr">
      <vt:lpstr>王漢宗特黑體繁</vt:lpstr>
      <vt:lpstr>王漢宗特圓體繁</vt:lpstr>
      <vt:lpstr>王漢宗粗黑體一實陰</vt:lpstr>
      <vt:lpstr>華康龍門石碑</vt:lpstr>
      <vt:lpstr>微軟正黑體</vt:lpstr>
      <vt:lpstr>新細明體</vt:lpstr>
      <vt:lpstr>Algerian</vt:lpstr>
      <vt:lpstr>Arial</vt:lpstr>
      <vt:lpstr>Calibri</vt:lpstr>
      <vt:lpstr>Showcard Gothic</vt:lpstr>
      <vt:lpstr>Times New Roman</vt:lpstr>
      <vt:lpstr>Tw Cen MT</vt:lpstr>
      <vt:lpstr>電路</vt:lpstr>
      <vt:lpstr>PowerPoint 簡報</vt:lpstr>
      <vt:lpstr>PowerPoint 簡報</vt:lpstr>
      <vt:lpstr>PowerPoint 簡報</vt:lpstr>
      <vt:lpstr>PowerPoint 簡報</vt:lpstr>
      <vt:lpstr>                     AI影像辨識 與 影像處理</vt:lpstr>
      <vt:lpstr>電腦一開始就可以辨識了嗎？</vt:lpstr>
      <vt:lpstr>１．辨識：</vt:lpstr>
      <vt:lpstr>２．基於內容的圖像提取：</vt:lpstr>
      <vt:lpstr>３．光學字元辨識：</vt:lpstr>
      <vt:lpstr>4.鑑別：</vt:lpstr>
      <vt:lpstr>5.監測：</vt:lpstr>
      <vt:lpstr>PowerPoint 簡報</vt:lpstr>
      <vt:lpstr>目前常見的手機影像辨識功能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西瓜田中有幾顆西瓜？</vt:lpstr>
      <vt:lpstr>PowerPoint 簡報</vt:lpstr>
      <vt:lpstr>PowerPoint 簡報</vt:lpstr>
      <vt:lpstr>數數看(有多少顆蘋果？)</vt:lpstr>
      <vt:lpstr>這張圖有多少亮綠色的點？</vt:lpstr>
      <vt:lpstr>這張圖有多少亮綠色的點？</vt:lpstr>
      <vt:lpstr>這張圖有多少亮綠色的點？（30秒內算完）</vt:lpstr>
      <vt:lpstr>程式範例架構</vt:lpstr>
      <vt:lpstr>寫程式需要數學的基礎 許多程式是數學的應用</vt:lpstr>
      <vt:lpstr>程式的實作 讓數學的應用更廣更有趣 不再只是紙筆的測驗</vt:lpstr>
      <vt:lpstr>Scratch 數西瓜課程- 第一週  雙重重複結構</vt:lpstr>
      <vt:lpstr>PowerPoint 簡報</vt:lpstr>
      <vt:lpstr>步驟一: 背景圖 </vt:lpstr>
      <vt:lpstr>PowerPoint 簡報</vt:lpstr>
      <vt:lpstr>PowerPoint 簡報</vt:lpstr>
      <vt:lpstr>PowerPoint 簡報</vt:lpstr>
      <vt:lpstr>數西瓜課程-第二週 </vt:lpstr>
      <vt:lpstr>PowerPoint 簡報</vt:lpstr>
      <vt:lpstr>下午三點 3:00打掃時間</vt:lpstr>
      <vt:lpstr>PowerPoint 簡報</vt:lpstr>
      <vt:lpstr>PowerPoint 簡報</vt:lpstr>
      <vt:lpstr>PowerPoint 簡報</vt:lpstr>
      <vt:lpstr>數西瓜作業2-建立一個 數西瓜函數積木</vt:lpstr>
      <vt:lpstr>數西瓜作業2-建立一個 數西瓜函數積木</vt:lpstr>
      <vt:lpstr>      【本次作業會用到的程式積木】</vt:lpstr>
      <vt:lpstr>【作業2-延伸】</vt:lpstr>
      <vt:lpstr>PowerPoint 簡報</vt:lpstr>
      <vt:lpstr>PowerPoint 簡報</vt:lpstr>
      <vt:lpstr>加分題</vt:lpstr>
      <vt:lpstr>數西瓜課程-第三週 </vt:lpstr>
      <vt:lpstr>單一運算的缺點？</vt:lpstr>
      <vt:lpstr>單一運算的缺點？　12個花0.36秒</vt:lpstr>
      <vt:lpstr>48*36     將近一分鐘        </vt:lpstr>
      <vt:lpstr>處理 480*360  要做多久?</vt:lpstr>
      <vt:lpstr>PowerPoint 簡報</vt:lpstr>
      <vt:lpstr>PowerPoint 簡報</vt:lpstr>
      <vt:lpstr>圍棋</vt:lpstr>
      <vt:lpstr>AlphaGo Zero 是DeepMind圍棋軟體AlphaGo的最新版。 2017年10月19日</vt:lpstr>
      <vt:lpstr>文件資料共編功能</vt:lpstr>
      <vt:lpstr>Scratch  分身</vt:lpstr>
      <vt:lpstr>PowerPoint 簡報</vt:lpstr>
      <vt:lpstr>PowerPoint 簡報</vt:lpstr>
      <vt:lpstr>加分題</vt:lpstr>
      <vt:lpstr>數西瓜課程-第四週 </vt:lpstr>
      <vt:lpstr>數學7下</vt:lpstr>
      <vt:lpstr>PowerPoint 簡報</vt:lpstr>
      <vt:lpstr>列二元一次式</vt:lpstr>
      <vt:lpstr>PowerPoint 簡報</vt:lpstr>
      <vt:lpstr>想一想，改成 8x6的西瓜田</vt:lpstr>
      <vt:lpstr>想一想，改成 8x6的西瓜田</vt:lpstr>
      <vt:lpstr>想一想，改成 8x6的西瓜田</vt:lpstr>
      <vt:lpstr>PowerPoint 簡報</vt:lpstr>
      <vt:lpstr>分身數西瓜-代數式</vt:lpstr>
      <vt:lpstr>PowerPoint 簡報</vt:lpstr>
      <vt:lpstr>PowerPoint 簡報</vt:lpstr>
      <vt:lpstr>PowerPoint 簡報</vt:lpstr>
      <vt:lpstr>PowerPoint 簡報</vt:lpstr>
      <vt:lpstr>第二堂    畫線、畫圓、移動、重複</vt:lpstr>
      <vt:lpstr>第三堂   模組化 函式的使用 (數西瓜)</vt:lpstr>
      <vt:lpstr>第四堂   影分身之術 (分身數西瓜)</vt:lpstr>
      <vt:lpstr>第五堂  代數化 (把程式參數變成代數式)</vt:lpstr>
      <vt:lpstr>考試:  影像處理</vt:lpstr>
      <vt:lpstr>影像的取樣</vt:lpstr>
      <vt:lpstr>灰階影像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運算思維課程(Scratch專題實作)</dc:title>
  <dc:creator>Maki</dc:creator>
  <cp:lastModifiedBy>user</cp:lastModifiedBy>
  <cp:revision>117</cp:revision>
  <cp:lastPrinted>2018-07-16T03:41:22Z</cp:lastPrinted>
  <dcterms:created xsi:type="dcterms:W3CDTF">2018-07-15T13:47:09Z</dcterms:created>
  <dcterms:modified xsi:type="dcterms:W3CDTF">2023-10-23T02:14:59Z</dcterms:modified>
</cp:coreProperties>
</file>