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54" r:id="rId1"/>
  </p:sldMasterIdLst>
  <p:notesMasterIdLst>
    <p:notesMasterId r:id="rId117"/>
  </p:notesMasterIdLst>
  <p:sldIdLst>
    <p:sldId id="343" r:id="rId2"/>
    <p:sldId id="456" r:id="rId3"/>
    <p:sldId id="301" r:id="rId4"/>
    <p:sldId id="300" r:id="rId5"/>
    <p:sldId id="512" r:id="rId6"/>
    <p:sldId id="387" r:id="rId7"/>
    <p:sldId id="454" r:id="rId8"/>
    <p:sldId id="457" r:id="rId9"/>
    <p:sldId id="477" r:id="rId10"/>
    <p:sldId id="478" r:id="rId11"/>
    <p:sldId id="479" r:id="rId12"/>
    <p:sldId id="388" r:id="rId13"/>
    <p:sldId id="480" r:id="rId14"/>
    <p:sldId id="351" r:id="rId15"/>
    <p:sldId id="390" r:id="rId16"/>
    <p:sldId id="357" r:id="rId17"/>
    <p:sldId id="481" r:id="rId18"/>
    <p:sldId id="482" r:id="rId19"/>
    <p:sldId id="483" r:id="rId20"/>
    <p:sldId id="491" r:id="rId21"/>
    <p:sldId id="484" r:id="rId22"/>
    <p:sldId id="492" r:id="rId23"/>
    <p:sldId id="485" r:id="rId24"/>
    <p:sldId id="486" r:id="rId25"/>
    <p:sldId id="487" r:id="rId26"/>
    <p:sldId id="488" r:id="rId27"/>
    <p:sldId id="489" r:id="rId28"/>
    <p:sldId id="493" r:id="rId29"/>
    <p:sldId id="490" r:id="rId30"/>
    <p:sldId id="401" r:id="rId31"/>
    <p:sldId id="494" r:id="rId32"/>
    <p:sldId id="394" r:id="rId33"/>
    <p:sldId id="495" r:id="rId34"/>
    <p:sldId id="461" r:id="rId35"/>
    <p:sldId id="462" r:id="rId36"/>
    <p:sldId id="513" r:id="rId37"/>
    <p:sldId id="496" r:id="rId38"/>
    <p:sldId id="514" r:id="rId39"/>
    <p:sldId id="403" r:id="rId40"/>
    <p:sldId id="497" r:id="rId41"/>
    <p:sldId id="498" r:id="rId42"/>
    <p:sldId id="499" r:id="rId43"/>
    <p:sldId id="527" r:id="rId44"/>
    <p:sldId id="500" r:id="rId45"/>
    <p:sldId id="501" r:id="rId46"/>
    <p:sldId id="502" r:id="rId47"/>
    <p:sldId id="503" r:id="rId48"/>
    <p:sldId id="408" r:id="rId49"/>
    <p:sldId id="409" r:id="rId50"/>
    <p:sldId id="504" r:id="rId51"/>
    <p:sldId id="515" r:id="rId52"/>
    <p:sldId id="505" r:id="rId53"/>
    <p:sldId id="411" r:id="rId54"/>
    <p:sldId id="506" r:id="rId55"/>
    <p:sldId id="507" r:id="rId56"/>
    <p:sldId id="508" r:id="rId57"/>
    <p:sldId id="415" r:id="rId58"/>
    <p:sldId id="509" r:id="rId59"/>
    <p:sldId id="516" r:id="rId60"/>
    <p:sldId id="510" r:id="rId61"/>
    <p:sldId id="417" r:id="rId62"/>
    <p:sldId id="511" r:id="rId63"/>
    <p:sldId id="418" r:id="rId64"/>
    <p:sldId id="419" r:id="rId65"/>
    <p:sldId id="420" r:id="rId66"/>
    <p:sldId id="421" r:id="rId67"/>
    <p:sldId id="422" r:id="rId68"/>
    <p:sldId id="423" r:id="rId69"/>
    <p:sldId id="424" r:id="rId70"/>
    <p:sldId id="425" r:id="rId71"/>
    <p:sldId id="428" r:id="rId72"/>
    <p:sldId id="518" r:id="rId73"/>
    <p:sldId id="463" r:id="rId74"/>
    <p:sldId id="429" r:id="rId75"/>
    <p:sldId id="431" r:id="rId76"/>
    <p:sldId id="464" r:id="rId77"/>
    <p:sldId id="517" r:id="rId78"/>
    <p:sldId id="465" r:id="rId79"/>
    <p:sldId id="452" r:id="rId80"/>
    <p:sldId id="432" r:id="rId81"/>
    <p:sldId id="433" r:id="rId82"/>
    <p:sldId id="434" r:id="rId83"/>
    <p:sldId id="435" r:id="rId84"/>
    <p:sldId id="519" r:id="rId85"/>
    <p:sldId id="520" r:id="rId86"/>
    <p:sldId id="437" r:id="rId87"/>
    <p:sldId id="438" r:id="rId88"/>
    <p:sldId id="439" r:id="rId89"/>
    <p:sldId id="440" r:id="rId90"/>
    <p:sldId id="441" r:id="rId91"/>
    <p:sldId id="442" r:id="rId92"/>
    <p:sldId id="443" r:id="rId93"/>
    <p:sldId id="521" r:id="rId94"/>
    <p:sldId id="522" r:id="rId95"/>
    <p:sldId id="444" r:id="rId96"/>
    <p:sldId id="445" r:id="rId97"/>
    <p:sldId id="523" r:id="rId98"/>
    <p:sldId id="446" r:id="rId99"/>
    <p:sldId id="455" r:id="rId100"/>
    <p:sldId id="524" r:id="rId101"/>
    <p:sldId id="451" r:id="rId102"/>
    <p:sldId id="528" r:id="rId103"/>
    <p:sldId id="466" r:id="rId104"/>
    <p:sldId id="467" r:id="rId105"/>
    <p:sldId id="468" r:id="rId106"/>
    <p:sldId id="470" r:id="rId107"/>
    <p:sldId id="471" r:id="rId108"/>
    <p:sldId id="472" r:id="rId109"/>
    <p:sldId id="473" r:id="rId110"/>
    <p:sldId id="474" r:id="rId111"/>
    <p:sldId id="475" r:id="rId112"/>
    <p:sldId id="525" r:id="rId113"/>
    <p:sldId id="526" r:id="rId114"/>
    <p:sldId id="331" r:id="rId115"/>
    <p:sldId id="529" r:id="rId116"/>
  </p:sldIdLst>
  <p:sldSz cx="9144000" cy="6858000" type="overhead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55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E3CECE"/>
          </a:solidFill>
        </a:fill>
      </a:tcStyle>
    </a:wholeTbl>
    <a:band2H>
      <a:tcTxStyle/>
      <a:tcStyle>
        <a:tcBdr/>
        <a:fill>
          <a:solidFill>
            <a:srgbClr val="F1E8E8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bevel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3505"/>
  </p:normalViewPr>
  <p:slideViewPr>
    <p:cSldViewPr snapToGrid="0" snapToObjects="1">
      <p:cViewPr varScale="1">
        <p:scale>
          <a:sx n="84" d="100"/>
          <a:sy n="84" d="100"/>
        </p:scale>
        <p:origin x="1358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490506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77307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90658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125412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61368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4102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有頁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1">
            <a:extLst>
              <a:ext uri="{FF2B5EF4-FFF2-40B4-BE49-F238E27FC236}">
                <a16:creationId xmlns="" xmlns:a16="http://schemas.microsoft.com/office/drawing/2014/main" id="{A21D65DA-8F30-1747-9D9A-E148E06E1B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07266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無頁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1">
            <a:extLst>
              <a:ext uri="{FF2B5EF4-FFF2-40B4-BE49-F238E27FC236}">
                <a16:creationId xmlns="" xmlns:a16="http://schemas.microsoft.com/office/drawing/2014/main" id="{A21D65DA-8F30-1747-9D9A-E148E06E1B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0324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11F02-FD3D-A443-9C1D-CDC1AFB2ED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0EE4B14A-247D-4647-93B6-A3B9BE1F6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545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="" xmlns:a16="http://schemas.microsoft.com/office/drawing/2014/main" id="{BAA96517-6A71-334F-9DD0-F055D6453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="" xmlns:a16="http://schemas.microsoft.com/office/drawing/2014/main" id="{3C32DD58-9901-DE41-8063-4E26E5CB2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="" xmlns:a16="http://schemas.microsoft.com/office/drawing/2014/main" id="{47B0BB71-F03F-7E41-8EFB-60DDC0E7A0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="" xmlns:a16="http://schemas.microsoft.com/office/drawing/2014/main" id="{4EE6B0B7-BFA9-7E4D-BC2B-BF94EC036B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="" xmlns:a16="http://schemas.microsoft.com/office/drawing/2014/main" id="{92D5DDA0-C1FF-4845-99AB-B43B19F2B0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11F02-FD3D-A443-9C1D-CDC1AFB2EDF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53194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29.png"/><Relationship Id="rId7" Type="http://schemas.openxmlformats.org/officeDocument/2006/relationships/image" Target="../media/image126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22.png"/><Relationship Id="rId10" Type="http://schemas.microsoft.com/office/2007/relationships/hdphoto" Target="../media/hdphoto3.wdp"/><Relationship Id="rId4" Type="http://schemas.openxmlformats.org/officeDocument/2006/relationships/image" Target="../media/image131.png"/><Relationship Id="rId9" Type="http://schemas.openxmlformats.org/officeDocument/2006/relationships/image" Target="../media/image119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hyperlink" Target="https://qt.hle.com.tw/edisc3.html?tid=111_1_JTE_EBOOK_4_4&amp;tt=Ebook&amp;platform=Hanlin_Eboo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hyperlink" Target="https://www.youtube.com/watch?v=-TO8GcXRGR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hyperlink" Target="../../../&#24433;&#29255;/&#36039;&#31185;/&#31532;4&#31456;/2&#19979;&#36039;&#31185;4-2-Scratch&#36914;&#38542;&#31243;&#24335;&#35373;&#35336;-&#30059;&#24179;&#34892;&#25490;&#21015;&#30340;&#27491;&#26041;&#24418;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hyperlink" Target="https://www.youtube.com/watch?v=0JGmjX9eI5E&amp;list=PLAyqan65YD-qtUpMSfs0rLtUkSsomVA3g&amp;t=10s" TargetMode="Externa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hyperlink" Target="https://www.youtube.com/watch?v=0JGmjX9eI5E&amp;list=PLAyqan65YD-qtUpMSfs0rLtUkSsomVA3g&amp;t=10s" TargetMode="Externa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WcWcj1sdW0&amp;t=5s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hyperlink" Target="../../../&#24433;&#29255;/&#36039;&#31185;/&#31532;4&#31456;/2&#19979;&#36039;&#31185;4-2-Scratch&#36914;&#38542;&#31243;&#24335;&#35373;&#35336;-&#30059;&#36880;&#28472;&#25844;&#22823;&#30340;&#27491;&#26041;&#24418;.mp4" TargetMode="External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hyperlink" Target="https://www.youtube.com/watch?v=SWcWcj1sdW0&amp;t=5s" TargetMode="External"/><Relationship Id="rId4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hyperlink" Target="https://www.youtube.com/watch?v=SWcWcj1sdW0&amp;t=5s" TargetMode="External"/><Relationship Id="rId4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png"/><Relationship Id="rId4" Type="http://schemas.openxmlformats.org/officeDocument/2006/relationships/hyperlink" Target="https://www.youtube.com/watch?v=SWcWcj1sdW0&amp;t=5s" TargetMode="Externa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png"/><Relationship Id="rId4" Type="http://schemas.openxmlformats.org/officeDocument/2006/relationships/image" Target="../media/image7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0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OGPn9v5LJE&amp;t=5s" TargetMode="External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5" Type="http://schemas.openxmlformats.org/officeDocument/2006/relationships/hyperlink" Target="../../../&#24433;&#29255;/&#36039;&#31185;/&#31532;4&#31456;/2&#19979;&#36039;&#31185;4-2-Scratch&#36914;&#38542;&#31243;&#24335;&#35373;&#35336;-&#23567;&#40165;&#21507;&#34802;.mp4" TargetMode="External"/><Relationship Id="rId4" Type="http://schemas.openxmlformats.org/officeDocument/2006/relationships/image" Target="../media/image104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1OGPn9v5LJE&amp;t=5s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0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png"/><Relationship Id="rId5" Type="http://schemas.openxmlformats.org/officeDocument/2006/relationships/hyperlink" Target="https://www.youtube.com/watch?v=1OGPn9v5LJE&amp;t=5s" TargetMode="External"/><Relationship Id="rId4" Type="http://schemas.openxmlformats.org/officeDocument/2006/relationships/image" Target="../media/image15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3.wdp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png"/><Relationship Id="rId5" Type="http://schemas.microsoft.com/office/2007/relationships/hdphoto" Target="../media/hdphoto5.wdp"/><Relationship Id="rId4" Type="http://schemas.openxmlformats.org/officeDocument/2006/relationships/image" Target="../media/image1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1">
            <a:extLst>
              <a:ext uri="{FF2B5EF4-FFF2-40B4-BE49-F238E27FC236}">
                <a16:creationId xmlns="" xmlns:a16="http://schemas.microsoft.com/office/drawing/2014/main" id="{2D3F7278-348F-4640-9F51-EF9D68551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" y="-1"/>
            <a:ext cx="9141777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5FE0D15-4D7A-D25F-112E-36B9B443A790}"/>
              </a:ext>
            </a:extLst>
          </p:cNvPr>
          <p:cNvSpPr/>
          <p:nvPr/>
        </p:nvSpPr>
        <p:spPr>
          <a:xfrm>
            <a:off x="7095067" y="0"/>
            <a:ext cx="2048933" cy="685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907471" y="-4781"/>
            <a:ext cx="4487243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Scratch 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649766" y="1229441"/>
            <a:ext cx="5723325" cy="3559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在程式設計方面，如果要畫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2700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出三角形與一個正方形，程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2700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式會較為冗長。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2700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若想要修改或除錯某一個圖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2700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形時，也不容易一個直覺的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2700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找出該圖形所屬的積木。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140C9C9-52C7-07C7-6C0B-94FE90B33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344" y="349027"/>
            <a:ext cx="1835252" cy="62761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B52366E-EF0B-496C-C2F4-77CF1678D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460" y="5039939"/>
            <a:ext cx="3258164" cy="170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7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215900" y="-143418"/>
            <a:ext cx="635369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如何處理小鳥角色動畫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899" y="1061689"/>
            <a:ext cx="8093911" cy="13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依下方提示組裝積木，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完成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小鳥吃蟲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的動畫。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411AB3F8-5740-0247-85C9-F2B1A061C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933" y="2628405"/>
            <a:ext cx="3976568" cy="3412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E628C440-FAFF-6D4D-AE7E-A20E9BB956F4}"/>
              </a:ext>
            </a:extLst>
          </p:cNvPr>
          <p:cNvSpPr/>
          <p:nvPr/>
        </p:nvSpPr>
        <p:spPr>
          <a:xfrm>
            <a:off x="405237" y="1158173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8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2" name="文字方塊 3">
            <a:extLst>
              <a:ext uri="{FF2B5EF4-FFF2-40B4-BE49-F238E27FC236}">
                <a16:creationId xmlns="" xmlns:a16="http://schemas.microsoft.com/office/drawing/2014/main" id="{D6B5ACAA-FABC-0891-7FFB-BF285BB07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237" y="2558560"/>
            <a:ext cx="3262667" cy="505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1.</a:t>
            </a: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 如何讓小鳥隨著</a:t>
            </a:r>
            <a:endParaRPr lang="en-US" altLang="zh-TW" sz="2800" b="1" kern="120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    滑鼠移動</a:t>
            </a:r>
            <a:r>
              <a:rPr lang="en-US" altLang="zh-TW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?</a:t>
            </a: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2.</a:t>
            </a: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按下滑鼠表示小鳥 欲吃蟲，變換為小鳥彎腰的造型；未按下滑鼠時，則維持小鳥站立的造型。</a:t>
            </a:r>
            <a:endParaRPr lang="en-US" altLang="zh-TW" sz="2800" b="1" kern="120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TW" altLang="en-US" sz="3200" b="1" kern="120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4428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59654" y="-103119"/>
            <a:ext cx="5888177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如何處理小鳥角色動畫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873F28C-5943-BE42-9C16-E55029E6A776}"/>
              </a:ext>
            </a:extLst>
          </p:cNvPr>
          <p:cNvSpPr/>
          <p:nvPr/>
        </p:nvSpPr>
        <p:spPr>
          <a:xfrm>
            <a:off x="524100" y="3387631"/>
            <a:ext cx="2701752" cy="1368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AF41A948-C737-1540-B381-D6BAE429F1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243" y="2611747"/>
            <a:ext cx="3179535" cy="396662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78B95F9-2EE3-BC4C-9935-FE85A4AA6E9C}"/>
              </a:ext>
            </a:extLst>
          </p:cNvPr>
          <p:cNvSpPr/>
          <p:nvPr/>
        </p:nvSpPr>
        <p:spPr>
          <a:xfrm>
            <a:off x="215900" y="1061689"/>
            <a:ext cx="7339932" cy="13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依下方提示組裝積木，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完成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小鳥吃蟲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的動畫。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2" name="圓角矩形 11">
            <a:extLst>
              <a:ext uri="{FF2B5EF4-FFF2-40B4-BE49-F238E27FC236}">
                <a16:creationId xmlns="" xmlns:a16="http://schemas.microsoft.com/office/drawing/2014/main" id="{28717C19-5B16-9C45-BAA0-7B5300681AF4}"/>
              </a:ext>
            </a:extLst>
          </p:cNvPr>
          <p:cNvSpPr/>
          <p:nvPr/>
        </p:nvSpPr>
        <p:spPr>
          <a:xfrm>
            <a:off x="405237" y="1158173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8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62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2448AE9F-05BC-9345-12ED-69192F1E8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109" y="962372"/>
            <a:ext cx="1464535" cy="1267386"/>
          </a:xfrm>
          <a:prstGeom prst="rect">
            <a:avLst/>
          </a:prstGeom>
        </p:spPr>
      </p:pic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3" name="從電腦教室到教室電腦">
            <a:extLst>
              <a:ext uri="{FF2B5EF4-FFF2-40B4-BE49-F238E27FC236}">
                <a16:creationId xmlns="" xmlns:a16="http://schemas.microsoft.com/office/drawing/2014/main" id="{A2BA8176-91BA-6424-4015-DDBC865AC54C}"/>
              </a:ext>
            </a:extLst>
          </p:cNvPr>
          <p:cNvSpPr txBox="1">
            <a:spLocks/>
          </p:cNvSpPr>
          <p:nvPr/>
        </p:nvSpPr>
        <p:spPr>
          <a:xfrm>
            <a:off x="893385" y="-96985"/>
            <a:ext cx="39687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範例</a:t>
            </a:r>
            <a:r>
              <a:rPr lang="en-US" altLang="zh-TW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-</a:t>
            </a:r>
            <a:r>
              <a:rPr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小鳥吃蟲</a:t>
            </a:r>
            <a:endParaRPr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  <a:sym typeface="Times New Roman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3C7E77C7-8393-15EC-2F5A-BDA0E6228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529" y="2115949"/>
            <a:ext cx="3179535" cy="3966626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9B2BA43A-FBAF-961A-3C15-29F7C905F9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33" y="1195551"/>
            <a:ext cx="1506639" cy="1353096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8F111329-CEDC-CDE4-42B7-173FA9F503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64" b="89776" l="5914" r="89785">
                        <a14:foregroundMark x1="19713" y1="7980" x2="14695" y2="52494"/>
                        <a14:foregroundMark x1="14695" y1="52494" x2="22760" y2="76808"/>
                        <a14:foregroundMark x1="22760" y1="76808" x2="20251" y2="82793"/>
                        <a14:foregroundMark x1="9677" y1="9227" x2="53584" y2="12718"/>
                        <a14:foregroundMark x1="5914" y1="30673" x2="12186" y2="54863"/>
                        <a14:foregroundMark x1="12186" y1="54863" x2="9677" y2="60848"/>
                        <a14:foregroundMark x1="19713" y1="4364" x2="26523" y2="4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127" y="1046015"/>
            <a:ext cx="2351289" cy="3379451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33769D04-E70E-C578-241F-C861F81F5C0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15" b="89744" l="5932" r="90819">
                        <a14:foregroundMark x1="5650" y1="14744" x2="6073" y2="50641"/>
                        <a14:foregroundMark x1="6073" y1="50641" x2="12147" y2="70085"/>
                        <a14:foregroundMark x1="89689" y1="39316" x2="90819" y2="45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85" b="6650"/>
          <a:stretch/>
        </p:blipFill>
        <p:spPr>
          <a:xfrm>
            <a:off x="116435" y="3075041"/>
            <a:ext cx="4792133" cy="3138562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B7C7FA8A-FA9A-60D6-108C-CBF1F77E78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524" b="89796" l="9770" r="89943">
                        <a14:foregroundMark x1="24713" y1="9524" x2="30460" y2="67007"/>
                        <a14:foregroundMark x1="30460" y1="67007" x2="31322" y2="69388"/>
                        <a14:foregroundMark x1="43103" y1="24830" x2="39655" y2="50340"/>
                        <a14:foregroundMark x1="28736" y1="50340" x2="29885" y2="18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55" y="4710971"/>
            <a:ext cx="2758703" cy="233062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81251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7972568" y="207885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5pPr>
            <a:lvl6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6pPr>
            <a:lvl7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7pPr>
            <a:lvl8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8pPr>
            <a:lvl9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223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861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5599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貓抓老鼠 </a:t>
            </a: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畫面出現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隻老鼠以隨機方向移動，貓抓到老鼠，該老鼠即消失並在隨機的位置再產生一隻。若貓抓到老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鼠，捕抓數量增加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。完成條件有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 </a:t>
            </a: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舞臺區呈現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捕抓數量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變數。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貓須碰到老鼠同時按下滑鼠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才算抓到老鼠，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捕抓數量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變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數則增加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貓抓到老鼠後，該老鼠則消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失並於隨機位置上再出現一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隻老鼠，並且不斷變換移動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的方向。 </a:t>
            </a: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8F938F76-674E-9840-8C6D-9D1F050EB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492" y="3298372"/>
            <a:ext cx="3897149" cy="297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8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360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貓抓老鼠 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舞臺與角色安排 </a:t>
            </a:r>
          </a:p>
          <a:p>
            <a:pPr hangingPunct="1">
              <a:lnSpc>
                <a:spcPts val="3600"/>
              </a:lnSpc>
              <a:defRPr/>
            </a:pPr>
            <a:endParaRPr lang="zh-TW" altLang="en-US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背景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Woods</a:t>
            </a: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貓角色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Cat 2 </a:t>
            </a: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老鼠角色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Mouse 1</a:t>
            </a:r>
            <a:r>
              <a:rPr lang="en" altLang="zh-TW" sz="2800" b="1" dirty="0">
                <a:solidFill>
                  <a:schemeClr val="accent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8F938F76-674E-9840-8C6D-9D1F050EB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94" y="1998305"/>
            <a:ext cx="5173770" cy="394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9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14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貓抓老鼠 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A52511B1-7D63-6440-8123-CF8C83136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54" y="2745332"/>
            <a:ext cx="1866900" cy="17907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3E578C6A-0281-E84A-A0AB-35BD4F70BA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214" y="2140735"/>
            <a:ext cx="4165600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8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609B615E-DDF0-BE45-AA7F-E43336F0F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34" y="1838569"/>
            <a:ext cx="2110599" cy="295669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14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貓抓老鼠 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18FEFFFE-3EAD-784E-A032-984B34956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957" y="1033593"/>
            <a:ext cx="1574800" cy="15113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E5C4FEBD-0E01-8048-B79F-F658577B1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42" y="4325624"/>
            <a:ext cx="2093287" cy="2293893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2EE1C974-24CA-A743-BA48-AC9C820339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342" y="2392339"/>
            <a:ext cx="5497676" cy="397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45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054161"/>
            <a:ext cx="8717293" cy="5599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鯊魚吃小魚</a:t>
            </a:r>
            <a:b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</a:b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隻小魚與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隻河豚以隨機速度、方向移動，鯊魚吃到小魚或河豚，皆會在隨機位置再產生一隻。鯊魚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若吃到小魚分數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+1 ;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如果吃到河豚則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-1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。完成條件有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 </a:t>
            </a: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舞臺區呈現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分數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變數。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隻小魚與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隻河豚以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隨機速度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隨機方向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移動 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鯊魚嘴巴必須碰到小魚同時按下滑鼠，才算吃到小 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魚，分數變數則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＋</a:t>
            </a:r>
            <a:r>
              <a:rPr lang="en-US" altLang="zh-TW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 </a:t>
            </a: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鯊魚嘴巴必須碰到河豚同時按下滑鼠，才算吃到河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豚，分數變數則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 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小魚或河豚被鯊魚吃掉後，該角色則消失並於隨機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位置上再出現一隻，並且不斷變換移動的方向。 </a:t>
            </a:r>
          </a:p>
        </p:txBody>
      </p:sp>
    </p:spTree>
    <p:extLst>
      <p:ext uri="{BB962C8B-B14F-4D97-AF65-F5344CB8AC3E}">
        <p14:creationId xmlns:p14="http://schemas.microsoft.com/office/powerpoint/2010/main" val="330045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464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鯊魚吃小魚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舞臺與角色安排 </a:t>
            </a: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zh-TW" altLang="en-US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背景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Underwater 1 </a:t>
            </a: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鯊魚角色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Shark 2 </a:t>
            </a: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小魚角色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Fish </a:t>
            </a:r>
          </a:p>
          <a:p>
            <a:pPr hangingPunct="1">
              <a:lnSpc>
                <a:spcPts val="4500"/>
              </a:lnSpc>
              <a:defRPr/>
            </a:pP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河豚角色</a:t>
            </a:r>
            <a:r>
              <a:rPr lang="en-US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:</a:t>
            </a:r>
            <a:r>
              <a:rPr lang="en" altLang="zh-TW" sz="28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Pufferfish</a:t>
            </a:r>
            <a:r>
              <a:rPr lang="en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F2FDC5F2-259E-C344-8BD0-38A759377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43" y="2172159"/>
            <a:ext cx="4619384" cy="352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9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14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鯊魚吃小魚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8F2D5FF9-A429-E640-9ED1-91E905D4E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32" y="1962470"/>
            <a:ext cx="1676400" cy="16637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A7D6F5D0-0B50-6A48-8D50-D01D8EEC5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711" y="1161265"/>
            <a:ext cx="3356285" cy="545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2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5819B6C-E374-A0DD-D206-EB86F90DA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44" y="1196962"/>
            <a:ext cx="1640788" cy="56110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E5DAEB8-5783-D049-3DFA-13C3735FF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124" y="2307571"/>
            <a:ext cx="2335255" cy="3579934"/>
          </a:xfrm>
          <a:prstGeom prst="rect">
            <a:avLst/>
          </a:prstGeom>
        </p:spPr>
      </p:pic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829783" y="-21305"/>
            <a:ext cx="4800427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Scratch 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</a:t>
            </a:r>
          </a:p>
        </p:txBody>
      </p:sp>
      <p:pic>
        <p:nvPicPr>
          <p:cNvPr id="11" name="Picture 5">
            <a:extLst>
              <a:ext uri="{FF2B5EF4-FFF2-40B4-BE49-F238E27FC236}">
                <a16:creationId xmlns="" xmlns:a16="http://schemas.microsoft.com/office/drawing/2014/main" id="{2AFC3198-2733-9B41-839F-1985350E2A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1" t="-1" r="64993" b="9529"/>
          <a:stretch/>
        </p:blipFill>
        <p:spPr bwMode="auto">
          <a:xfrm>
            <a:off x="5234576" y="2307571"/>
            <a:ext cx="1724877" cy="357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>
            <a:extLst>
              <a:ext uri="{FF2B5EF4-FFF2-40B4-BE49-F238E27FC236}">
                <a16:creationId xmlns="" xmlns:a16="http://schemas.microsoft.com/office/drawing/2014/main" id="{E54544CA-ED81-0E42-B77B-44FFAB1459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78" t="-1" r="39542" b="9529"/>
          <a:stretch/>
        </p:blipFill>
        <p:spPr bwMode="auto">
          <a:xfrm>
            <a:off x="7085650" y="2343487"/>
            <a:ext cx="1698161" cy="359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663D880-5DC5-1143-A9C9-B62AB87BD8AD}"/>
              </a:ext>
            </a:extLst>
          </p:cNvPr>
          <p:cNvSpPr/>
          <p:nvPr/>
        </p:nvSpPr>
        <p:spPr>
          <a:xfrm>
            <a:off x="2005408" y="1040566"/>
            <a:ext cx="60397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185738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運用副程式的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模組化設計，可使程式更具可讀性，後續還可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重複呼叫</a:t>
            </a:r>
            <a:endParaRPr lang="en-US" altLang="zh-TW" sz="28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</p:txBody>
      </p:sp>
      <p:sp>
        <p:nvSpPr>
          <p:cNvPr id="6" name="Right Arrow 5">
            <a:extLst>
              <a:ext uri="{FF2B5EF4-FFF2-40B4-BE49-F238E27FC236}">
                <a16:creationId xmlns="" xmlns:a16="http://schemas.microsoft.com/office/drawing/2014/main" id="{C11BDEF9-75A2-B97F-9E1B-1D18D45AEA49}"/>
              </a:ext>
            </a:extLst>
          </p:cNvPr>
          <p:cNvSpPr/>
          <p:nvPr/>
        </p:nvSpPr>
        <p:spPr>
          <a:xfrm>
            <a:off x="1746019" y="3648933"/>
            <a:ext cx="877056" cy="6497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="" xmlns:a16="http://schemas.microsoft.com/office/drawing/2014/main" id="{34FAAC79-C14D-F2DF-0C08-764A54D3B0B3}"/>
              </a:ext>
            </a:extLst>
          </p:cNvPr>
          <p:cNvCxnSpPr>
            <a:cxnSpLocks/>
          </p:cNvCxnSpPr>
          <p:nvPr/>
        </p:nvCxnSpPr>
        <p:spPr>
          <a:xfrm flipV="1">
            <a:off x="3729789" y="2710037"/>
            <a:ext cx="1504787" cy="1429582"/>
          </a:xfrm>
          <a:prstGeom prst="straightConnector1">
            <a:avLst/>
          </a:prstGeom>
          <a:ln w="5715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9ABECA2E-13C0-94BA-B7EF-7AECAFE4D33E}"/>
              </a:ext>
            </a:extLst>
          </p:cNvPr>
          <p:cNvCxnSpPr>
            <a:cxnSpLocks/>
          </p:cNvCxnSpPr>
          <p:nvPr/>
        </p:nvCxnSpPr>
        <p:spPr>
          <a:xfrm flipV="1">
            <a:off x="3744378" y="2863516"/>
            <a:ext cx="3467469" cy="2220540"/>
          </a:xfrm>
          <a:prstGeom prst="straightConnector1">
            <a:avLst/>
          </a:prstGeom>
          <a:ln w="5715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="" xmlns:a16="http://schemas.microsoft.com/office/drawing/2014/main" id="{B3BC577B-624B-2A83-6A17-FC6799F1CF80}"/>
              </a:ext>
            </a:extLst>
          </p:cNvPr>
          <p:cNvSpPr/>
          <p:nvPr/>
        </p:nvSpPr>
        <p:spPr>
          <a:xfrm>
            <a:off x="2623075" y="2154159"/>
            <a:ext cx="6286933" cy="4191409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8445B88-BB0A-FAB4-C8F8-71B951F2D355}"/>
              </a:ext>
            </a:extLst>
          </p:cNvPr>
          <p:cNvSpPr txBox="1"/>
          <p:nvPr/>
        </p:nvSpPr>
        <p:spPr>
          <a:xfrm>
            <a:off x="3032488" y="5817434"/>
            <a:ext cx="908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600" dirty="0"/>
              <a:t>主程式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907A885-2473-29C4-9EFE-F74EF82F75D0}"/>
              </a:ext>
            </a:extLst>
          </p:cNvPr>
          <p:cNvSpPr txBox="1"/>
          <p:nvPr/>
        </p:nvSpPr>
        <p:spPr>
          <a:xfrm>
            <a:off x="5244380" y="5817434"/>
            <a:ext cx="1432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600" dirty="0"/>
              <a:t>三角形副程式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31695A55-CE24-7439-3FD3-5D9D9EA2D834}"/>
              </a:ext>
            </a:extLst>
          </p:cNvPr>
          <p:cNvSpPr txBox="1"/>
          <p:nvPr/>
        </p:nvSpPr>
        <p:spPr>
          <a:xfrm>
            <a:off x="7211847" y="5794609"/>
            <a:ext cx="1432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600" dirty="0"/>
              <a:t>正方形副程式</a:t>
            </a:r>
          </a:p>
        </p:txBody>
      </p:sp>
      <p:sp>
        <p:nvSpPr>
          <p:cNvPr id="16" name="矩形 15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127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7278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14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鯊魚吃小魚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8BBCAE0-56CF-C747-834B-570E33B5E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494" y="999829"/>
            <a:ext cx="1727200" cy="1524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3763D96E-2714-3140-AD42-43CD1EA4B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2" y="1825545"/>
            <a:ext cx="2171700" cy="2839915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="" xmlns:a16="http://schemas.microsoft.com/office/drawing/2014/main" id="{2D294630-C184-C447-9A25-9212E32BE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56" y="4138666"/>
            <a:ext cx="3011561" cy="2644937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="" xmlns:a16="http://schemas.microsoft.com/office/drawing/2014/main" id="{46CF0B8E-52E2-8E4E-BABD-DE8D8970ED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186" y="2558794"/>
            <a:ext cx="4995461" cy="385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0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1161265"/>
            <a:ext cx="8717293" cy="14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ts val="36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鯊魚吃小魚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ts val="3600"/>
              </a:lnSpc>
              <a:defRPr/>
            </a:pPr>
            <a:endParaRPr lang="en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61778E2B-16B2-FF4D-B4F1-DE3847AC7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7" y="913847"/>
            <a:ext cx="1778000" cy="16637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8653F709-E106-944A-8EAE-A6A92101D0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99" y="1744059"/>
            <a:ext cx="2149447" cy="2747479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2268A02D-7D67-DC4F-B65C-759049D792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094" y="2453912"/>
            <a:ext cx="5123552" cy="4096064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B598B691-8232-0D4E-8E3E-963F357D7E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34" y="3987721"/>
            <a:ext cx="2813812" cy="25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0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59654" y="-103119"/>
            <a:ext cx="5888177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重點回顧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0F25471-E1CD-3EBC-EB67-E898C14BD097}"/>
              </a:ext>
            </a:extLst>
          </p:cNvPr>
          <p:cNvSpPr/>
          <p:nvPr/>
        </p:nvSpPr>
        <p:spPr>
          <a:xfrm>
            <a:off x="213353" y="1321686"/>
            <a:ext cx="8717293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b="1" dirty="0">
                <a:solidFill>
                  <a:srgbClr val="005092"/>
                </a:solidFill>
                <a:effectLst/>
                <a:latin typeface="+mj-ea"/>
                <a:ea typeface="+mj-ea"/>
              </a:rPr>
              <a:t>模組化的概念</a:t>
            </a:r>
          </a:p>
          <a:p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撰寫程式的過程中，</a:t>
            </a:r>
            <a:r>
              <a:rPr lang="zh-TW" altLang="en-US" sz="2800" b="1" dirty="0">
                <a:solidFill>
                  <a:srgbClr val="141413"/>
                </a:solidFill>
                <a:latin typeface="+mj-ea"/>
                <a:ea typeface="+mj-ea"/>
              </a:rPr>
              <a:t>如果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能夠善用模組化的概念，可</a:t>
            </a:r>
            <a:endParaRPr lang="en-US" altLang="zh-TW" sz="28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將原有的問題拆解成較小的問題，然後分別去解決。</a:t>
            </a:r>
            <a:endParaRPr lang="en-US" altLang="zh-TW" sz="28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2800" b="1" dirty="0">
                <a:solidFill>
                  <a:srgbClr val="005092"/>
                </a:solidFill>
                <a:effectLst/>
                <a:latin typeface="+mj-ea"/>
                <a:ea typeface="+mj-ea"/>
              </a:rPr>
              <a:t> </a:t>
            </a:r>
          </a:p>
          <a:p>
            <a:r>
              <a:rPr lang="zh-TW" altLang="en-US" sz="3600" b="1" dirty="0">
                <a:solidFill>
                  <a:srgbClr val="005092"/>
                </a:solidFill>
                <a:effectLst/>
                <a:latin typeface="+mj-ea"/>
                <a:ea typeface="+mj-ea"/>
              </a:rPr>
              <a:t>副程式的概念</a:t>
            </a:r>
          </a:p>
          <a:p>
            <a:r>
              <a:rPr lang="zh-TW" altLang="en-US" sz="2800" b="1" dirty="0">
                <a:latin typeface="+mj-ea"/>
                <a:ea typeface="+mj-ea"/>
                <a:cs typeface="Arial Unicode MS"/>
                <a:sym typeface="Arial Unicode MS"/>
              </a:rPr>
              <a:t>◼︎ 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可以透過撰寫副程式來達到模組化的成效，將功能</a:t>
            </a:r>
            <a:endParaRPr lang="en-US" altLang="zh-TW" sz="28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2800" b="1" dirty="0">
                <a:solidFill>
                  <a:srgbClr val="141413"/>
                </a:solidFill>
                <a:latin typeface="+mj-ea"/>
                <a:ea typeface="+mj-ea"/>
              </a:rPr>
              <a:t>     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獨立的部分，分別寫成一個一個的模組後，再進行  </a:t>
            </a:r>
            <a:endParaRPr lang="en-US" altLang="zh-TW" sz="28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2800" b="1" dirty="0">
                <a:solidFill>
                  <a:srgbClr val="141413"/>
                </a:solidFill>
                <a:latin typeface="+mj-ea"/>
                <a:ea typeface="+mj-ea"/>
              </a:rPr>
              <a:t>     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組裝。</a:t>
            </a:r>
            <a:endParaRPr lang="en-US" altLang="zh-TW" sz="28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2800" b="1" dirty="0">
                <a:latin typeface="+mj-ea"/>
                <a:ea typeface="+mj-ea"/>
                <a:cs typeface="Arial Unicode MS"/>
                <a:sym typeface="Arial Unicode MS"/>
              </a:rPr>
              <a:t>◼︎ 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這樣不僅可讓程式碼較</a:t>
            </a:r>
            <a:r>
              <a:rPr lang="zh-TW" altLang="en-US" sz="2800" b="1" dirty="0">
                <a:solidFill>
                  <a:srgbClr val="C00000"/>
                </a:solidFill>
                <a:effectLst/>
                <a:latin typeface="+mj-ea"/>
                <a:ea typeface="+mj-ea"/>
              </a:rPr>
              <a:t>容易閱讀、維護與修改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，也</a:t>
            </a:r>
            <a:endParaRPr lang="en-US" altLang="zh-TW" sz="28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2800" b="1" dirty="0">
                <a:solidFill>
                  <a:srgbClr val="141413"/>
                </a:solidFill>
                <a:latin typeface="+mj-ea"/>
                <a:ea typeface="+mj-ea"/>
              </a:rPr>
              <a:t>     </a:t>
            </a:r>
            <a:r>
              <a:rPr lang="zh-TW" altLang="en-US" sz="28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有助於多人合作開發大程式。</a:t>
            </a:r>
          </a:p>
        </p:txBody>
      </p:sp>
      <p:sp>
        <p:nvSpPr>
          <p:cNvPr id="6" name="矩形 5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2899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59654" y="-103119"/>
            <a:ext cx="5888177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重點回顧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0F25471-E1CD-3EBC-EB67-E898C14BD097}"/>
              </a:ext>
            </a:extLst>
          </p:cNvPr>
          <p:cNvSpPr/>
          <p:nvPr/>
        </p:nvSpPr>
        <p:spPr>
          <a:xfrm>
            <a:off x="213353" y="1161265"/>
            <a:ext cx="871729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rgbClr val="005092"/>
                </a:solidFill>
                <a:effectLst/>
                <a:latin typeface="+mj-ea"/>
                <a:ea typeface="+mj-ea"/>
              </a:rPr>
              <a:t>定義副程式</a:t>
            </a:r>
            <a:endParaRPr lang="en-US" altLang="zh-TW" sz="4000" b="1" dirty="0">
              <a:solidFill>
                <a:srgbClr val="005092"/>
              </a:solidFill>
              <a:effectLst/>
              <a:latin typeface="+mj-ea"/>
              <a:ea typeface="+mj-ea"/>
            </a:endParaRPr>
          </a:p>
          <a:p>
            <a:endParaRPr lang="zh-TW" altLang="en-US" sz="4000" b="1" dirty="0">
              <a:solidFill>
                <a:srgbClr val="005092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latin typeface="+mj-ea"/>
                <a:ea typeface="+mj-ea"/>
                <a:cs typeface="Arial Unicode MS"/>
                <a:sym typeface="Arial Unicode MS"/>
              </a:rPr>
              <a:t> ◼︎ </a:t>
            </a:r>
            <a:r>
              <a:rPr lang="zh-TW" altLang="en-US" sz="3200" b="1" dirty="0">
                <a:solidFill>
                  <a:srgbClr val="141413"/>
                </a:solidFill>
                <a:latin typeface="+mj-ea"/>
                <a:ea typeface="+mj-ea"/>
                <a:cs typeface="Arial Unicode MS"/>
                <a:sym typeface="Arial Unicode MS"/>
              </a:rPr>
              <a:t>可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讓副程式更具彈性，也可以同時為這個副  </a:t>
            </a:r>
            <a:endParaRPr lang="en-US" altLang="zh-TW" sz="32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solidFill>
                  <a:srgbClr val="141413"/>
                </a:solidFill>
                <a:latin typeface="+mj-ea"/>
                <a:ea typeface="+mj-ea"/>
              </a:rPr>
              <a:t>      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程式定義「</a:t>
            </a:r>
            <a:r>
              <a:rPr lang="zh-TW" altLang="en-US" sz="3200" b="1" dirty="0">
                <a:solidFill>
                  <a:srgbClr val="C00000"/>
                </a:solidFill>
                <a:effectLst/>
                <a:latin typeface="+mj-ea"/>
                <a:ea typeface="+mj-ea"/>
              </a:rPr>
              <a:t>參數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」。</a:t>
            </a:r>
            <a:endParaRPr lang="en-US" altLang="zh-TW" sz="32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latin typeface="+mj-ea"/>
                <a:ea typeface="+mj-ea"/>
                <a:cs typeface="Arial Unicode MS"/>
                <a:sym typeface="Arial Unicode MS"/>
              </a:rPr>
              <a:t> ◼︎ 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參數可以是數字、字串或布林值等</a:t>
            </a:r>
            <a:r>
              <a:rPr lang="zh-TW" altLang="en-US" sz="3200" b="1" dirty="0">
                <a:solidFill>
                  <a:srgbClr val="C00000"/>
                </a:solidFill>
                <a:effectLst/>
                <a:latin typeface="+mj-ea"/>
                <a:ea typeface="+mj-ea"/>
              </a:rPr>
              <a:t>不同的資</a:t>
            </a:r>
            <a:endParaRPr lang="en-US" altLang="zh-TW" sz="3200" b="1" dirty="0">
              <a:solidFill>
                <a:srgbClr val="C00000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solidFill>
                  <a:srgbClr val="C00000"/>
                </a:solidFill>
                <a:effectLst/>
                <a:latin typeface="+mj-ea"/>
                <a:ea typeface="+mj-ea"/>
              </a:rPr>
              <a:t>      料型態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。</a:t>
            </a:r>
            <a:endParaRPr lang="en-US" altLang="zh-TW" sz="32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latin typeface="+mj-ea"/>
                <a:ea typeface="+mj-ea"/>
                <a:cs typeface="Arial Unicode MS"/>
                <a:sym typeface="Arial Unicode MS"/>
              </a:rPr>
              <a:t> ◼︎ 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在 </a:t>
            </a:r>
            <a:r>
              <a:rPr 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Scratch 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中則是使用函式積木的</a:t>
            </a:r>
            <a:r>
              <a:rPr lang="zh-TW" altLang="en-US" sz="3200" b="1" dirty="0">
                <a:solidFill>
                  <a:srgbClr val="CD0A20"/>
                </a:solidFill>
                <a:effectLst/>
                <a:latin typeface="+mj-ea"/>
                <a:ea typeface="+mj-ea"/>
              </a:rPr>
              <a:t>添加輸入</a:t>
            </a:r>
            <a:endParaRPr lang="en-US" altLang="zh-TW" sz="3200" b="1" dirty="0">
              <a:solidFill>
                <a:srgbClr val="CD0A20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solidFill>
                  <a:srgbClr val="CD0A20"/>
                </a:solidFill>
                <a:latin typeface="+mj-ea"/>
                <a:ea typeface="+mj-ea"/>
              </a:rPr>
              <a:t>      </a:t>
            </a:r>
            <a:r>
              <a:rPr lang="zh-TW" altLang="en-US" sz="3200" b="1" dirty="0">
                <a:solidFill>
                  <a:srgbClr val="CD0A20"/>
                </a:solidFill>
                <a:effectLst/>
                <a:latin typeface="+mj-ea"/>
                <a:ea typeface="+mj-ea"/>
              </a:rPr>
              <a:t>方塊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來描述參數，在呼叫此類副程式時必須</a:t>
            </a:r>
            <a:endParaRPr lang="en-US" altLang="zh-TW" sz="3200" b="1" dirty="0">
              <a:solidFill>
                <a:srgbClr val="141413"/>
              </a:solidFill>
              <a:effectLst/>
              <a:latin typeface="+mj-ea"/>
              <a:ea typeface="+mj-ea"/>
            </a:endParaRPr>
          </a:p>
          <a:p>
            <a:r>
              <a:rPr lang="zh-TW" altLang="en-US" sz="3200" b="1" dirty="0">
                <a:solidFill>
                  <a:srgbClr val="141413"/>
                </a:solidFill>
                <a:latin typeface="+mj-ea"/>
                <a:ea typeface="+mj-ea"/>
              </a:rPr>
              <a:t>      </a:t>
            </a:r>
            <a:r>
              <a:rPr lang="zh-TW" altLang="en-US" sz="3200" b="1" dirty="0">
                <a:solidFill>
                  <a:srgbClr val="141413"/>
                </a:solidFill>
                <a:effectLst/>
                <a:latin typeface="+mj-ea"/>
                <a:ea typeface="+mj-ea"/>
              </a:rPr>
              <a:t>要傳入相對應的參數值。</a:t>
            </a:r>
          </a:p>
        </p:txBody>
      </p:sp>
      <p:sp>
        <p:nvSpPr>
          <p:cNvPr id="6" name="矩形 5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0510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5">
            <a:extLst>
              <a:ext uri="{FF2B5EF4-FFF2-40B4-BE49-F238E27FC236}">
                <a16:creationId xmlns="" xmlns:a16="http://schemas.microsoft.com/office/drawing/2014/main" id="{F18B28F2-60BE-EB49-906A-EE37318B63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494" y="2532257"/>
            <a:ext cx="39814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電腦輔助教學的趨勢"/>
          <p:cNvSpPr txBox="1">
            <a:spLocks noGrp="1"/>
          </p:cNvSpPr>
          <p:nvPr>
            <p:ph type="title" idx="4294967295"/>
          </p:nvPr>
        </p:nvSpPr>
        <p:spPr>
          <a:xfrm>
            <a:off x="1187116" y="-124493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sym typeface="華康中圓體"/>
              </a:rPr>
              <a:t>問題與討論</a:t>
            </a:r>
            <a:endParaRPr sz="4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sym typeface="華康中圓體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6A6F1FD-6A82-984E-8B9C-6E92D4A2E191}"/>
              </a:ext>
            </a:extLst>
          </p:cNvPr>
          <p:cNvSpPr/>
          <p:nvPr/>
        </p:nvSpPr>
        <p:spPr>
          <a:xfrm>
            <a:off x="1068129" y="1589418"/>
            <a:ext cx="65149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6600" b="1" dirty="0">
                <a:latin typeface="+mj-ea"/>
                <a:ea typeface="+mj-ea"/>
              </a:rPr>
              <a:t>你還想知道什麼</a:t>
            </a:r>
            <a:r>
              <a:rPr lang="en-US" altLang="zh-TW" sz="6600" b="1" dirty="0" smtClean="0">
                <a:latin typeface="+mj-ea"/>
                <a:ea typeface="+mj-ea"/>
              </a:rPr>
              <a:t>?</a:t>
            </a:r>
            <a:endParaRPr lang="en-US" altLang="zh-TW" sz="66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7263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301986"/>
            <a:ext cx="2910963" cy="87236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286" y="4215558"/>
            <a:ext cx="800986" cy="800986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1333241" y="1019175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zh-TW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 </a:t>
            </a:r>
            <a:r>
              <a:rPr lang="zh-TW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章</a:t>
            </a:r>
            <a:r>
              <a:rPr lang="zh-TW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已經全部學習完畢，</a:t>
            </a:r>
            <a:endParaRPr lang="en-US" altLang="zh-TW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點擊</a:t>
            </a:r>
            <a:r>
              <a:rPr lang="zh-TW" altLang="en-US" sz="3200" b="1" dirty="0" smtClean="0">
                <a:solidFill>
                  <a:srgbClr val="4D7AA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速測派</a:t>
            </a:r>
            <a:r>
              <a:rPr lang="zh-TW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按鈕進行題目練習！</a:t>
            </a:r>
            <a:endParaRPr lang="zh-TW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電腦輔助教學的趨勢"/>
          <p:cNvSpPr txBox="1">
            <a:spLocks/>
          </p:cNvSpPr>
          <p:nvPr/>
        </p:nvSpPr>
        <p:spPr>
          <a:xfrm>
            <a:off x="1244753" y="-123825"/>
            <a:ext cx="33421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線上派卷</a:t>
            </a:r>
            <a:endParaRPr lang="zh-TW" altLang="en-US" sz="4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8711425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836023" y="-4781"/>
            <a:ext cx="4704165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Scratch 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649766" y="1229441"/>
            <a:ext cx="880241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寫程式時，可透過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副程式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來達到模組化。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例如：將畫三角形、畫正方形、畫星星有三項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獨立的任務，可分別寫成三個不同的副程式，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等到需要用到時，再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由主程式去呼叫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grpSp>
        <p:nvGrpSpPr>
          <p:cNvPr id="12" name="群組 11">
            <a:extLst>
              <a:ext uri="{FF2B5EF4-FFF2-40B4-BE49-F238E27FC236}">
                <a16:creationId xmlns="" xmlns:a16="http://schemas.microsoft.com/office/drawing/2014/main" id="{11C205E7-B6D1-1947-BCC8-714D1B6F3AE4}"/>
              </a:ext>
            </a:extLst>
          </p:cNvPr>
          <p:cNvGrpSpPr/>
          <p:nvPr/>
        </p:nvGrpSpPr>
        <p:grpSpPr>
          <a:xfrm>
            <a:off x="360015" y="3849870"/>
            <a:ext cx="8423969" cy="1980000"/>
            <a:chOff x="611560" y="3933056"/>
            <a:chExt cx="8064000" cy="1980000"/>
          </a:xfrm>
        </p:grpSpPr>
        <p:grpSp>
          <p:nvGrpSpPr>
            <p:cNvPr id="15" name="群組 14">
              <a:extLst>
                <a:ext uri="{FF2B5EF4-FFF2-40B4-BE49-F238E27FC236}">
                  <a16:creationId xmlns="" xmlns:a16="http://schemas.microsoft.com/office/drawing/2014/main" id="{8A5E3486-5B52-5149-B4A7-D8E872FE32BA}"/>
                </a:ext>
              </a:extLst>
            </p:cNvPr>
            <p:cNvGrpSpPr/>
            <p:nvPr/>
          </p:nvGrpSpPr>
          <p:grpSpPr>
            <a:xfrm>
              <a:off x="611560" y="3933056"/>
              <a:ext cx="8064000" cy="1980000"/>
              <a:chOff x="3131840" y="2880000"/>
              <a:chExt cx="8064000" cy="1980000"/>
            </a:xfrm>
          </p:grpSpPr>
          <p:sp>
            <p:nvSpPr>
              <p:cNvPr id="17" name="圓角矩形 16">
                <a:extLst>
                  <a:ext uri="{FF2B5EF4-FFF2-40B4-BE49-F238E27FC236}">
                    <a16:creationId xmlns="" xmlns:a16="http://schemas.microsoft.com/office/drawing/2014/main" id="{032E0749-9357-894E-8E38-916DB5180C95}"/>
                  </a:ext>
                </a:extLst>
              </p:cNvPr>
              <p:cNvSpPr/>
              <p:nvPr/>
            </p:nvSpPr>
            <p:spPr>
              <a:xfrm>
                <a:off x="3131840" y="3096000"/>
                <a:ext cx="8064000" cy="176400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6460AB"/>
                </a:solidFill>
              </a:ln>
            </p:spPr>
            <p:txBody>
              <a:bodyPr rtlCol="0" anchor="ctr"/>
              <a:lstStyle/>
              <a:p>
                <a:pPr algn="ctr"/>
                <a:endParaRPr lang="zh-TW" altLang="en-US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標楷體" pitchFamily="65" charset="-120"/>
                </a:endParaRPr>
              </a:p>
            </p:txBody>
          </p:sp>
          <p:sp>
            <p:nvSpPr>
              <p:cNvPr id="18" name="圓角矩形 17">
                <a:extLst>
                  <a:ext uri="{FF2B5EF4-FFF2-40B4-BE49-F238E27FC236}">
                    <a16:creationId xmlns="" xmlns:a16="http://schemas.microsoft.com/office/drawing/2014/main" id="{080739DD-B40F-9340-892A-1673F663D87A}"/>
                  </a:ext>
                </a:extLst>
              </p:cNvPr>
              <p:cNvSpPr/>
              <p:nvPr/>
            </p:nvSpPr>
            <p:spPr>
              <a:xfrm>
                <a:off x="3131840" y="2880000"/>
                <a:ext cx="1152000" cy="360000"/>
              </a:xfrm>
              <a:prstGeom prst="roundRect">
                <a:avLst>
                  <a:gd name="adj" fmla="val 50000"/>
                </a:avLst>
              </a:prstGeom>
              <a:solidFill>
                <a:srgbClr val="BEBADD"/>
              </a:solidFill>
              <a:ln w="25400">
                <a:solidFill>
                  <a:srgbClr val="6460AB"/>
                </a:solidFill>
              </a:ln>
            </p:spPr>
            <p:txBody>
              <a:bodyPr rtlCol="0" anchor="ctr"/>
              <a:lstStyle/>
              <a:p>
                <a:pPr algn="ctr"/>
                <a:r>
                  <a:rPr lang="zh-TW" altLang="en-US" sz="20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副程式</a:t>
                </a:r>
              </a:p>
            </p:txBody>
          </p:sp>
        </p:grpSp>
        <p:sp>
          <p:nvSpPr>
            <p:cNvPr id="16" name="文字方塊 15">
              <a:extLst>
                <a:ext uri="{FF2B5EF4-FFF2-40B4-BE49-F238E27FC236}">
                  <a16:creationId xmlns="" xmlns:a16="http://schemas.microsoft.com/office/drawing/2014/main" id="{30302625-7D6E-CF46-B97C-6ABC05AF7651}"/>
                </a:ext>
              </a:extLst>
            </p:cNvPr>
            <p:cNvSpPr txBox="1"/>
            <p:nvPr/>
          </p:nvSpPr>
          <p:spPr>
            <a:xfrm>
              <a:off x="719560" y="4427619"/>
              <a:ext cx="7848000" cy="1080000"/>
            </a:xfrm>
            <a:prstGeom prst="rect">
              <a:avLst/>
            </a:prstGeom>
            <a:noFill/>
          </p:spPr>
          <p:txBody>
            <a:bodyPr wrap="square" lIns="36000" tIns="36000" rIns="36000" bIns="36000" rtlCol="0" anchor="t" anchorCtr="0">
              <a:noAutofit/>
            </a:bodyPr>
            <a:lstStyle>
              <a:defPPr>
                <a:defRPr lang="en-US"/>
              </a:defPPr>
              <a:lvl1pPr>
                <a:lnSpc>
                  <a:spcPts val="2800"/>
                </a:lnSpc>
                <a:defRPr sz="2000" b="0">
                  <a:solidFill>
                    <a:schemeClr val="tx1"/>
                  </a:solidFill>
                  <a:latin typeface="+mj-lt"/>
                  <a:ea typeface="標楷體" pitchFamily="65" charset="-12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TW" altLang="en-US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副程式（</a:t>
              </a:r>
              <a:r>
                <a:rPr lang="en-US" altLang="zh-TW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sub-program</a:t>
              </a:r>
              <a:r>
                <a:rPr lang="zh-TW" altLang="en-US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）是把一些常用且重複的功能，寫成程式碼，再由主程式來呼叫、使程式易於閱讀與維護，也可節省程式執行佔用的記憶體，並可節省重複撰寫程式時間。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279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DE3B7AA-F4A6-54B7-EA1C-51B60B34E75A}"/>
              </a:ext>
            </a:extLst>
          </p:cNvPr>
          <p:cNvSpPr/>
          <p:nvPr/>
        </p:nvSpPr>
        <p:spPr>
          <a:xfrm>
            <a:off x="7095067" y="0"/>
            <a:ext cx="2048933" cy="685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773642" y="-19295"/>
            <a:ext cx="4490776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Scratch 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441220" y="1229441"/>
            <a:ext cx="3215484" cy="4750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在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Scratch </a:t>
            </a: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中，使用者可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自訂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函式積木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撰寫副程式。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命名函式積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木時，建議簡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4762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潔易懂。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DDD70CD-2DC2-4821-470D-778D4F3E0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457" y="1485821"/>
            <a:ext cx="4490776" cy="26711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9088212-AC4E-EB00-D413-2AC887B931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704" y="4385841"/>
            <a:ext cx="5046077" cy="2085407"/>
          </a:xfrm>
          <a:prstGeom prst="rect">
            <a:avLst/>
          </a:prstGeom>
        </p:spPr>
      </p:pic>
      <p:pic>
        <p:nvPicPr>
          <p:cNvPr id="5" name="圖片 4">
            <a:hlinkClick r:id="rId4"/>
            <a:extLst>
              <a:ext uri="{FF2B5EF4-FFF2-40B4-BE49-F238E27FC236}">
                <a16:creationId xmlns="" xmlns:a16="http://schemas.microsoft.com/office/drawing/2014/main" id="{13D24555-4BD6-6F4B-E610-B4927E91A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300686" y="86518"/>
            <a:ext cx="1843314" cy="113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789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5">
            <a:extLst>
              <a:ext uri="{FF2B5EF4-FFF2-40B4-BE49-F238E27FC236}">
                <a16:creationId xmlns="" xmlns:a16="http://schemas.microsoft.com/office/drawing/2014/main" id="{AC2B4F33-4082-0149-8804-FB559A1BC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1740">
            <a:off x="4390733" y="5344374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542539" y="-13384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認識模組化程式設計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8C4AEB8-D302-6D42-A305-1D12194B0425}"/>
              </a:ext>
            </a:extLst>
          </p:cNvPr>
          <p:cNvSpPr/>
          <p:nvPr/>
        </p:nvSpPr>
        <p:spPr>
          <a:xfrm>
            <a:off x="156134" y="1009017"/>
            <a:ext cx="7749522" cy="165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【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畫平行排列的正方形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】</a:t>
            </a: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按下綠旗後，使小貓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向右依序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畫出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六個平行排列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的正方形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363F67C2-132E-F244-9B33-298E64ABC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34" y="3496017"/>
            <a:ext cx="4131469" cy="299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="" xmlns:a16="http://schemas.microsoft.com/office/drawing/2014/main" id="{5679434A-A8C6-EF45-AC16-C48ABD9BDB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605" y="2320422"/>
            <a:ext cx="4131469" cy="331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9">
            <a:hlinkClick r:id="rId5"/>
            <a:extLst>
              <a:ext uri="{FF2B5EF4-FFF2-40B4-BE49-F238E27FC236}">
                <a16:creationId xmlns="" xmlns:a16="http://schemas.microsoft.com/office/drawing/2014/main" id="{06F15695-92D7-334E-B8A7-FF6C415B9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240707" y="560138"/>
            <a:ext cx="1843314" cy="113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129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Rectangle 11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6674764" y="1791127"/>
            <a:ext cx="2227504" cy="360000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anchor="ctr" anchorCtr="1">
            <a:noAutofit/>
          </a:bodyPr>
          <a:lstStyle/>
          <a:p>
            <a:pPr algn="just"/>
            <a:r>
              <a:rPr lang="zh-TW" altLang="en-US" sz="1800" b="1" u="sng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畫平行</a:t>
            </a:r>
            <a:r>
              <a:rPr lang="zh-TW" altLang="en-US" sz="1800" b="1" u="sng" dirty="0" smtClean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排列的</a:t>
            </a:r>
            <a:r>
              <a:rPr lang="zh-TW" altLang="en-US" sz="1800" b="1" u="sng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正方形</a:t>
            </a:r>
          </a:p>
        </p:txBody>
      </p:sp>
      <p:sp>
        <p:nvSpPr>
          <p:cNvPr id="18" name="AutoShape 12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5738139" y="1718714"/>
            <a:ext cx="936625" cy="504825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anchor="ctr" anchorCtr="1">
            <a:no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</a:p>
        </p:txBody>
      </p:sp>
    </p:spTree>
    <p:extLst>
      <p:ext uri="{BB962C8B-B14F-4D97-AF65-F5344CB8AC3E}">
        <p14:creationId xmlns:p14="http://schemas.microsoft.com/office/powerpoint/2010/main" val="278518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514829" y="-27239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認識模組化程式設計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8C4AEB8-D302-6D42-A305-1D12194B0425}"/>
              </a:ext>
            </a:extLst>
          </p:cNvPr>
          <p:cNvSpPr/>
          <p:nvPr/>
        </p:nvSpPr>
        <p:spPr>
          <a:xfrm>
            <a:off x="412842" y="1023264"/>
            <a:ext cx="7749522" cy="165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【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畫平行排列的正方形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】</a:t>
            </a: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按下綠旗後，使小貓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向右依序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畫出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六個平行排列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的正方形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14" name="圖片 5">
            <a:extLst>
              <a:ext uri="{FF2B5EF4-FFF2-40B4-BE49-F238E27FC236}">
                <a16:creationId xmlns="" xmlns:a16="http://schemas.microsoft.com/office/drawing/2014/main" id="{0A35DC36-D0BE-3343-9F21-A1B5F1EC5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1740">
            <a:off x="4390733" y="5263692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="" xmlns:a16="http://schemas.microsoft.com/office/drawing/2014/main" id="{8F8C8764-026A-0945-8621-BD75AA392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96" y="3061570"/>
            <a:ext cx="4088556" cy="324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="" xmlns:a16="http://schemas.microsoft.com/office/drawing/2014/main" id="{CC14B6FA-4082-4546-B1FB-5F4CB0EAF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905" y="2377152"/>
            <a:ext cx="4184047" cy="3141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9">
            <a:hlinkClick r:id="rId5"/>
            <a:extLst>
              <a:ext uri="{FF2B5EF4-FFF2-40B4-BE49-F238E27FC236}">
                <a16:creationId xmlns="" xmlns:a16="http://schemas.microsoft.com/office/drawing/2014/main" id="{F13E0D6F-7D0F-D846-9376-E1794B836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306602" y="566656"/>
            <a:ext cx="1843314" cy="1133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129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1084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564033" y="-103119"/>
            <a:ext cx="5711868" cy="1143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畫平行排列的正方形</a:t>
            </a:r>
            <a:endParaRPr lang="zh-TW" altLang="en-US" sz="3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4" name="文字方塊 3">
            <a:extLst>
              <a:ext uri="{FF2B5EF4-FFF2-40B4-BE49-F238E27FC236}">
                <a16:creationId xmlns="" xmlns:a16="http://schemas.microsoft.com/office/drawing/2014/main" id="{4DA951C4-3C10-914D-AB05-5AB541009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568" y="1134251"/>
            <a:ext cx="8424863" cy="81831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我們可以將這個程式範例拆解幾個部分如下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5" y="1796665"/>
            <a:ext cx="5988847" cy="467458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eaLnBrk="1" hangingPunct="1">
              <a:lnSpc>
                <a:spcPct val="120000"/>
              </a:lnSpc>
              <a:buFont typeface="+mj-lt"/>
              <a:buAutoNum type="arabicPeriod"/>
              <a:defRPr/>
            </a:pP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如何畫出正方形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8FDDE36-7B64-BD11-08E5-CAF6383DF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60" y="2406838"/>
            <a:ext cx="5988846" cy="40049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1308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4" name="文字方塊 3">
            <a:extLst>
              <a:ext uri="{FF2B5EF4-FFF2-40B4-BE49-F238E27FC236}">
                <a16:creationId xmlns="" xmlns:a16="http://schemas.microsoft.com/office/drawing/2014/main" id="{4DA951C4-3C10-914D-AB05-5AB541009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136" y="1186174"/>
            <a:ext cx="8424863" cy="81831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chemeClr val="bg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我們可以將這個程式範例拆解幾個部分如下</a:t>
            </a:r>
            <a:r>
              <a:rPr lang="en-US" altLang="zh-TW" sz="3200" b="1" dirty="0">
                <a:solidFill>
                  <a:schemeClr val="bg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</a:t>
            </a:r>
            <a:endParaRPr lang="zh-TW" altLang="en-US" sz="3200" b="1" kern="0" baseline="0" dirty="0">
              <a:solidFill>
                <a:schemeClr val="bg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5" y="1796665"/>
            <a:ext cx="7755017" cy="467458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eaLnBrk="1" hangingPunct="1">
              <a:lnSpc>
                <a:spcPct val="120000"/>
              </a:lnSpc>
              <a:buFont typeface="+mj-lt"/>
              <a:buAutoNum type="arabicPeriod" startAt="2"/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執行時，如何設定起始的定位位置，並考量畫完六個間隔相同的正方形時，不會超出畫面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758D137-4B05-16FC-ED63-07E5F1A85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204" y="3897224"/>
            <a:ext cx="6521111" cy="1676857"/>
          </a:xfrm>
          <a:prstGeom prst="rect">
            <a:avLst/>
          </a:prstGeom>
        </p:spPr>
      </p:pic>
      <p:sp>
        <p:nvSpPr>
          <p:cNvPr id="2" name="從電腦教室到教室電腦">
            <a:extLst>
              <a:ext uri="{FF2B5EF4-FFF2-40B4-BE49-F238E27FC236}">
                <a16:creationId xmlns="" xmlns:a16="http://schemas.microsoft.com/office/drawing/2014/main" id="{38EBFEAF-3E1D-FA7B-A6C0-E0F551D79B76}"/>
              </a:ext>
            </a:extLst>
          </p:cNvPr>
          <p:cNvSpPr txBox="1">
            <a:spLocks/>
          </p:cNvSpPr>
          <p:nvPr/>
        </p:nvSpPr>
        <p:spPr>
          <a:xfrm>
            <a:off x="564033" y="-103119"/>
            <a:ext cx="57118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60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畫平行排列的正方形</a:t>
            </a:r>
            <a:endParaRPr lang="zh-TW" altLang="en-US" sz="3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  <a:sym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0060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4" name="文字方塊 3">
            <a:extLst>
              <a:ext uri="{FF2B5EF4-FFF2-40B4-BE49-F238E27FC236}">
                <a16:creationId xmlns="" xmlns:a16="http://schemas.microsoft.com/office/drawing/2014/main" id="{4DA951C4-3C10-914D-AB05-5AB541009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4" y="978354"/>
            <a:ext cx="8424863" cy="81831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chemeClr val="bg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我們可以將這個程式範例拆解幾個部分如下</a:t>
            </a:r>
            <a:r>
              <a:rPr lang="en-US" altLang="zh-TW" sz="3200" b="1" dirty="0">
                <a:solidFill>
                  <a:schemeClr val="bg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</a:t>
            </a:r>
            <a:endParaRPr lang="zh-TW" altLang="en-US" sz="3200" b="1" kern="0" baseline="0" dirty="0">
              <a:solidFill>
                <a:schemeClr val="bg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5" y="1796665"/>
            <a:ext cx="7755017" cy="467458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eaLnBrk="1" hangingPunct="1">
              <a:lnSpc>
                <a:spcPct val="120000"/>
              </a:lnSpc>
              <a:buFont typeface="+mj-lt"/>
              <a:buAutoNum type="arabicPeriod" startAt="3"/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如何利用副程式將程式碼模組化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marL="514350" indent="-514350" eaLnBrk="1" hangingPunct="1">
              <a:lnSpc>
                <a:spcPct val="120000"/>
              </a:lnSpc>
              <a:buFont typeface="+mj-lt"/>
              <a:buAutoNum type="arabicPeriod" startAt="3"/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如何設定副程式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846138" indent="-349250" eaLnBrk="1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執行時，如何使用副程式，畫出一個正方形</a:t>
            </a:r>
            <a:r>
              <a:rPr lang="en-US" altLang="zh-TW" sz="3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marL="514350" indent="-514350" eaLnBrk="1" hangingPunct="1">
              <a:lnSpc>
                <a:spcPct val="120000"/>
              </a:lnSpc>
              <a:buFont typeface="+mj-lt"/>
              <a:buAutoNum type="arabicPeriod" startAt="5"/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如何呼叫副程式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808038" indent="-249238" eaLnBrk="1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執行時，如何利用副程式，向右畫出六個平行排列的正方形</a:t>
            </a:r>
            <a:r>
              <a:rPr lang="en-US" altLang="zh-TW" sz="3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</p:txBody>
      </p:sp>
      <p:sp>
        <p:nvSpPr>
          <p:cNvPr id="2" name="從電腦教室到教室電腦">
            <a:extLst>
              <a:ext uri="{FF2B5EF4-FFF2-40B4-BE49-F238E27FC236}">
                <a16:creationId xmlns="" xmlns:a16="http://schemas.microsoft.com/office/drawing/2014/main" id="{B81286DC-D01A-27BD-594F-FB7FF6D1FD76}"/>
              </a:ext>
            </a:extLst>
          </p:cNvPr>
          <p:cNvSpPr txBox="1">
            <a:spLocks/>
          </p:cNvSpPr>
          <p:nvPr/>
        </p:nvSpPr>
        <p:spPr>
          <a:xfrm>
            <a:off x="564033" y="-103119"/>
            <a:ext cx="57118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60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畫平行排列的正方形</a:t>
            </a:r>
            <a:endParaRPr lang="zh-TW" altLang="en-US" sz="36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  <a:sym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799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如何畫出正方形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079500"/>
            <a:ext cx="8928100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依下方提示組裝積木，完成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畫正方形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的程式。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600E1A83-CAB1-7C42-BEEE-D5C037C05EA3}"/>
              </a:ext>
            </a:extLst>
          </p:cNvPr>
          <p:cNvSpPr/>
          <p:nvPr/>
        </p:nvSpPr>
        <p:spPr>
          <a:xfrm>
            <a:off x="383340" y="1111291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1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46FF71A-FF61-C966-11AF-CA8F87BE9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69" y="2558096"/>
            <a:ext cx="3581617" cy="2394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125E6C8-6669-E9D7-4EA5-41C830851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700" y="2448699"/>
            <a:ext cx="4635185" cy="293647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131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5096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報 告 大 綱">
            <a:extLst>
              <a:ext uri="{FF2B5EF4-FFF2-40B4-BE49-F238E27FC236}">
                <a16:creationId xmlns="" xmlns:a16="http://schemas.microsoft.com/office/drawing/2014/main" id="{14741B5B-9494-174F-8B27-EE05C454F7FB}"/>
              </a:ext>
            </a:extLst>
          </p:cNvPr>
          <p:cNvSpPr txBox="1">
            <a:spLocks/>
          </p:cNvSpPr>
          <p:nvPr/>
        </p:nvSpPr>
        <p:spPr>
          <a:xfrm>
            <a:off x="1501995" y="0"/>
            <a:ext cx="3782698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</a:t>
            </a:r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目   錄</a:t>
            </a:r>
          </a:p>
        </p:txBody>
      </p:sp>
      <p:sp>
        <p:nvSpPr>
          <p:cNvPr id="21" name="報 告 大 綱">
            <a:extLst>
              <a:ext uri="{FF2B5EF4-FFF2-40B4-BE49-F238E27FC236}">
                <a16:creationId xmlns="" xmlns:a16="http://schemas.microsoft.com/office/drawing/2014/main" id="{394D67B2-C819-CA42-9E54-3E511914533C}"/>
              </a:ext>
            </a:extLst>
          </p:cNvPr>
          <p:cNvSpPr txBox="1">
            <a:spLocks/>
          </p:cNvSpPr>
          <p:nvPr/>
        </p:nvSpPr>
        <p:spPr>
          <a:xfrm>
            <a:off x="1501995" y="1253833"/>
            <a:ext cx="619648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進階程式設計</a:t>
            </a:r>
            <a:r>
              <a:rPr lang="en-US" altLang="zh-TW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(2)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885B00C1-0F99-A040-A6B0-A099EFA7F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7" y="2445328"/>
            <a:ext cx="6321338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4000" b="1" kern="1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  </a:t>
            </a:r>
            <a:r>
              <a:rPr lang="en-US" altLang="zh-TW" sz="4000" b="1" kern="1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1.</a:t>
            </a:r>
            <a:r>
              <a:rPr lang="zh-TW" altLang="en-US" sz="4000" b="1" kern="1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 模組化的概念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="" xmlns:a16="http://schemas.microsoft.com/office/drawing/2014/main" id="{D1FE463A-40EE-C449-A7CA-F619FA73F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7" y="3678391"/>
            <a:ext cx="6321338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TW" altLang="en-US" sz="4000" b="1" kern="1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  </a:t>
            </a:r>
            <a:r>
              <a:rPr lang="en-US" altLang="zh-TW" sz="4000" b="1" kern="1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2.</a:t>
            </a:r>
            <a:r>
              <a:rPr lang="zh-TW" altLang="en-US" sz="4000" b="1" kern="1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 認識模組化程式設計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40F598A-CA1F-0843-8E28-1D5A3E3B6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2" y="4869885"/>
            <a:ext cx="6321338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4000" b="1" kern="1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  </a:t>
            </a:r>
            <a:r>
              <a:rPr lang="en-US" altLang="zh-TW" sz="4000" b="1" kern="1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3.</a:t>
            </a:r>
            <a:r>
              <a:rPr lang="zh-TW" altLang="en-US" sz="4000" b="1" kern="1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/>
              </a:rPr>
              <a:t> 模組化程式設計的應用</a:t>
            </a:r>
          </a:p>
        </p:txBody>
      </p:sp>
    </p:spTree>
    <p:extLst>
      <p:ext uri="{BB962C8B-B14F-4D97-AF65-F5344CB8AC3E}">
        <p14:creationId xmlns:p14="http://schemas.microsoft.com/office/powerpoint/2010/main" val="148714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如何畫出正方形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CEDAA61-2C8B-4543-8A53-4BD2AFF3BAE7}"/>
              </a:ext>
            </a:extLst>
          </p:cNvPr>
          <p:cNvSpPr/>
          <p:nvPr/>
        </p:nvSpPr>
        <p:spPr>
          <a:xfrm>
            <a:off x="107950" y="1348441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D34E3505-FC16-174E-A8E0-6E612588CB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97" b="98403" l="1462" r="89474">
                        <a14:foregroundMark x1="23099" y1="7371" x2="23977" y2="24816"/>
                        <a14:foregroundMark x1="5263" y1="15479" x2="6725" y2="24570"/>
                        <a14:foregroundMark x1="42105" y1="56757" x2="41813" y2="62162"/>
                        <a14:foregroundMark x1="11696" y1="47666" x2="10819" y2="66093"/>
                        <a14:foregroundMark x1="9357" y1="5528" x2="23977" y2="11916"/>
                        <a14:foregroundMark x1="13450" y1="4545" x2="35673" y2="6634"/>
                        <a14:foregroundMark x1="35673" y1="6634" x2="36257" y2="7125"/>
                        <a14:foregroundMark x1="16667" y1="2457" x2="33333" y2="4054"/>
                        <a14:foregroundMark x1="13158" y1="98403" x2="30409" y2="86364"/>
                        <a14:foregroundMark x1="5310" y1="17495" x2="5848" y2="18550"/>
                        <a14:foregroundMark x1="4725" y1="16348" x2="4505" y2="15916"/>
                        <a14:foregroundMark x1="3552" y1="14048" x2="3218" y2="13393"/>
                        <a14:foregroundMark x1="2651" y1="12282" x2="2840" y2="12652"/>
                        <a14:foregroundMark x1="2026" y1="11057" x2="2587" y2="12158"/>
                        <a14:foregroundMark x1="1462" y1="9951" x2="1838" y2="10688"/>
                        <a14:foregroundMark x1="17836" y1="1597" x2="23684" y2="3686"/>
                        <a14:backgroundMark x1="1462" y1="13268" x2="1462" y2="7862"/>
                        <a14:backgroundMark x1="1754" y1="12654" x2="1754" y2="9337"/>
                        <a14:backgroundMark x1="2339" y1="12654" x2="3509" y2="11057"/>
                        <a14:backgroundMark x1="2924" y1="14865" x2="3216" y2="12162"/>
                        <a14:backgroundMark x1="3216" y1="15971" x2="3216" y2="13391"/>
                        <a14:backgroundMark x1="1462" y1="10688" x2="1462" y2="11057"/>
                        <a14:backgroundMark x1="3216" y1="14005" x2="2632" y2="11425"/>
                        <a14:backgroundMark x1="3216" y1="16953" x2="3216" y2="15233"/>
                        <a14:backgroundMark x1="3801" y1="16953" x2="3801" y2="14988"/>
                        <a14:backgroundMark x1="3509" y1="16462" x2="3216" y2="149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7"/>
          <a:stretch/>
        </p:blipFill>
        <p:spPr>
          <a:xfrm>
            <a:off x="2650967" y="1786463"/>
            <a:ext cx="1921033" cy="4720381"/>
          </a:xfrm>
          <a:prstGeom prst="rect">
            <a:avLst/>
          </a:prstGeom>
        </p:spPr>
      </p:pic>
      <p:pic>
        <p:nvPicPr>
          <p:cNvPr id="7" name="圖片 5">
            <a:extLst>
              <a:ext uri="{FF2B5EF4-FFF2-40B4-BE49-F238E27FC236}">
                <a16:creationId xmlns="" xmlns:a16="http://schemas.microsoft.com/office/drawing/2014/main" id="{5F5E0574-15B6-DD49-8C3C-39BA44390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1740">
            <a:off x="4547465" y="3966116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2BBE4AA1-76D2-A547-9210-7779A2A32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88" b="95614" l="9873" r="89809">
                        <a14:foregroundMark x1="18153" y1="5263" x2="17834" y2="32982"/>
                        <a14:foregroundMark x1="85350" y1="27368" x2="84713" y2="33509"/>
                        <a14:foregroundMark x1="7643" y1="92982" x2="30892" y2="90175"/>
                        <a14:foregroundMark x1="30892" y1="90175" x2="31847" y2="89474"/>
                        <a14:foregroundMark x1="12420" y1="95614" x2="19427" y2="864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834" y="1807683"/>
            <a:ext cx="1993900" cy="3619500"/>
          </a:xfrm>
          <a:prstGeom prst="rect">
            <a:avLst/>
          </a:prstGeom>
        </p:spPr>
      </p:pic>
      <p:sp>
        <p:nvSpPr>
          <p:cNvPr id="12" name="右中括弧 11">
            <a:extLst>
              <a:ext uri="{FF2B5EF4-FFF2-40B4-BE49-F238E27FC236}">
                <a16:creationId xmlns="" xmlns:a16="http://schemas.microsoft.com/office/drawing/2014/main" id="{CE8E0327-1776-354A-95C4-F3DF10207AD5}"/>
              </a:ext>
            </a:extLst>
          </p:cNvPr>
          <p:cNvSpPr/>
          <p:nvPr/>
        </p:nvSpPr>
        <p:spPr>
          <a:xfrm>
            <a:off x="3974802" y="3292887"/>
            <a:ext cx="199166" cy="2699122"/>
          </a:xfrm>
          <a:prstGeom prst="rightBracket">
            <a:avLst/>
          </a:prstGeom>
          <a:ln w="666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CCE747F-0843-D646-8F0C-9BFD932B2845}"/>
              </a:ext>
            </a:extLst>
          </p:cNvPr>
          <p:cNvSpPr/>
          <p:nvPr/>
        </p:nvSpPr>
        <p:spPr>
          <a:xfrm>
            <a:off x="5895834" y="3429000"/>
            <a:ext cx="1817399" cy="1508760"/>
          </a:xfrm>
          <a:prstGeom prst="rect">
            <a:avLst/>
          </a:prstGeom>
          <a:solidFill>
            <a:srgbClr val="C00000">
              <a:alpha val="1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206F3D3-9A00-0846-B295-687CE0EE3DDD}"/>
              </a:ext>
            </a:extLst>
          </p:cNvPr>
          <p:cNvSpPr/>
          <p:nvPr/>
        </p:nvSpPr>
        <p:spPr>
          <a:xfrm>
            <a:off x="5497803" y="5381651"/>
            <a:ext cx="3005951" cy="4281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利用重複結構精簡程式碼</a:t>
            </a:r>
          </a:p>
        </p:txBody>
      </p:sp>
    </p:spTree>
    <p:extLst>
      <p:ext uri="{BB962C8B-B14F-4D97-AF65-F5344CB8AC3E}">
        <p14:creationId xmlns:p14="http://schemas.microsoft.com/office/powerpoint/2010/main" val="293228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50423" y="-103119"/>
            <a:ext cx="613185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畫六個間隔相同的正方形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079500"/>
            <a:ext cx="8928100" cy="2402517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結合上個步驟，並依下方提示組裝積木，設計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可以讓小貓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向右畫出六個平行排列的正方形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7" name="圓角矩形 6">
            <a:extLst>
              <a:ext uri="{FF2B5EF4-FFF2-40B4-BE49-F238E27FC236}">
                <a16:creationId xmlns="" xmlns:a16="http://schemas.microsoft.com/office/drawing/2014/main" id="{5384C2BC-8045-CE44-9C50-D35BDBABF7BE}"/>
              </a:ext>
            </a:extLst>
          </p:cNvPr>
          <p:cNvSpPr/>
          <p:nvPr/>
        </p:nvSpPr>
        <p:spPr>
          <a:xfrm>
            <a:off x="373180" y="1039881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2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CE4D083-A119-77A7-E351-FB2A33411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80" y="3087779"/>
            <a:ext cx="3570428" cy="13215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5877CDB-A072-055A-0AA4-AD9AA3940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944" y="2924035"/>
            <a:ext cx="4109065" cy="35472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55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65953" y="-103119"/>
            <a:ext cx="6835774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畫六個間隔相同的正方形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CEDAA61-2C8B-4543-8A53-4BD2AFF3BAE7}"/>
              </a:ext>
            </a:extLst>
          </p:cNvPr>
          <p:cNvSpPr/>
          <p:nvPr/>
        </p:nvSpPr>
        <p:spPr>
          <a:xfrm>
            <a:off x="107950" y="1348441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="" xmlns:a16="http://schemas.microsoft.com/office/drawing/2014/main" id="{1AEACD1E-1A7B-6642-BBCD-00E67DA0A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115" y="1288620"/>
            <a:ext cx="3399193" cy="532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2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07575" y="-103119"/>
            <a:ext cx="6131859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利用副程式將程式碼模組化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87622B34-D004-0146-ACA3-087064F12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868" y="2275701"/>
            <a:ext cx="439388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AE38FDF5-045B-054E-A33B-474299D8F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912" y="1632265"/>
            <a:ext cx="2322901" cy="2230723"/>
          </a:xfrm>
          <a:prstGeom prst="rect">
            <a:avLst/>
          </a:prstGeom>
        </p:spPr>
      </p:pic>
      <p:sp>
        <p:nvSpPr>
          <p:cNvPr id="2" name="文字方塊 3">
            <a:extLst>
              <a:ext uri="{FF2B5EF4-FFF2-40B4-BE49-F238E27FC236}">
                <a16:creationId xmlns="" xmlns:a16="http://schemas.microsoft.com/office/drawing/2014/main" id="{4EC24D0F-4408-8573-60A5-137FE0462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4" y="978354"/>
            <a:ext cx="8424863" cy="81831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哪個部分是一直重複執行的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例如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: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C517B83-9E3C-0B82-AEBE-F1C4EFA16C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300" y="4096348"/>
            <a:ext cx="5820792" cy="2133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269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6D5FBA2A-A2D0-5D40-8D82-8F44555A3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52" y="1771580"/>
            <a:ext cx="2706052" cy="434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81961" y="963058"/>
            <a:ext cx="7456529" cy="391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點選小貓角色，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再點選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函式積木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類別。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按下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建立一個積木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  <a:p>
            <a:pPr hangingPunct="1">
              <a:lnSpc>
                <a:spcPct val="120000"/>
              </a:lnSpc>
              <a:defRPr/>
            </a:pP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9" name="圖片 5">
            <a:extLst>
              <a:ext uri="{FF2B5EF4-FFF2-40B4-BE49-F238E27FC236}">
                <a16:creationId xmlns="" xmlns:a16="http://schemas.microsoft.com/office/drawing/2014/main" id="{35A83F29-99D5-E747-99F4-1CF9B334B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741" y="4881695"/>
            <a:ext cx="1195388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圓角矩形 9">
            <a:extLst>
              <a:ext uri="{FF2B5EF4-FFF2-40B4-BE49-F238E27FC236}">
                <a16:creationId xmlns="" xmlns:a16="http://schemas.microsoft.com/office/drawing/2014/main" id="{F225E51C-9692-1A4C-997C-9B0275D9894F}"/>
              </a:ext>
            </a:extLst>
          </p:cNvPr>
          <p:cNvSpPr/>
          <p:nvPr/>
        </p:nvSpPr>
        <p:spPr>
          <a:xfrm>
            <a:off x="315871" y="1041665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3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834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1" y="967791"/>
            <a:ext cx="7456529" cy="2026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DA10B4F0-E8C0-AB42-8C26-F562BA0E6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931" y="2922985"/>
            <a:ext cx="4980085" cy="3789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字方塊 7">
            <a:extLst>
              <a:ext uri="{FF2B5EF4-FFF2-40B4-BE49-F238E27FC236}">
                <a16:creationId xmlns="" xmlns:a16="http://schemas.microsoft.com/office/drawing/2014/main" id="{878BA7B2-C8A0-F243-910C-D02C08092F7A}"/>
              </a:ext>
            </a:extLst>
          </p:cNvPr>
          <p:cNvSpPr txBox="1"/>
          <p:nvPr/>
        </p:nvSpPr>
        <p:spPr>
          <a:xfrm>
            <a:off x="595809" y="1671206"/>
            <a:ext cx="5145314" cy="12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命名為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畫正方形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按下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確定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鍵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493EAC16-AF27-174E-87F0-94BAB244421E}"/>
              </a:ext>
            </a:extLst>
          </p:cNvPr>
          <p:cNvSpPr/>
          <p:nvPr/>
        </p:nvSpPr>
        <p:spPr>
          <a:xfrm>
            <a:off x="168974" y="1033175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3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59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1" y="895221"/>
            <a:ext cx="8060804" cy="13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請依下方提示的積木進行組裝，完成畫正方形的副程式。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D63986A4-7542-AC4F-98F4-F62E527D6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812" y="2448699"/>
            <a:ext cx="4266923" cy="323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圓角矩形 10">
            <a:extLst>
              <a:ext uri="{FF2B5EF4-FFF2-40B4-BE49-F238E27FC236}">
                <a16:creationId xmlns="" xmlns:a16="http://schemas.microsoft.com/office/drawing/2014/main" id="{521F5E69-F104-9049-AF4F-90C8D1B6921A}"/>
              </a:ext>
            </a:extLst>
          </p:cNvPr>
          <p:cNvSpPr/>
          <p:nvPr/>
        </p:nvSpPr>
        <p:spPr>
          <a:xfrm>
            <a:off x="359413" y="97864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8B2D4F5-AF45-EF62-BB3C-9A3521010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871" y="3253366"/>
            <a:ext cx="3770050" cy="13542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432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1" y="895221"/>
            <a:ext cx="8060804" cy="69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與             的程式有何差異？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D63986A4-7542-AC4F-98F4-F62E527D6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69" y="2107841"/>
            <a:ext cx="4266923" cy="3238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圓角矩形 10">
            <a:extLst>
              <a:ext uri="{FF2B5EF4-FFF2-40B4-BE49-F238E27FC236}">
                <a16:creationId xmlns="" xmlns:a16="http://schemas.microsoft.com/office/drawing/2014/main" id="{521F5E69-F104-9049-AF4F-90C8D1B6921A}"/>
              </a:ext>
            </a:extLst>
          </p:cNvPr>
          <p:cNvSpPr/>
          <p:nvPr/>
        </p:nvSpPr>
        <p:spPr>
          <a:xfrm>
            <a:off x="359413" y="97864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2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17FA72C-99D4-D870-30B8-6DD74D7AB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43" y="2107841"/>
            <a:ext cx="3751742" cy="3238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圓角矩形 10">
            <a:extLst>
              <a:ext uri="{FF2B5EF4-FFF2-40B4-BE49-F238E27FC236}">
                <a16:creationId xmlns="" xmlns:a16="http://schemas.microsoft.com/office/drawing/2014/main" id="{C8535589-9D57-C78B-6226-794DBEA7DA13}"/>
              </a:ext>
            </a:extLst>
          </p:cNvPr>
          <p:cNvSpPr/>
          <p:nvPr/>
        </p:nvSpPr>
        <p:spPr>
          <a:xfrm>
            <a:off x="2284661" y="96695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9" name="圓角矩形 10">
            <a:extLst>
              <a:ext uri="{FF2B5EF4-FFF2-40B4-BE49-F238E27FC236}">
                <a16:creationId xmlns="" xmlns:a16="http://schemas.microsoft.com/office/drawing/2014/main" id="{9D231C71-1A56-426B-2B69-81EB196D7FDE}"/>
              </a:ext>
            </a:extLst>
          </p:cNvPr>
          <p:cNvSpPr/>
          <p:nvPr/>
        </p:nvSpPr>
        <p:spPr>
          <a:xfrm>
            <a:off x="1655557" y="5614236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2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0" name="圓角矩形 10">
            <a:extLst>
              <a:ext uri="{FF2B5EF4-FFF2-40B4-BE49-F238E27FC236}">
                <a16:creationId xmlns="" xmlns:a16="http://schemas.microsoft.com/office/drawing/2014/main" id="{049CB702-B745-18E4-810D-87EC19720A5E}"/>
              </a:ext>
            </a:extLst>
          </p:cNvPr>
          <p:cNvSpPr/>
          <p:nvPr/>
        </p:nvSpPr>
        <p:spPr>
          <a:xfrm>
            <a:off x="6100684" y="561253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566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1" y="895221"/>
            <a:ext cx="8060804" cy="3060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和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在畫正方形的程式內容都相 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同，不同的地方是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 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放在主程式中，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步驟 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將畫正方形的程式獨立出來，放在畫正方形 的函式積木中。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="" xmlns:a16="http://schemas.microsoft.com/office/drawing/2014/main" id="{8DB9FD3D-6AE8-2148-99DE-DA6E6814DD7D}"/>
              </a:ext>
            </a:extLst>
          </p:cNvPr>
          <p:cNvGrpSpPr/>
          <p:nvPr/>
        </p:nvGrpSpPr>
        <p:grpSpPr>
          <a:xfrm>
            <a:off x="1649571" y="3304831"/>
            <a:ext cx="2040605" cy="3454206"/>
            <a:chOff x="993404" y="2881746"/>
            <a:chExt cx="2130979" cy="3825153"/>
          </a:xfrm>
        </p:grpSpPr>
        <p:pic>
          <p:nvPicPr>
            <p:cNvPr id="6" name="圖片 5">
              <a:extLst>
                <a:ext uri="{FF2B5EF4-FFF2-40B4-BE49-F238E27FC236}">
                  <a16:creationId xmlns="" xmlns:a16="http://schemas.microsoft.com/office/drawing/2014/main" id="{BA32E08A-48D0-FF43-B0F8-375A9DFA2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404" y="2881746"/>
              <a:ext cx="2130979" cy="3339336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F454088-4034-8C45-A7EB-D79FDC1B345D}"/>
                </a:ext>
              </a:extLst>
            </p:cNvPr>
            <p:cNvSpPr/>
            <p:nvPr/>
          </p:nvSpPr>
          <p:spPr>
            <a:xfrm>
              <a:off x="1048824" y="630678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Calibri"/>
                  <a:sym typeface="Calibri"/>
                </a:rPr>
                <a:t>原程式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" name="圖片 5">
            <a:extLst>
              <a:ext uri="{FF2B5EF4-FFF2-40B4-BE49-F238E27FC236}">
                <a16:creationId xmlns="" xmlns:a16="http://schemas.microsoft.com/office/drawing/2014/main" id="{89712B62-B5EA-C945-8836-C359CC96F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059" y="4551414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="" xmlns:a16="http://schemas.microsoft.com/office/drawing/2014/main" id="{9AF6160D-AC5A-4147-B513-605E7C879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33" y="3252693"/>
            <a:ext cx="3022092" cy="305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71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呼叫副程式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0" y="895221"/>
            <a:ext cx="8717293" cy="135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將提示積木進行組裝，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讓小貓向右畫出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六個平行排列的正方形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="" xmlns:a16="http://schemas.microsoft.com/office/drawing/2014/main" id="{8DB9FD3D-6AE8-2148-99DE-DA6E6814DD7D}"/>
              </a:ext>
            </a:extLst>
          </p:cNvPr>
          <p:cNvGrpSpPr/>
          <p:nvPr/>
        </p:nvGrpSpPr>
        <p:grpSpPr>
          <a:xfrm>
            <a:off x="655094" y="2228535"/>
            <a:ext cx="2798966" cy="4410039"/>
            <a:chOff x="993404" y="2881746"/>
            <a:chExt cx="2130979" cy="3766793"/>
          </a:xfrm>
        </p:grpSpPr>
        <p:pic>
          <p:nvPicPr>
            <p:cNvPr id="6" name="圖片 5">
              <a:extLst>
                <a:ext uri="{FF2B5EF4-FFF2-40B4-BE49-F238E27FC236}">
                  <a16:creationId xmlns="" xmlns:a16="http://schemas.microsoft.com/office/drawing/2014/main" id="{BA32E08A-48D0-FF43-B0F8-375A9DFA2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404" y="2881746"/>
              <a:ext cx="2130979" cy="3339336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F454088-4034-8C45-A7EB-D79FDC1B345D}"/>
                </a:ext>
              </a:extLst>
            </p:cNvPr>
            <p:cNvSpPr/>
            <p:nvPr/>
          </p:nvSpPr>
          <p:spPr>
            <a:xfrm>
              <a:off x="1048824" y="6306789"/>
              <a:ext cx="726405" cy="3417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Calibri"/>
                  <a:sym typeface="Calibri"/>
                </a:rPr>
                <a:t>原程式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" name="圖片 5">
            <a:extLst>
              <a:ext uri="{FF2B5EF4-FFF2-40B4-BE49-F238E27FC236}">
                <a16:creationId xmlns="" xmlns:a16="http://schemas.microsoft.com/office/drawing/2014/main" id="{89712B62-B5EA-C945-8836-C359CC96F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059" y="4551414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B04D443D-BB8D-FB46-9F6E-01750E560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760" y="2828907"/>
            <a:ext cx="4270516" cy="347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圓角矩形 10">
            <a:extLst>
              <a:ext uri="{FF2B5EF4-FFF2-40B4-BE49-F238E27FC236}">
                <a16:creationId xmlns="" xmlns:a16="http://schemas.microsoft.com/office/drawing/2014/main" id="{2A039A60-2AA3-F844-8949-0DBA8B40F29D}"/>
              </a:ext>
            </a:extLst>
          </p:cNvPr>
          <p:cNvSpPr/>
          <p:nvPr/>
        </p:nvSpPr>
        <p:spPr>
          <a:xfrm>
            <a:off x="458419" y="986570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5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508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◎ 電腦輔助學習趨勢…"/>
          <p:cNvSpPr txBox="1">
            <a:spLocks noGrp="1"/>
          </p:cNvSpPr>
          <p:nvPr>
            <p:ph type="body" sz="half" idx="4294967295"/>
          </p:nvPr>
        </p:nvSpPr>
        <p:spPr>
          <a:xfrm>
            <a:off x="432683" y="1770898"/>
            <a:ext cx="8582730" cy="41957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◼︎模組化是開發大型程式常運用到的設計方式。</a:t>
            </a: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000" b="1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主要是把系統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常用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或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重複使用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的程式碼獨立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撰寫成若干個小程式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(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模組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)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，以利之後重複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呼叫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。</a:t>
            </a: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善用模組化的概念，將有助於把原有的問題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拆解成較小的問題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分別解決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，方便程式的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維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 marL="179387" indent="-358775">
              <a:spcBef>
                <a:spcPts val="800"/>
              </a:spcBef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護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與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修改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。</a:t>
            </a:r>
            <a:endParaRPr lang="en-US" altLang="zh-TW" sz="3000" b="1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</p:txBody>
      </p:sp>
      <p:sp>
        <p:nvSpPr>
          <p:cNvPr id="61" name="報 告 大 綱"/>
          <p:cNvSpPr txBox="1">
            <a:spLocks noGrp="1"/>
          </p:cNvSpPr>
          <p:nvPr>
            <p:ph type="title" idx="4294967295"/>
          </p:nvPr>
        </p:nvSpPr>
        <p:spPr>
          <a:xfrm>
            <a:off x="1108114" y="14531"/>
            <a:ext cx="5437332" cy="98367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1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模組化的概念</a:t>
            </a:r>
            <a:endParaRPr lang="zh-TW" altLang="en-US" sz="4000" dirty="0">
              <a:effectLst/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35EE85B-692B-174B-B46E-6A5C7AFF2DAD}"/>
              </a:ext>
            </a:extLst>
          </p:cNvPr>
          <p:cNvSpPr/>
          <p:nvPr/>
        </p:nvSpPr>
        <p:spPr>
          <a:xfrm>
            <a:off x="186495" y="1090850"/>
            <a:ext cx="5011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Calibri"/>
              </a:rPr>
              <a:t>什麼是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模組化</a:t>
            </a:r>
            <a:r>
              <a:rPr lang="en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(Module)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5293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76E07C2-F427-DE4D-87D0-5759579B35D8}"/>
              </a:ext>
            </a:extLst>
          </p:cNvPr>
          <p:cNvSpPr/>
          <p:nvPr/>
        </p:nvSpPr>
        <p:spPr bwMode="auto">
          <a:xfrm>
            <a:off x="6798333" y="2691535"/>
            <a:ext cx="2352675" cy="419417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112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-2500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charset="-120"/>
            </a:endParaRPr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呼叫副程式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0" y="895221"/>
            <a:ext cx="8717293" cy="135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將提示積木進行組裝，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讓小貓向右畫出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六個平行排列的正方形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="" xmlns:a16="http://schemas.microsoft.com/office/drawing/2014/main" id="{8DB9FD3D-6AE8-2148-99DE-DA6E6814DD7D}"/>
              </a:ext>
            </a:extLst>
          </p:cNvPr>
          <p:cNvGrpSpPr/>
          <p:nvPr/>
        </p:nvGrpSpPr>
        <p:grpSpPr>
          <a:xfrm>
            <a:off x="643659" y="2375862"/>
            <a:ext cx="2630285" cy="4338086"/>
            <a:chOff x="905250" y="2881746"/>
            <a:chExt cx="2219133" cy="3855441"/>
          </a:xfrm>
        </p:grpSpPr>
        <p:pic>
          <p:nvPicPr>
            <p:cNvPr id="6" name="圖片 5">
              <a:extLst>
                <a:ext uri="{FF2B5EF4-FFF2-40B4-BE49-F238E27FC236}">
                  <a16:creationId xmlns="" xmlns:a16="http://schemas.microsoft.com/office/drawing/2014/main" id="{BA32E08A-48D0-FF43-B0F8-375A9DFA2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404" y="2881746"/>
              <a:ext cx="2130979" cy="3339336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F454088-4034-8C45-A7EB-D79FDC1B345D}"/>
                </a:ext>
              </a:extLst>
            </p:cNvPr>
            <p:cNvSpPr/>
            <p:nvPr/>
          </p:nvSpPr>
          <p:spPr>
            <a:xfrm>
              <a:off x="905250" y="6326886"/>
              <a:ext cx="1713799" cy="4103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Calibri"/>
                  <a:sym typeface="Calibri"/>
                </a:rPr>
                <a:t>未模組化程式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" name="圖片 5">
            <a:extLst>
              <a:ext uri="{FF2B5EF4-FFF2-40B4-BE49-F238E27FC236}">
                <a16:creationId xmlns="" xmlns:a16="http://schemas.microsoft.com/office/drawing/2014/main" id="{89712B62-B5EA-C945-8836-C359CC96F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363" y="4565269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>
            <a:extLst>
              <a:ext uri="{FF2B5EF4-FFF2-40B4-BE49-F238E27FC236}">
                <a16:creationId xmlns="" xmlns:a16="http://schemas.microsoft.com/office/drawing/2014/main" id="{6E21F6A8-8B88-214D-B5CB-2CD35E88B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021" y="2289468"/>
            <a:ext cx="2333767" cy="218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="" xmlns:a16="http://schemas.microsoft.com/office/drawing/2014/main" id="{2841432B-83AF-0848-ADAF-506D0C21C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484" y="4304107"/>
            <a:ext cx="2333767" cy="2358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5CF9731-E330-414E-BA4B-EB41683FDF76}"/>
              </a:ext>
            </a:extLst>
          </p:cNvPr>
          <p:cNvSpPr/>
          <p:nvPr/>
        </p:nvSpPr>
        <p:spPr>
          <a:xfrm>
            <a:off x="4648468" y="548688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經過模組化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6" name="圓角矩形 15">
            <a:extLst>
              <a:ext uri="{FF2B5EF4-FFF2-40B4-BE49-F238E27FC236}">
                <a16:creationId xmlns="" xmlns:a16="http://schemas.microsoft.com/office/drawing/2014/main" id="{14E838BF-FF62-6B4A-A51E-C2E97CD1F761}"/>
              </a:ext>
            </a:extLst>
          </p:cNvPr>
          <p:cNvSpPr/>
          <p:nvPr/>
        </p:nvSpPr>
        <p:spPr>
          <a:xfrm>
            <a:off x="371094" y="993659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5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3383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B19B2C2-D558-D041-03D2-B09C25A64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47" y="4084115"/>
            <a:ext cx="7157439" cy="2475933"/>
          </a:xfrm>
          <a:prstGeom prst="rect">
            <a:avLst/>
          </a:prstGeom>
        </p:spPr>
      </p:pic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542539" y="-13384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認識模組化程式設計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03FE4B7-BD29-20EA-075C-7662CE3171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39" y="970289"/>
            <a:ext cx="3770993" cy="29364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202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認識模組化程式設計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F89C057-39E5-55B5-3108-48F790EA9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51" y="1323713"/>
            <a:ext cx="3048000" cy="476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C1027BA9-D6E8-ABA6-A9C8-8370185C7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188" y="828245"/>
            <a:ext cx="3009407" cy="5840290"/>
          </a:xfrm>
          <a:prstGeom prst="rect">
            <a:avLst/>
          </a:prstGeom>
        </p:spPr>
      </p:pic>
      <p:sp>
        <p:nvSpPr>
          <p:cNvPr id="9" name="Right Arrow 8">
            <a:extLst>
              <a:ext uri="{FF2B5EF4-FFF2-40B4-BE49-F238E27FC236}">
                <a16:creationId xmlns="" xmlns:a16="http://schemas.microsoft.com/office/drawing/2014/main" id="{EF51429F-A2B1-E897-C686-551027394F7E}"/>
              </a:ext>
            </a:extLst>
          </p:cNvPr>
          <p:cNvSpPr/>
          <p:nvPr/>
        </p:nvSpPr>
        <p:spPr>
          <a:xfrm>
            <a:off x="3408451" y="3429000"/>
            <a:ext cx="2047305" cy="1251857"/>
          </a:xfrm>
          <a:prstGeom prst="rightArrow">
            <a:avLst/>
          </a:prstGeom>
          <a:solidFill>
            <a:srgbClr val="5DBD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dirty="0"/>
              <a:t>模組化</a:t>
            </a:r>
          </a:p>
        </p:txBody>
      </p:sp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4458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認識模組化程式設計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4CCB9818-6FFA-CCAB-0810-008777633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5" y="1796666"/>
            <a:ext cx="7755017" cy="196979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還有沒有其他類型的重複執行程式可以像</a:t>
            </a: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這樣寫成副程式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你比較喜歡哪一種設計方法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為什麼？</a:t>
            </a: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6417AF28-E832-BF88-D4D4-7F0C8848E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179" y="3686901"/>
            <a:ext cx="2197100" cy="2730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E61169C-B7B1-C06D-C69C-B3F89D16C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679" y="3764101"/>
            <a:ext cx="2197100" cy="2730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2287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967077"/>
            <a:ext cx="8717293" cy="623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畫平行排列的正八邊形 </a:t>
            </a: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範例執行後，小貓從定位的位置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(-160 , 30)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先畫出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個正八邊形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邊長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55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點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再向右走動固定距離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(30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點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，依序畫出正八邊形。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小貓向右依序畫完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個平行排列的正八邊形。 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17032BBD-76AC-8041-B1A1-ED5C36D01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54" y="4129037"/>
            <a:ext cx="2674990" cy="1409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C66BA402-9D79-2144-B3CA-78C19E6091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68" y="4598019"/>
            <a:ext cx="2674991" cy="1414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圖片 12">
            <a:extLst>
              <a:ext uri="{FF2B5EF4-FFF2-40B4-BE49-F238E27FC236}">
                <a16:creationId xmlns="" xmlns:a16="http://schemas.microsoft.com/office/drawing/2014/main" id="{67C83203-FFFC-C048-AC80-069A7DD267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112" y="5085111"/>
            <a:ext cx="2688034" cy="1409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圖片 5">
            <a:extLst>
              <a:ext uri="{FF2B5EF4-FFF2-40B4-BE49-F238E27FC236}">
                <a16:creationId xmlns="" xmlns:a16="http://schemas.microsoft.com/office/drawing/2014/main" id="{935D7C0A-D25F-D544-A2D0-AE9F0113A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590" y="5615685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5">
            <a:extLst>
              <a:ext uri="{FF2B5EF4-FFF2-40B4-BE49-F238E27FC236}">
                <a16:creationId xmlns="" xmlns:a16="http://schemas.microsoft.com/office/drawing/2014/main" id="{613B8448-DD09-2C4C-8D99-E383EF15E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348" y="6117104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0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EE1A602C-64BC-8C9E-51CE-F8FEECE101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5" t="11968" r="5543" b="11316"/>
          <a:stretch/>
        </p:blipFill>
        <p:spPr>
          <a:xfrm>
            <a:off x="1991117" y="3010888"/>
            <a:ext cx="5161764" cy="3514039"/>
          </a:xfrm>
          <a:prstGeom prst="rect">
            <a:avLst/>
          </a:prstGeom>
        </p:spPr>
      </p:pic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967077"/>
            <a:ext cx="8717293" cy="298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畫平行排列的正八邊形</a:t>
            </a:r>
            <a:endParaRPr lang="en-US" altLang="zh-TW" sz="40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</a:t>
            </a: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舞臺與角色安排：</a:t>
            </a:r>
            <a:endParaRPr lang="en-US" altLang="zh-TW" sz="4000" b="1" dirty="0">
              <a:solidFill>
                <a:schemeClr val="accent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背景：</a:t>
            </a:r>
            <a:r>
              <a:rPr lang="en" altLang="zh-TW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backdrop1 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貓角色：</a:t>
            </a:r>
            <a:r>
              <a:rPr lang="en" altLang="zh-TW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Sprite1</a:t>
            </a:r>
            <a:endParaRPr lang="zh-TW" altLang="en-US" sz="4000" b="1" dirty="0">
              <a:solidFill>
                <a:schemeClr val="accent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46093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967077"/>
            <a:ext cx="8717293" cy="764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畫平行排列的正八邊形 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4CE424B5-C235-2247-A85A-C074BB7F1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823581"/>
            <a:ext cx="2353371" cy="4648201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FA6FB454-4842-F949-B1BC-86D253180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098" y="1970464"/>
            <a:ext cx="3045726" cy="435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0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0" y="-88839"/>
            <a:ext cx="5343529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Scratch 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45581" y="1271875"/>
            <a:ext cx="5443590" cy="4699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副程式可以為我們完成某些特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定任務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如畫正方形</a:t>
            </a:r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定義副程式時，也可同時為此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副程式定義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參數</a:t>
            </a:r>
            <a:r>
              <a:rPr lang="en-US" altLang="zh-TW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(parameter)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，   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使其更具彈性。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參數是副程式彈性調整的變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數，可以是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數字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、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字串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或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布林</a:t>
            </a:r>
            <a:endParaRPr lang="en-US" altLang="zh-TW" sz="28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值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</a:t>
            </a:r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(</a:t>
            </a:r>
            <a:r>
              <a:rPr lang="en-US" altLang="zh-TW" sz="2800" b="1" dirty="0" err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boolean</a:t>
            </a:r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value)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等不同資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料型態。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9990528-1DC3-1F8B-7809-0853AFF2E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171" y="1575828"/>
            <a:ext cx="28956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136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6875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0" y="-88839"/>
            <a:ext cx="569540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常用資料型態與記憶體大小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858A3532-5AB9-5040-9ECB-B28CD3A64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24" y="1054161"/>
            <a:ext cx="5475151" cy="51206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136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234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調整副程式參數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45580" y="1271875"/>
            <a:ext cx="8717293" cy="4731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參數</a:t>
            </a:r>
            <a:r>
              <a:rPr lang="en-US" altLang="zh-TW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(</a:t>
            </a:r>
            <a:r>
              <a:rPr lang="en" altLang="zh-TW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parameter</a:t>
            </a:r>
            <a:r>
              <a:rPr lang="en-US" altLang="zh-TW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)</a:t>
            </a: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副程式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是整個程式的某項小任務，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 例如畫正方形。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當任務須彈性調整時</a:t>
            </a: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(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如畫正方形、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 正三角形或正五邊形⋯等</a:t>
            </a: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)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，可在撰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 寫副程式時，為副程式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定義參數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。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參數可視為副程式彈性調整的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變數。</a:t>
            </a:r>
          </a:p>
        </p:txBody>
      </p:sp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136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5576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="" xmlns:a16="http://schemas.microsoft.com/office/drawing/2014/main" id="{BEA68AC9-829E-8848-BC72-78365418CA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9" r="5932"/>
          <a:stretch/>
        </p:blipFill>
        <p:spPr bwMode="auto">
          <a:xfrm>
            <a:off x="400923" y="4855928"/>
            <a:ext cx="4227353" cy="181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228876" y="1097851"/>
            <a:ext cx="7981672" cy="1774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學校的校務行政系統可以設計成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多個模組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每個模組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可各自發展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，最後再整合到整個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校務行政系統。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="" xmlns:a16="http://schemas.microsoft.com/office/drawing/2014/main" id="{669E97CE-D367-E644-A05C-5D03B94D6F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5"/>
          <a:stretch/>
        </p:blipFill>
        <p:spPr bwMode="auto">
          <a:xfrm>
            <a:off x="2281990" y="2550471"/>
            <a:ext cx="6516396" cy="25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報 告 大 綱"/>
          <p:cNvSpPr txBox="1">
            <a:spLocks/>
          </p:cNvSpPr>
          <p:nvPr/>
        </p:nvSpPr>
        <p:spPr>
          <a:xfrm>
            <a:off x="1108114" y="14531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模組化的概念</a:t>
            </a:r>
            <a:endParaRPr lang="zh-TW" altLang="en-US" sz="4000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42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0" y="-88839"/>
            <a:ext cx="5343529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Scratch 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中的模組化參數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45581" y="1271875"/>
            <a:ext cx="3790326" cy="418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 </a:t>
            </a:r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Scratch 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使用函式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積木的添加輸入方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塊來描述參數。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◼︎ 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畫多邊形時，可以設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定參數為邊數，當呼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叫副程式並指定參數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值為 </a:t>
            </a:r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3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，就可以畫出</a:t>
            </a:r>
            <a:endParaRPr lang="en-US" altLang="zh-TW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正三角形。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4CDB3A3-390E-C39B-9BFC-8D494E86D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907" y="1607508"/>
            <a:ext cx="4799235" cy="36429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136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2095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0" y="-88839"/>
            <a:ext cx="5343529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Scratch 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中的模組化參數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90DF10D9-081A-77B7-F17F-F3144BC7C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87" y="2076235"/>
            <a:ext cx="8790025" cy="34537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136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6122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A452A1B9-16E7-1BC3-7CD9-6653F6D6D3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" t="11007" r="24588" b="10825"/>
          <a:stretch/>
        </p:blipFill>
        <p:spPr>
          <a:xfrm>
            <a:off x="1838626" y="3010874"/>
            <a:ext cx="4416998" cy="3614262"/>
          </a:xfrm>
          <a:prstGeom prst="rect">
            <a:avLst/>
          </a:prstGeom>
        </p:spPr>
      </p:pic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79294" y="-88839"/>
            <a:ext cx="5611909" cy="1143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</a:t>
            </a:r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畫逐漸擴大的正方形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10" name="圖片 9">
            <a:hlinkClick r:id="rId3"/>
            <a:extLst>
              <a:ext uri="{FF2B5EF4-FFF2-40B4-BE49-F238E27FC236}">
                <a16:creationId xmlns="" xmlns:a16="http://schemas.microsoft.com/office/drawing/2014/main" id="{53A92BF2-92E3-7247-9C23-A321DFC41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6908219" y="3744343"/>
            <a:ext cx="2162628" cy="132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>
            <a:extLst>
              <a:ext uri="{FF2B5EF4-FFF2-40B4-BE49-F238E27FC236}">
                <a16:creationId xmlns="" xmlns:a16="http://schemas.microsoft.com/office/drawing/2014/main" id="{BB0CCADA-4B3C-A4DC-E6E3-AEC27C6A7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569" y="1588731"/>
            <a:ext cx="8060804" cy="1766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按下綠旗後，使小貓向右依序畫出四個逐漸擴大的正方形。請執行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《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畫逐漸擴大的正方 形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》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的程式，想一想這個範例的程式是如何運作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  <a:endParaRPr lang="en-US" altLang="zh-TW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137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Rectangle 1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1380388" y="1019713"/>
            <a:ext cx="2227504" cy="360000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anchor="ctr" anchorCtr="1">
            <a:noAutofit/>
          </a:bodyPr>
          <a:lstStyle/>
          <a:p>
            <a:pPr algn="just"/>
            <a:r>
              <a:rPr lang="zh-TW" altLang="en-US" sz="1800" b="1" u="sng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畫逐漸擴大的正方形</a:t>
            </a:r>
          </a:p>
        </p:txBody>
      </p:sp>
      <p:sp>
        <p:nvSpPr>
          <p:cNvPr id="12" name="AutoShape 12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443763" y="947300"/>
            <a:ext cx="936625" cy="504825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anchor="ctr" anchorCtr="1">
            <a:no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</a:p>
        </p:txBody>
      </p:sp>
    </p:spTree>
    <p:extLst>
      <p:ext uri="{BB962C8B-B14F-4D97-AF65-F5344CB8AC3E}">
        <p14:creationId xmlns:p14="http://schemas.microsoft.com/office/powerpoint/2010/main" val="317569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79294" y="-88839"/>
            <a:ext cx="5611909" cy="1143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</a:t>
            </a:r>
            <a:r>
              <a: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畫逐漸擴大的正方形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DEF647A0-3E76-F148-9523-D2B3E691D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4" y="1293691"/>
            <a:ext cx="4769224" cy="3115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A47AB4F0-9439-CA47-A120-6A2606FFB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778" y="2851496"/>
            <a:ext cx="4583633" cy="327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5">
            <a:extLst>
              <a:ext uri="{FF2B5EF4-FFF2-40B4-BE49-F238E27FC236}">
                <a16:creationId xmlns="" xmlns:a16="http://schemas.microsoft.com/office/drawing/2014/main" id="{6533D5F6-7D14-6D4D-9EB1-7F6D0DE79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897" y="4648831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9">
            <a:hlinkClick r:id="rId5"/>
            <a:extLst>
              <a:ext uri="{FF2B5EF4-FFF2-40B4-BE49-F238E27FC236}">
                <a16:creationId xmlns="" xmlns:a16="http://schemas.microsoft.com/office/drawing/2014/main" id="{53A92BF2-92E3-7247-9C23-A321DFC41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6981371" y="533002"/>
            <a:ext cx="2162628" cy="132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137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44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95301" y="-105168"/>
            <a:ext cx="5432612" cy="1143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範例</a:t>
            </a:r>
            <a:r>
              <a:rPr lang="en-US" altLang="zh-TW" sz="3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-</a:t>
            </a:r>
            <a:r>
              <a:rPr lang="zh-TW" altLang="en-US" sz="36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畫逐漸擴大的正方形</a:t>
            </a:r>
            <a:endParaRPr lang="zh-TW" altLang="en-US" sz="4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圖片 5">
            <a:extLst>
              <a:ext uri="{FF2B5EF4-FFF2-40B4-BE49-F238E27FC236}">
                <a16:creationId xmlns="" xmlns:a16="http://schemas.microsoft.com/office/drawing/2014/main" id="{6533D5F6-7D14-6D4D-9EB1-7F6D0DE79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91" y="4648831"/>
            <a:ext cx="755410" cy="75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9500594D-AB10-3B4F-942D-BC1ED9377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75" y="1367783"/>
            <a:ext cx="4213410" cy="3017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140837F2-01DD-8B41-9307-1E6AF07B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194" y="3306735"/>
            <a:ext cx="4298325" cy="27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圖片 6">
            <a:hlinkClick r:id="rId5"/>
            <a:extLst>
              <a:ext uri="{FF2B5EF4-FFF2-40B4-BE49-F238E27FC236}">
                <a16:creationId xmlns="" xmlns:a16="http://schemas.microsoft.com/office/drawing/2014/main" id="{2C0BD038-940C-944A-946E-D58A0F7AFD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6865257" y="550806"/>
            <a:ext cx="2278743" cy="140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137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1200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F06A12B-6262-70E0-B899-114333D4997B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0" y="221569"/>
            <a:ext cx="6259286" cy="81831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畫逐漸擴大的正方形</a:t>
            </a: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: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問題分析</a:t>
            </a:r>
            <a:b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</a:br>
            <a:endParaRPr lang="zh-TW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89" y="1002967"/>
            <a:ext cx="8424862" cy="1143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hangingPunct="1">
              <a:lnSpc>
                <a:spcPct val="120000"/>
              </a:lnSpc>
              <a:buAutoNum type="arabicPeriod"/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如何畫出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正方形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514350" indent="-514350" hangingPunct="1">
              <a:lnSpc>
                <a:spcPct val="120000"/>
              </a:lnSpc>
              <a:buAutoNum type="arabicPeriod"/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如何畫出</a:t>
            </a:r>
            <a:r>
              <a:rPr lang="zh-TW" altLang="en-US" sz="28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四個不同大小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的正方形？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514350" lvl="1" indent="-514350" hangingPunct="1">
              <a:lnSpc>
                <a:spcPct val="120000"/>
              </a:lnSpc>
              <a:buAutoNum type="arabicPeriod"/>
              <a:defRPr/>
            </a:pPr>
            <a:endParaRPr lang="zh-TW" altLang="en-US" sz="28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endParaRPr lang="zh-TW" altLang="en-US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0FD2615-7BD5-042A-3857-E2FCB6EC3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470" y="2129836"/>
            <a:ext cx="6759406" cy="452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0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1534887"/>
            <a:ext cx="8312150" cy="357692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marL="514350" indent="-514350" hangingPunct="1">
              <a:lnSpc>
                <a:spcPct val="120000"/>
              </a:lnSpc>
              <a:buFont typeface="+mj-lt"/>
              <a:buAutoNum type="arabicPeriod" startAt="3"/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如何利用副程式將</a:t>
            </a:r>
            <a:r>
              <a:rPr lang="zh-TW" altLang="en-US" sz="30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程式碼模組化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？</a:t>
            </a: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514350" indent="-514350" hangingPunct="1">
              <a:lnSpc>
                <a:spcPct val="120000"/>
              </a:lnSpc>
              <a:buFont typeface="+mj-lt"/>
              <a:buAutoNum type="arabicPeriod" startAt="3"/>
              <a:defRPr/>
            </a:pP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</a:t>
            </a:r>
            <a:r>
              <a:rPr lang="zh-TW" altLang="en-US" sz="30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設定副程式</a:t>
            </a: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841375" indent="-342900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TW" altLang="en-US" sz="2200" b="1" dirty="0">
                <a:solidFill>
                  <a:srgbClr val="141413"/>
                </a:solidFill>
                <a:effectLst/>
                <a:latin typeface="Helvetica" pitchFamily="2" charset="0"/>
              </a:rPr>
              <a:t>執行時，如何使用副程式，畫出四個不同大小的正方形</a:t>
            </a:r>
            <a:r>
              <a:rPr lang="en-US" altLang="zh-TW" sz="2200" b="1" dirty="0">
                <a:solidFill>
                  <a:srgbClr val="141413"/>
                </a:solidFill>
                <a:effectLst/>
                <a:latin typeface="Helvetica" pitchFamily="2" charset="0"/>
              </a:rPr>
              <a:t>?</a:t>
            </a:r>
            <a:endParaRPr lang="zh-TW" altLang="en-US" sz="2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30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呼叫副程式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？</a:t>
            </a:r>
            <a:endParaRPr lang="en-US" altLang="zh-TW" sz="30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841375" indent="-342900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TW" altLang="en-US" sz="2200" b="1" dirty="0">
                <a:solidFill>
                  <a:srgbClr val="141413"/>
                </a:solidFill>
                <a:effectLst/>
                <a:latin typeface="Helvetica" pitchFamily="2" charset="0"/>
              </a:rPr>
              <a:t>執行時，如何利用副程式，向右畫出四個逐漸擴大的正方形</a:t>
            </a:r>
            <a:r>
              <a:rPr lang="en-US" altLang="zh-TW" sz="2200" b="1" dirty="0">
                <a:solidFill>
                  <a:srgbClr val="141413"/>
                </a:solidFill>
                <a:effectLst/>
                <a:latin typeface="Helvetica" pitchFamily="2" charset="0"/>
              </a:rPr>
              <a:t>?</a:t>
            </a:r>
            <a:endParaRPr lang="en-US" altLang="zh-TW" sz="2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6. 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如何利用</a:t>
            </a:r>
            <a:r>
              <a:rPr lang="zh-TW" altLang="en-US" sz="30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副程式的參數</a:t>
            </a:r>
            <a:r>
              <a:rPr lang="zh-TW" altLang="en-US" sz="3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將程式碼模組化？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" name="從電腦教室到教室電腦">
            <a:extLst>
              <a:ext uri="{FF2B5EF4-FFF2-40B4-BE49-F238E27FC236}">
                <a16:creationId xmlns="" xmlns:a16="http://schemas.microsoft.com/office/drawing/2014/main" id="{6796BBFE-1A31-62DE-F374-ADE331745AA7}"/>
              </a:ext>
            </a:extLst>
          </p:cNvPr>
          <p:cNvSpPr txBox="1">
            <a:spLocks/>
          </p:cNvSpPr>
          <p:nvPr/>
        </p:nvSpPr>
        <p:spPr>
          <a:xfrm>
            <a:off x="0" y="221569"/>
            <a:ext cx="6259286" cy="8183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20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畫逐漸擴大的正方形</a:t>
            </a:r>
            <a:r>
              <a:rPr lang="en-US" altLang="zh-TW" sz="320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:</a:t>
            </a:r>
            <a:r>
              <a:rPr lang="zh-TW" altLang="en-US" sz="3200" ker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Times New Roman"/>
              </a:rPr>
              <a:t>問題分析</a:t>
            </a:r>
            <a:br>
              <a:rPr lang="zh-TW" altLang="en-US" sz="3200" ker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Times New Roman"/>
              </a:rPr>
            </a:br>
            <a:endParaRPr lang="zh-TW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  <a:sym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138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8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197430"/>
            <a:ext cx="8060804" cy="357692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7.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設定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副程式的參數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787400" indent="-342900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TW" altLang="en-US" sz="2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執行時，如何使用副程式的參數，畫出四個不同大小的正方形</a:t>
            </a:r>
            <a:r>
              <a:rPr lang="en-US" altLang="zh-TW" sz="2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8. 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如何</a:t>
            </a:r>
            <a:r>
              <a:rPr lang="zh-TW" altLang="en-US" sz="32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呼叫</a:t>
            </a:r>
            <a:r>
              <a:rPr lang="zh-TW" altLang="en-US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副程式的參數</a:t>
            </a:r>
            <a:r>
              <a:rPr lang="en-US" altLang="zh-TW" sz="32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787400" indent="-342900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TW" altLang="en-US" sz="2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執行時，如何利用副程式的參數，向右畫出四個逐漸擴大的正方形</a:t>
            </a:r>
            <a:r>
              <a:rPr lang="en-US" altLang="zh-TW" sz="2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endParaRPr lang="zh-TW" altLang="en-US" sz="2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2" name="從電腦教室到教室電腦">
            <a:extLst>
              <a:ext uri="{FF2B5EF4-FFF2-40B4-BE49-F238E27FC236}">
                <a16:creationId xmlns="" xmlns:a16="http://schemas.microsoft.com/office/drawing/2014/main" id="{6796BBFE-1A31-62DE-F374-ADE331745AA7}"/>
              </a:ext>
            </a:extLst>
          </p:cNvPr>
          <p:cNvSpPr txBox="1">
            <a:spLocks/>
          </p:cNvSpPr>
          <p:nvPr/>
        </p:nvSpPr>
        <p:spPr>
          <a:xfrm>
            <a:off x="0" y="221569"/>
            <a:ext cx="6259286" cy="8183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320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畫逐漸擴大的正方形</a:t>
            </a:r>
            <a:r>
              <a:rPr lang="en-US" altLang="zh-TW" sz="320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:</a:t>
            </a:r>
            <a:r>
              <a:rPr lang="zh-TW" altLang="en-US" sz="3200" ker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Times New Roman"/>
              </a:rPr>
              <a:t>問題分析</a:t>
            </a:r>
            <a:br>
              <a:rPr lang="zh-TW" altLang="en-US" sz="3200" kern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Times New Roman"/>
              </a:rPr>
            </a:br>
            <a:endParaRPr lang="zh-TW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  <a:sym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138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490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80ADB8-C797-8CE9-1D48-F04DE269C723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207814" y="-103119"/>
            <a:ext cx="554181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如何畫出正方形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079500"/>
            <a:ext cx="8928100" cy="1811586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依下方提示組裝積木，完成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畫出正方形的程式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4" name="文字方塊 3">
            <a:extLst>
              <a:ext uri="{FF2B5EF4-FFF2-40B4-BE49-F238E27FC236}">
                <a16:creationId xmlns="" xmlns:a16="http://schemas.microsoft.com/office/drawing/2014/main" id="{44CFB2BE-3573-FE40-BC51-B046B4667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05" y="2635931"/>
            <a:ext cx="395922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9525" indent="-9525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利用邊長的變數，讓小貓移 動時，畫出正方形的邊長與 旋轉角度，完成一個正方形。</a:t>
            </a: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7ED38761-57A2-6F41-B991-C222E7389410}"/>
              </a:ext>
            </a:extLst>
          </p:cNvPr>
          <p:cNvSpPr/>
          <p:nvPr/>
        </p:nvSpPr>
        <p:spPr>
          <a:xfrm>
            <a:off x="402208" y="1039881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1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B6A779C-D102-9491-8121-60B1DB7A2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788" y="2485381"/>
            <a:ext cx="3959223" cy="401558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139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2261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207814" y="-103119"/>
            <a:ext cx="554181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畫出四個不同大小的正方形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035956"/>
            <a:ext cx="8928100" cy="240251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依下方提示組裝積木，完成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畫出四個逐漸擴大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的正方形。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1ECBE20-8888-9B46-9B03-2F9558C2B413}"/>
              </a:ext>
            </a:extLst>
          </p:cNvPr>
          <p:cNvSpPr/>
          <p:nvPr/>
        </p:nvSpPr>
        <p:spPr>
          <a:xfrm>
            <a:off x="883805" y="3184639"/>
            <a:ext cx="5253759" cy="129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="" xmlns:a16="http://schemas.microsoft.com/office/drawing/2014/main" id="{422F4609-A7D3-F141-A310-EFC30DDCA3B9}"/>
              </a:ext>
            </a:extLst>
          </p:cNvPr>
          <p:cNvGrpSpPr/>
          <p:nvPr/>
        </p:nvGrpSpPr>
        <p:grpSpPr>
          <a:xfrm>
            <a:off x="3582751" y="2392246"/>
            <a:ext cx="2672873" cy="4195087"/>
            <a:chOff x="4032727" y="2644912"/>
            <a:chExt cx="2284947" cy="3963706"/>
          </a:xfrm>
        </p:grpSpPr>
        <p:pic>
          <p:nvPicPr>
            <p:cNvPr id="7" name="圖片 6">
              <a:extLst>
                <a:ext uri="{FF2B5EF4-FFF2-40B4-BE49-F238E27FC236}">
                  <a16:creationId xmlns="" xmlns:a16="http://schemas.microsoft.com/office/drawing/2014/main" id="{306E51A8-67D0-7646-87A4-FBC0FA5E6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27" y="2644912"/>
              <a:ext cx="2268068" cy="3963706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3C0D585F-3E4C-954C-B5D3-47E8CBCA7CD7}"/>
                </a:ext>
              </a:extLst>
            </p:cNvPr>
            <p:cNvSpPr/>
            <p:nvPr/>
          </p:nvSpPr>
          <p:spPr>
            <a:xfrm>
              <a:off x="5301130" y="4900706"/>
              <a:ext cx="1016544" cy="14031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72D788D-A4A9-4342-9FBF-D182789CA82C}"/>
                </a:ext>
              </a:extLst>
            </p:cNvPr>
            <p:cNvSpPr/>
            <p:nvPr/>
          </p:nvSpPr>
          <p:spPr>
            <a:xfrm>
              <a:off x="5196542" y="6109990"/>
              <a:ext cx="331694" cy="387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33A0D979-E6B8-454B-9A3B-34F5E9F13174}"/>
                </a:ext>
              </a:extLst>
            </p:cNvPr>
            <p:cNvSpPr/>
            <p:nvPr/>
          </p:nvSpPr>
          <p:spPr>
            <a:xfrm>
              <a:off x="5196541" y="4181825"/>
              <a:ext cx="409387" cy="387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/>
            </a:p>
          </p:txBody>
        </p:sp>
      </p:grpSp>
      <p:sp>
        <p:nvSpPr>
          <p:cNvPr id="14" name="圓角矩形 13">
            <a:extLst>
              <a:ext uri="{FF2B5EF4-FFF2-40B4-BE49-F238E27FC236}">
                <a16:creationId xmlns="" xmlns:a16="http://schemas.microsoft.com/office/drawing/2014/main" id="{2EDF647F-AF3B-5346-8984-C9DB66880334}"/>
              </a:ext>
            </a:extLst>
          </p:cNvPr>
          <p:cNvSpPr/>
          <p:nvPr/>
        </p:nvSpPr>
        <p:spPr>
          <a:xfrm>
            <a:off x="402208" y="1039881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1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57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349034" y="1032680"/>
            <a:ext cx="9002786" cy="55912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7" indent="-358775"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模組化的優點：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1.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將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大程式分成若干小程式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，可多人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 同時進行，提高程式設計的效率。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2.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相同功能的程式片段只需寫一次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，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 省時省力，且節省記憶體空間。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3.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可縮短程式長度，簡化程式的邏輯，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  有助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提高程式的可讀性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。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4.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採模組化設計，不同功能程式單元獨立，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  <a:p>
            <a:pPr>
              <a:spcBef>
                <a:spcPts val="5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    使得程式在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除錯及維護較為容易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Arial Unicode MS"/>
              </a:rPr>
              <a:t>。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</p:txBody>
      </p:sp>
      <p:sp>
        <p:nvSpPr>
          <p:cNvPr id="4" name="報 告 大 綱"/>
          <p:cNvSpPr txBox="1">
            <a:spLocks/>
          </p:cNvSpPr>
          <p:nvPr/>
        </p:nvSpPr>
        <p:spPr>
          <a:xfrm>
            <a:off x="1108114" y="14531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模組化的概念</a:t>
            </a:r>
            <a:endParaRPr lang="zh-TW" altLang="en-US" sz="4000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35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55562" y="-103119"/>
            <a:ext cx="554181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454025" indent="-454025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畫出四個不同大小的正方形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144463" y="1059086"/>
            <a:ext cx="8928100" cy="107959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  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結合上個步驟，並依下方提示的積木進行組 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裝，設計可讓小貓向右畫出四個逐漸擴大的正方形。</a:t>
            </a:r>
            <a:endParaRPr lang="zh-TW" altLang="en-US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7ED38761-57A2-6F41-B991-C222E7389410}"/>
              </a:ext>
            </a:extLst>
          </p:cNvPr>
          <p:cNvSpPr/>
          <p:nvPr/>
        </p:nvSpPr>
        <p:spPr>
          <a:xfrm>
            <a:off x="285250" y="1039881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2   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CEEB038-0A87-E6CA-A284-065F74698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619" y="2293798"/>
            <a:ext cx="2922529" cy="43313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2158492-5131-4373-E861-2640450C0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72" y="2454015"/>
            <a:ext cx="3594100" cy="304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648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55562" y="-103119"/>
            <a:ext cx="554181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454025" indent="-454025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畫出四個不同大小的正方形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144463" y="1020176"/>
            <a:ext cx="8928100" cy="107959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  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結合上個步驟，並依下方提示的積木進行組 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裝，設計可讓小貓向右畫出四個逐漸擴大的正方形。</a:t>
            </a:r>
            <a:endParaRPr lang="zh-TW" altLang="en-US" sz="28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7ED38761-57A2-6F41-B991-C222E7389410}"/>
              </a:ext>
            </a:extLst>
          </p:cNvPr>
          <p:cNvSpPr/>
          <p:nvPr/>
        </p:nvSpPr>
        <p:spPr>
          <a:xfrm>
            <a:off x="285250" y="1039881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2   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28D85C1-783F-D1DA-DC4D-3FFFAC92E83B}"/>
              </a:ext>
            </a:extLst>
          </p:cNvPr>
          <p:cNvSpPr/>
          <p:nvPr/>
        </p:nvSpPr>
        <p:spPr>
          <a:xfrm>
            <a:off x="342038" y="2526205"/>
            <a:ext cx="3226421" cy="696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317EEC19-D5F4-48B6-E282-B3FED9981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975" y="2526204"/>
            <a:ext cx="5067998" cy="37269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1377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207814" y="-103119"/>
            <a:ext cx="554181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498475" indent="-498475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利用副程式將程式碼模組化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BAA8E32-715D-8356-BBFD-7175FA207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91" y="1254985"/>
            <a:ext cx="8480549" cy="44926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63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6D5FBA2A-A2D0-5D40-8D82-8F44555A3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52" y="1873180"/>
            <a:ext cx="2706052" cy="434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315871" y="1107491"/>
            <a:ext cx="7456529" cy="3918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點選小貓角色，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再點選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函式積木類別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按下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建立一個積木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  <a:p>
            <a:pPr hangingPunct="1">
              <a:lnSpc>
                <a:spcPct val="120000"/>
              </a:lnSpc>
              <a:defRPr/>
            </a:pP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9" name="圖片 5">
            <a:extLst>
              <a:ext uri="{FF2B5EF4-FFF2-40B4-BE49-F238E27FC236}">
                <a16:creationId xmlns="" xmlns:a16="http://schemas.microsoft.com/office/drawing/2014/main" id="{35A83F29-99D5-E747-99F4-1CF9B334B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741" y="4881695"/>
            <a:ext cx="1195388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圓角矩形 9">
            <a:extLst>
              <a:ext uri="{FF2B5EF4-FFF2-40B4-BE49-F238E27FC236}">
                <a16:creationId xmlns="" xmlns:a16="http://schemas.microsoft.com/office/drawing/2014/main" id="{CF37A705-9218-8740-B859-B37868D9A0B6}"/>
              </a:ext>
            </a:extLst>
          </p:cNvPr>
          <p:cNvSpPr/>
          <p:nvPr/>
        </p:nvSpPr>
        <p:spPr>
          <a:xfrm>
            <a:off x="345332" y="1171659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3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141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9703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207814" y="-103119"/>
            <a:ext cx="554181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 marL="498475" indent="-498475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  <a:r>
              <a:rPr lang="en-US" altLang="zh-TW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? </a:t>
            </a:r>
            <a:endParaRPr lang="zh-TW" altLang="en-US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1503958" y="942557"/>
            <a:ext cx="5299252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新增畫正方形的函式積木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7ED38761-57A2-6F41-B991-C222E7389410}"/>
              </a:ext>
            </a:extLst>
          </p:cNvPr>
          <p:cNvSpPr/>
          <p:nvPr/>
        </p:nvSpPr>
        <p:spPr>
          <a:xfrm>
            <a:off x="207814" y="996715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3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3" name="文字方塊 3">
            <a:extLst>
              <a:ext uri="{FF2B5EF4-FFF2-40B4-BE49-F238E27FC236}">
                <a16:creationId xmlns="" xmlns:a16="http://schemas.microsoft.com/office/drawing/2014/main" id="{BBDFF3CC-BDC2-17B5-8467-CD0403700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23" y="2796867"/>
            <a:ext cx="367100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14350" indent="-51435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</a:pP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命名為正方形 </a:t>
            </a:r>
            <a:r>
              <a:rPr lang="en-US" altLang="zh-TW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50</a:t>
            </a: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。</a:t>
            </a:r>
          </a:p>
          <a:p>
            <a:pPr marL="514350" indent="-51435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</a:pP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按下</a:t>
            </a:r>
            <a:r>
              <a:rPr lang="zh-TW" altLang="en-US" sz="2800" b="1" kern="120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確定</a:t>
            </a: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鍵。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D36F7719-7B63-2FF7-9829-8ADA16035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627" y="1903435"/>
            <a:ext cx="5170373" cy="39469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141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068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EE6910-103E-4AA0-0FE7-E9440B19779A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80971" y="1206596"/>
            <a:ext cx="7456529" cy="5691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如何新增其他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三個函式積木，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並依序命名為   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正方形 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100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正方形 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150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正方形 </a:t>
            </a:r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200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  <a:p>
            <a:pPr hangingPunct="1">
              <a:lnSpc>
                <a:spcPct val="120000"/>
              </a:lnSpc>
              <a:defRPr/>
            </a:pP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7CE6F314-D1F4-374D-AAD7-85D93089E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150" y="2169547"/>
            <a:ext cx="2791227" cy="447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41C59FB1-F8FB-1B47-BF55-91BDAB845747}"/>
              </a:ext>
            </a:extLst>
          </p:cNvPr>
          <p:cNvSpPr/>
          <p:nvPr/>
        </p:nvSpPr>
        <p:spPr>
          <a:xfrm>
            <a:off x="393458" y="127169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3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858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6AF5406-EA9F-BFFA-770F-EDC4AE2F9975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80971" y="1206596"/>
            <a:ext cx="7456529" cy="2691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請依下方提示的積木進行組裝，完成畫正方形 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50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41C59FB1-F8FB-1B47-BF55-91BDAB845747}"/>
              </a:ext>
            </a:extLst>
          </p:cNvPr>
          <p:cNvSpPr/>
          <p:nvPr/>
        </p:nvSpPr>
        <p:spPr>
          <a:xfrm>
            <a:off x="393458" y="127169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308D78B-F947-E11C-B6BA-8647795EB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040" y="2743199"/>
            <a:ext cx="4942390" cy="36735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783D38E8-E1A5-E90A-09C9-AB1940089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58" y="3315248"/>
            <a:ext cx="3306672" cy="11711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950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562048" y="1245264"/>
            <a:ext cx="8385307" cy="122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請依下方提示的積木進行組裝，完成畫 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正方形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50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F46B081-CA34-7040-B7D8-8AD6FAA7583E}"/>
              </a:ext>
            </a:extLst>
          </p:cNvPr>
          <p:cNvSpPr/>
          <p:nvPr/>
        </p:nvSpPr>
        <p:spPr>
          <a:xfrm>
            <a:off x="2388963" y="3116108"/>
            <a:ext cx="2709757" cy="691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C3481569-57D0-7042-B516-91C7798BAA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4781"/>
          <a:stretch/>
        </p:blipFill>
        <p:spPr bwMode="auto">
          <a:xfrm>
            <a:off x="5181848" y="2476644"/>
            <a:ext cx="1783949" cy="425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圓角矩形 12">
            <a:extLst>
              <a:ext uri="{FF2B5EF4-FFF2-40B4-BE49-F238E27FC236}">
                <a16:creationId xmlns="" xmlns:a16="http://schemas.microsoft.com/office/drawing/2014/main" id="{95F10A86-B195-354C-84E3-ED17C428F88F}"/>
              </a:ext>
            </a:extLst>
          </p:cNvPr>
          <p:cNvSpPr/>
          <p:nvPr/>
        </p:nvSpPr>
        <p:spPr>
          <a:xfrm>
            <a:off x="377416" y="1287740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55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80971" y="1206596"/>
            <a:ext cx="7456529" cy="3356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依據上個步驟，完成 畫正方形 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100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、畫正方 形 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150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、畫正方形 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200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41C59FB1-F8FB-1B47-BF55-91BDAB845747}"/>
              </a:ext>
            </a:extLst>
          </p:cNvPr>
          <p:cNvSpPr/>
          <p:nvPr/>
        </p:nvSpPr>
        <p:spPr>
          <a:xfrm>
            <a:off x="393458" y="127169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5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564F428-46F6-B6F6-F598-0D7AFE867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9241" y="3098704"/>
            <a:ext cx="4419600" cy="2552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065465D-B4BA-7836-BB0E-4F16DA4BB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64" y="3428999"/>
            <a:ext cx="3286148" cy="159650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5072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設定副程式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80971" y="1206596"/>
            <a:ext cx="8269571" cy="13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依上個步驟，完成畫正方形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100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畫正方形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150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、畫正方形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200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</a:p>
        </p:txBody>
      </p:sp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41C59FB1-F8FB-1B47-BF55-91BDAB845747}"/>
              </a:ext>
            </a:extLst>
          </p:cNvPr>
          <p:cNvSpPr/>
          <p:nvPr/>
        </p:nvSpPr>
        <p:spPr>
          <a:xfrm>
            <a:off x="393458" y="127169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5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F09879E-76B2-5DD1-9DE7-142D4D3E9056}"/>
              </a:ext>
            </a:extLst>
          </p:cNvPr>
          <p:cNvSpPr/>
          <p:nvPr/>
        </p:nvSpPr>
        <p:spPr>
          <a:xfrm>
            <a:off x="196645" y="3728625"/>
            <a:ext cx="2501256" cy="691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37EBC321-6AF6-86A3-7F93-AA6FF18CC7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13"/>
          <a:stretch/>
        </p:blipFill>
        <p:spPr bwMode="auto">
          <a:xfrm>
            <a:off x="5022375" y="2770929"/>
            <a:ext cx="14580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43F58345-A381-7FAB-0BAC-1BB342414D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9" r="-49"/>
          <a:stretch/>
        </p:blipFill>
        <p:spPr bwMode="auto">
          <a:xfrm>
            <a:off x="3098139" y="2770929"/>
            <a:ext cx="1458000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="" xmlns:a16="http://schemas.microsoft.com/office/drawing/2014/main" id="{24BBF6FA-EF31-890A-05E1-36E352EDFC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2"/>
          <a:stretch/>
        </p:blipFill>
        <p:spPr bwMode="auto">
          <a:xfrm>
            <a:off x="6839031" y="2753000"/>
            <a:ext cx="145513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9837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338239" y="1995672"/>
            <a:ext cx="3903633" cy="35599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電腦主機也是運用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模組化設計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，例如：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中央處理器（</a:t>
            </a:r>
            <a:r>
              <a:rPr lang="en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CPU</a:t>
            </a:r>
            <a:r>
              <a:rPr lang="zh-TW" altLang="en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）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、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記憶體、硬碟、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顯示卡、主機板等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都可視為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獨立模組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F095BC93-40A1-2544-AE93-43839C1E3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3" t="3829" r="8556" b="5554"/>
          <a:stretch/>
        </p:blipFill>
        <p:spPr bwMode="auto">
          <a:xfrm>
            <a:off x="4044310" y="1872538"/>
            <a:ext cx="4755001" cy="404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報 告 大 綱"/>
          <p:cNvSpPr txBox="1">
            <a:spLocks/>
          </p:cNvSpPr>
          <p:nvPr/>
        </p:nvSpPr>
        <p:spPr>
          <a:xfrm>
            <a:off x="1108114" y="14531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</a:rPr>
              <a:t>模組化的概念</a:t>
            </a:r>
            <a:endParaRPr lang="zh-TW" altLang="en-US" sz="4000" dirty="0"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5816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呼叫副程式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80971" y="1206596"/>
            <a:ext cx="7456529" cy="1216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將下方積木進行組裝，讓小貓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向右畫出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四個逐漸擴大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的正方形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D8B081DB-E6ED-4345-B10C-9FE563464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900" y="2567205"/>
            <a:ext cx="4531995" cy="377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FEA45DD6-4665-B44A-90E7-84BC1C99CDEF}"/>
              </a:ext>
            </a:extLst>
          </p:cNvPr>
          <p:cNvSpPr/>
          <p:nvPr/>
        </p:nvSpPr>
        <p:spPr>
          <a:xfrm>
            <a:off x="345332" y="127169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6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7056" y="164783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91417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0313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呼叫副程式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80971" y="1001877"/>
            <a:ext cx="7456529" cy="1216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將下方積木進行組裝，讓小貓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向右畫出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四個逐漸擴大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的正方形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8B3BA6F-78C1-CB48-A44D-4B0467218E65}"/>
              </a:ext>
            </a:extLst>
          </p:cNvPr>
          <p:cNvSpPr/>
          <p:nvPr/>
        </p:nvSpPr>
        <p:spPr>
          <a:xfrm>
            <a:off x="301269" y="2189390"/>
            <a:ext cx="5253759" cy="691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1EBA1F73-894C-5E48-A21D-3A8FB62BB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23" y="2963862"/>
            <a:ext cx="2141304" cy="32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="" xmlns:a16="http://schemas.microsoft.com/office/drawing/2014/main" id="{A5016FBF-F7CC-0F42-BD11-F082339D86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4781"/>
          <a:stretch/>
        </p:blipFill>
        <p:spPr bwMode="auto">
          <a:xfrm>
            <a:off x="3064353" y="2809238"/>
            <a:ext cx="1434447" cy="342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F355C893-03B3-D840-B846-D88110C455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13"/>
          <a:stretch/>
        </p:blipFill>
        <p:spPr bwMode="auto">
          <a:xfrm>
            <a:off x="6016352" y="2809316"/>
            <a:ext cx="1434447" cy="342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="" xmlns:a16="http://schemas.microsoft.com/office/drawing/2014/main" id="{E779062F-F223-4045-8A49-A62D1AD3F2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9" r="-49"/>
          <a:stretch/>
        </p:blipFill>
        <p:spPr bwMode="auto">
          <a:xfrm>
            <a:off x="4540352" y="2809238"/>
            <a:ext cx="1434447" cy="3425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="" xmlns:a16="http://schemas.microsoft.com/office/drawing/2014/main" id="{B53CBC58-B8B0-A64D-8B56-F76A5F5AC9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2"/>
          <a:stretch/>
        </p:blipFill>
        <p:spPr bwMode="auto">
          <a:xfrm>
            <a:off x="7492306" y="2809316"/>
            <a:ext cx="1431624" cy="342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F512FAC-5615-D84E-84FC-2E2222B7E3DA}"/>
              </a:ext>
            </a:extLst>
          </p:cNvPr>
          <p:cNvSpPr/>
          <p:nvPr/>
        </p:nvSpPr>
        <p:spPr>
          <a:xfrm>
            <a:off x="196573" y="6245395"/>
            <a:ext cx="3307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  <a:buSzPts val="2800"/>
            </a:pPr>
            <a:r>
              <a:rPr lang="zh-TW" altLang="en-US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orbel"/>
                <a:sym typeface="Corbel"/>
              </a:rPr>
              <a:t>主程式呼叫各副程式</a:t>
            </a:r>
          </a:p>
        </p:txBody>
      </p:sp>
      <p:sp>
        <p:nvSpPr>
          <p:cNvPr id="14" name="圓角矩形 13">
            <a:extLst>
              <a:ext uri="{FF2B5EF4-FFF2-40B4-BE49-F238E27FC236}">
                <a16:creationId xmlns="" xmlns:a16="http://schemas.microsoft.com/office/drawing/2014/main" id="{4E6ABCA8-9884-924F-A1B0-FA69D808F157}"/>
              </a:ext>
            </a:extLst>
          </p:cNvPr>
          <p:cNvSpPr/>
          <p:nvPr/>
        </p:nvSpPr>
        <p:spPr>
          <a:xfrm>
            <a:off x="499965" y="1081186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6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90500" y="-88839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</a:t>
            </a:r>
            <a:r>
              <a:rPr lang="zh-TW" altLang="en-US" sz="3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用副程式參數進行模組化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CED08E0-F2B6-3801-6DE7-D94675453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136" y="1538513"/>
            <a:ext cx="8577006" cy="39152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933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90500" y="-88839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3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</a:t>
            </a:r>
            <a:r>
              <a:rPr lang="zh-TW" altLang="en-US" sz="3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用副程式參數進行模組化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190500" y="1083268"/>
            <a:ext cx="7647029" cy="1806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觀察下列四個畫不同大小正方形的副程式，可發現是具有規律性的，運用副程式的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參數設定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，可將四個副程式簡化成一個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="" xmlns:a16="http://schemas.microsoft.com/office/drawing/2014/main" id="{90697A92-78D7-4846-BB9C-7A1B42F561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4781"/>
          <a:stretch/>
        </p:blipFill>
        <p:spPr bwMode="auto">
          <a:xfrm>
            <a:off x="1288201" y="3045100"/>
            <a:ext cx="1458000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="" xmlns:a16="http://schemas.microsoft.com/office/drawing/2014/main" id="{477AB586-79C8-8744-92E9-D4D342B16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13"/>
          <a:stretch/>
        </p:blipFill>
        <p:spPr bwMode="auto">
          <a:xfrm>
            <a:off x="4240200" y="3045100"/>
            <a:ext cx="14580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="" xmlns:a16="http://schemas.microsoft.com/office/drawing/2014/main" id="{B80FB5FC-1D86-A246-97BE-3101588691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9" r="-49"/>
          <a:stretch/>
        </p:blipFill>
        <p:spPr bwMode="auto">
          <a:xfrm>
            <a:off x="2764200" y="3045100"/>
            <a:ext cx="1458000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="" xmlns:a16="http://schemas.microsoft.com/office/drawing/2014/main" id="{5EE26656-E63F-8940-B124-2B16ABA250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2"/>
          <a:stretch/>
        </p:blipFill>
        <p:spPr bwMode="auto">
          <a:xfrm>
            <a:off x="5716200" y="3045100"/>
            <a:ext cx="145513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Google Shape;375;p39">
            <a:extLst>
              <a:ext uri="{FF2B5EF4-FFF2-40B4-BE49-F238E27FC236}">
                <a16:creationId xmlns="" xmlns:a16="http://schemas.microsoft.com/office/drawing/2014/main" id="{CCFF1529-70A4-724B-BCC6-08E9BC770B30}"/>
              </a:ext>
            </a:extLst>
          </p:cNvPr>
          <p:cNvSpPr/>
          <p:nvPr/>
        </p:nvSpPr>
        <p:spPr>
          <a:xfrm>
            <a:off x="6133830" y="4458362"/>
            <a:ext cx="649108" cy="604957"/>
          </a:xfrm>
          <a:prstGeom prst="ellipse">
            <a:avLst/>
          </a:prstGeom>
          <a:noFill/>
          <a:ln w="762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C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0" name="Google Shape;375;p39">
            <a:extLst>
              <a:ext uri="{FF2B5EF4-FFF2-40B4-BE49-F238E27FC236}">
                <a16:creationId xmlns="" xmlns:a16="http://schemas.microsoft.com/office/drawing/2014/main" id="{0BD7AAC1-363F-B741-81A2-197F796224ED}"/>
              </a:ext>
            </a:extLst>
          </p:cNvPr>
          <p:cNvSpPr/>
          <p:nvPr/>
        </p:nvSpPr>
        <p:spPr>
          <a:xfrm>
            <a:off x="4691658" y="4458361"/>
            <a:ext cx="649108" cy="604957"/>
          </a:xfrm>
          <a:prstGeom prst="ellipse">
            <a:avLst/>
          </a:prstGeom>
          <a:noFill/>
          <a:ln w="762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C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" name="Google Shape;375;p39">
            <a:extLst>
              <a:ext uri="{FF2B5EF4-FFF2-40B4-BE49-F238E27FC236}">
                <a16:creationId xmlns="" xmlns:a16="http://schemas.microsoft.com/office/drawing/2014/main" id="{7436B6FB-2AB8-A74C-8362-5F240D81823A}"/>
              </a:ext>
            </a:extLst>
          </p:cNvPr>
          <p:cNvSpPr/>
          <p:nvPr/>
        </p:nvSpPr>
        <p:spPr>
          <a:xfrm>
            <a:off x="3195551" y="4409301"/>
            <a:ext cx="649108" cy="604957"/>
          </a:xfrm>
          <a:prstGeom prst="ellipse">
            <a:avLst/>
          </a:prstGeom>
          <a:noFill/>
          <a:ln w="762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C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2" name="Google Shape;375;p39">
            <a:extLst>
              <a:ext uri="{FF2B5EF4-FFF2-40B4-BE49-F238E27FC236}">
                <a16:creationId xmlns="" xmlns:a16="http://schemas.microsoft.com/office/drawing/2014/main" id="{0AC64F0C-8572-F249-9405-80697BABAF65}"/>
              </a:ext>
            </a:extLst>
          </p:cNvPr>
          <p:cNvSpPr/>
          <p:nvPr/>
        </p:nvSpPr>
        <p:spPr>
          <a:xfrm>
            <a:off x="1704590" y="4409301"/>
            <a:ext cx="649108" cy="604957"/>
          </a:xfrm>
          <a:prstGeom prst="ellipse">
            <a:avLst/>
          </a:prstGeom>
          <a:noFill/>
          <a:ln w="762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C00000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78098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13127" y="-88839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7.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如何設定副程式參數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DE61AFB2-AED9-BA43-8FB2-6FEDB3E06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7" y="1978660"/>
            <a:ext cx="2613516" cy="419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3F6D38C-D401-C643-808A-A1ABB8721776}"/>
              </a:ext>
            </a:extLst>
          </p:cNvPr>
          <p:cNvSpPr/>
          <p:nvPr/>
        </p:nvSpPr>
        <p:spPr>
          <a:xfrm>
            <a:off x="320842" y="1199751"/>
            <a:ext cx="6835588" cy="2968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6.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點選小貓角色，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再點選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函式積木類別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7.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按下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建立一個積木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</p:txBody>
      </p:sp>
      <p:sp>
        <p:nvSpPr>
          <p:cNvPr id="7" name="圓角矩形 6">
            <a:extLst>
              <a:ext uri="{FF2B5EF4-FFF2-40B4-BE49-F238E27FC236}">
                <a16:creationId xmlns="" xmlns:a16="http://schemas.microsoft.com/office/drawing/2014/main" id="{B1E9687B-7219-6648-9C00-7B5D9A255D4B}"/>
              </a:ext>
            </a:extLst>
          </p:cNvPr>
          <p:cNvSpPr/>
          <p:nvPr/>
        </p:nvSpPr>
        <p:spPr>
          <a:xfrm>
            <a:off x="225554" y="124688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7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5820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04800" y="-108088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7.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如何設定副程式參數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3F6D38C-D401-C643-808A-A1ABB8721776}"/>
              </a:ext>
            </a:extLst>
          </p:cNvPr>
          <p:cNvSpPr/>
          <p:nvPr/>
        </p:nvSpPr>
        <p:spPr>
          <a:xfrm>
            <a:off x="225554" y="1246888"/>
            <a:ext cx="6835588" cy="415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8.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命名為畫正方形。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9.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點選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添加輸入方塊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（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數字或文字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），並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輸入邊長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10.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按下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確定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鍵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CBD112AA-CF95-A34C-8870-2AC7432EF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113" y="2705100"/>
            <a:ext cx="4151087" cy="314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圓角矩形 7">
            <a:extLst>
              <a:ext uri="{FF2B5EF4-FFF2-40B4-BE49-F238E27FC236}">
                <a16:creationId xmlns="" xmlns:a16="http://schemas.microsoft.com/office/drawing/2014/main" id="{19A2F540-826A-4044-8AF4-DC8A4DF6F6B0}"/>
              </a:ext>
            </a:extLst>
          </p:cNvPr>
          <p:cNvSpPr/>
          <p:nvPr/>
        </p:nvSpPr>
        <p:spPr>
          <a:xfrm>
            <a:off x="225554" y="1246888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7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928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04800" y="-108088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如何設定副程式參數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3F6D38C-D401-C643-808A-A1ABB8721776}"/>
              </a:ext>
            </a:extLst>
          </p:cNvPr>
          <p:cNvSpPr/>
          <p:nvPr/>
        </p:nvSpPr>
        <p:spPr>
          <a:xfrm>
            <a:off x="304800" y="1135583"/>
            <a:ext cx="6835588" cy="122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  新增畫正方形的函式積木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="" xmlns:a16="http://schemas.microsoft.com/office/drawing/2014/main" id="{D4D8ECBB-9655-344F-BBA0-4B38A7EFD2AE}"/>
              </a:ext>
            </a:extLst>
          </p:cNvPr>
          <p:cNvGrpSpPr/>
          <p:nvPr/>
        </p:nvGrpSpPr>
        <p:grpSpPr>
          <a:xfrm>
            <a:off x="808900" y="2566900"/>
            <a:ext cx="7704000" cy="2880000"/>
            <a:chOff x="720000" y="3060000"/>
            <a:chExt cx="7704000" cy="2880000"/>
          </a:xfrm>
        </p:grpSpPr>
        <p:grpSp>
          <p:nvGrpSpPr>
            <p:cNvPr id="8" name="群組 7">
              <a:extLst>
                <a:ext uri="{FF2B5EF4-FFF2-40B4-BE49-F238E27FC236}">
                  <a16:creationId xmlns="" xmlns:a16="http://schemas.microsoft.com/office/drawing/2014/main" id="{66629A10-EF6B-E445-93B5-D0865CD93994}"/>
                </a:ext>
              </a:extLst>
            </p:cNvPr>
            <p:cNvGrpSpPr/>
            <p:nvPr/>
          </p:nvGrpSpPr>
          <p:grpSpPr>
            <a:xfrm>
              <a:off x="720000" y="3060000"/>
              <a:ext cx="7704000" cy="2880000"/>
              <a:chOff x="359384" y="4149128"/>
              <a:chExt cx="7704000" cy="2880000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="" xmlns:a16="http://schemas.microsoft.com/office/drawing/2014/main" id="{CAC7744A-26CC-8D4B-8F41-1AFBB16F8E51}"/>
                  </a:ext>
                </a:extLst>
              </p:cNvPr>
              <p:cNvGrpSpPr/>
              <p:nvPr/>
            </p:nvGrpSpPr>
            <p:grpSpPr>
              <a:xfrm>
                <a:off x="359384" y="4149128"/>
                <a:ext cx="7704000" cy="2880000"/>
                <a:chOff x="3131840" y="2880000"/>
                <a:chExt cx="7704000" cy="2880000"/>
              </a:xfrm>
            </p:grpSpPr>
            <p:sp>
              <p:nvSpPr>
                <p:cNvPr id="13" name="圓角矩形 12">
                  <a:extLst>
                    <a:ext uri="{FF2B5EF4-FFF2-40B4-BE49-F238E27FC236}">
                      <a16:creationId xmlns="" xmlns:a16="http://schemas.microsoft.com/office/drawing/2014/main" id="{B9617D78-7501-1944-8E33-326B411DB277}"/>
                    </a:ext>
                  </a:extLst>
                </p:cNvPr>
                <p:cNvSpPr/>
                <p:nvPr/>
              </p:nvSpPr>
              <p:spPr>
                <a:xfrm>
                  <a:off x="3131840" y="3096000"/>
                  <a:ext cx="7704000" cy="2664000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25400">
                  <a:solidFill>
                    <a:srgbClr val="01AEA6"/>
                  </a:solidFill>
                </a:ln>
              </p:spPr>
              <p:txBody>
                <a:bodyPr rtlCol="0" anchor="ctr"/>
                <a:lstStyle/>
                <a:p>
                  <a:pPr algn="ctr"/>
                  <a:endParaRPr lang="zh-TW" altLang="en-US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標楷體" pitchFamily="65" charset="-120"/>
                  </a:endParaRPr>
                </a:p>
              </p:txBody>
            </p:sp>
            <p:sp>
              <p:nvSpPr>
                <p:cNvPr id="14" name="圓角矩形 13">
                  <a:extLst>
                    <a:ext uri="{FF2B5EF4-FFF2-40B4-BE49-F238E27FC236}">
                      <a16:creationId xmlns="" xmlns:a16="http://schemas.microsoft.com/office/drawing/2014/main" id="{BFB3E9A7-B186-674F-A8EE-350BF0FEB6FF}"/>
                    </a:ext>
                  </a:extLst>
                </p:cNvPr>
                <p:cNvSpPr/>
                <p:nvPr/>
              </p:nvSpPr>
              <p:spPr>
                <a:xfrm>
                  <a:off x="3131840" y="2880000"/>
                  <a:ext cx="1296000" cy="432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CD1CE"/>
                </a:solidFill>
                <a:ln w="25400">
                  <a:solidFill>
                    <a:srgbClr val="01AEA6"/>
                  </a:solidFill>
                </a:ln>
              </p:spPr>
              <p:txBody>
                <a:bodyPr rtlCol="0" anchor="ctr"/>
                <a:lstStyle/>
                <a:p>
                  <a:pPr algn="ctr"/>
                  <a:r>
                    <a:rPr lang="zh-TW" altLang="en-US" sz="24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Microsoft JhengHei" panose="020B0604030504040204" pitchFamily="34" charset="-120"/>
                      <a:ea typeface="Microsoft JhengHei" panose="020B0604030504040204" pitchFamily="34" charset="-120"/>
                    </a:rPr>
                    <a:t>小提示</a:t>
                  </a:r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="" xmlns:a16="http://schemas.microsoft.com/office/drawing/2014/main" id="{94924117-F2C3-184C-9513-F5A1CF5BD7E5}"/>
                  </a:ext>
                </a:extLst>
              </p:cNvPr>
              <p:cNvSpPr txBox="1"/>
              <p:nvPr/>
            </p:nvSpPr>
            <p:spPr>
              <a:xfrm>
                <a:off x="467384" y="4642528"/>
                <a:ext cx="7488000" cy="792000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 anchor="t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ts val="2800"/>
                  </a:lnSpc>
                  <a:defRPr sz="2000" b="0">
                    <a:solidFill>
                      <a:schemeClr val="tx1"/>
                    </a:solidFill>
                    <a:latin typeface="+mj-lt"/>
                    <a:ea typeface="標楷體" pitchFamily="65" charset="-120"/>
                  </a:defRPr>
                </a:lvl1pPr>
              </a:lstStyle>
              <a:p>
                <a:pPr>
                  <a:lnSpc>
                    <a:spcPts val="3700"/>
                  </a:lnSpc>
                </a:pPr>
                <a:r>
                  <a:rPr lang="zh-TW" altLang="en-US" sz="24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撰寫副程式的參數時，可利用</a:t>
                </a:r>
                <a:r>
                  <a:rPr lang="zh-TW" alt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ITI SC MEDIUM" pitchFamily="2" charset="-128"/>
                    <a:ea typeface="HEITI SC MEDIUM" pitchFamily="2" charset="-128"/>
                  </a:rPr>
                  <a:t>添加輸入方塊</a:t>
                </a:r>
                <a:r>
                  <a:rPr lang="zh-TW" altLang="en-US" sz="24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，來存入資</a:t>
                </a:r>
                <a:endParaRPr lang="en-US" altLang="zh-TW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>
                  <a:lnSpc>
                    <a:spcPts val="3700"/>
                  </a:lnSpc>
                </a:pPr>
                <a:r>
                  <a:rPr lang="zh-TW" altLang="en-US" sz="24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料給副程式使用。</a:t>
                </a:r>
              </a:p>
            </p:txBody>
          </p:sp>
          <p:sp>
            <p:nvSpPr>
              <p:cNvPr id="12" name="文字方塊 11">
                <a:extLst>
                  <a:ext uri="{FF2B5EF4-FFF2-40B4-BE49-F238E27FC236}">
                    <a16:creationId xmlns="" xmlns:a16="http://schemas.microsoft.com/office/drawing/2014/main" id="{FE072B04-97E5-6B4F-A1A2-F7306095E9F5}"/>
                  </a:ext>
                </a:extLst>
              </p:cNvPr>
              <p:cNvSpPr txBox="1"/>
              <p:nvPr/>
            </p:nvSpPr>
            <p:spPr>
              <a:xfrm>
                <a:off x="467544" y="4581128"/>
                <a:ext cx="5040000" cy="432000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 anchor="t" anchorCtr="0">
                <a:noAutofit/>
              </a:bodyPr>
              <a:lstStyle>
                <a:defPPr>
                  <a:defRPr lang="en-US"/>
                </a:defPPr>
                <a:lvl1pPr>
                  <a:lnSpc>
                    <a:spcPts val="2800"/>
                  </a:lnSpc>
                  <a:defRPr sz="2000" b="0">
                    <a:solidFill>
                      <a:schemeClr val="tx1"/>
                    </a:solidFill>
                    <a:latin typeface="+mj-lt"/>
                    <a:ea typeface="標楷體" pitchFamily="65" charset="-120"/>
                  </a:defRPr>
                </a:lvl1pPr>
              </a:lstStyle>
              <a:p>
                <a:pPr>
                  <a:lnSpc>
                    <a:spcPts val="3200"/>
                  </a:lnSpc>
                </a:pPr>
                <a:endParaRPr lang="zh-TW" altLang="en-US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  <p:pic>
          <p:nvPicPr>
            <p:cNvPr id="9" name="Picture 4">
              <a:extLst>
                <a:ext uri="{FF2B5EF4-FFF2-40B4-BE49-F238E27FC236}">
                  <a16:creationId xmlns="" xmlns:a16="http://schemas.microsoft.com/office/drawing/2014/main" id="{B5148C58-7740-8848-83D1-4BA7977F11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000" y="4752000"/>
              <a:ext cx="7488000" cy="1069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圓角矩形 15">
            <a:extLst>
              <a:ext uri="{FF2B5EF4-FFF2-40B4-BE49-F238E27FC236}">
                <a16:creationId xmlns="" xmlns:a16="http://schemas.microsoft.com/office/drawing/2014/main" id="{40A06017-EAAF-FD40-AAD4-3DF9D8F534B3}"/>
              </a:ext>
            </a:extLst>
          </p:cNvPr>
          <p:cNvSpPr/>
          <p:nvPr/>
        </p:nvSpPr>
        <p:spPr>
          <a:xfrm>
            <a:off x="482228" y="1181406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7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89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04800" y="-108088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7.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如何設定副程式參數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3F6D38C-D401-C643-808A-A1ABB8721776}"/>
              </a:ext>
            </a:extLst>
          </p:cNvPr>
          <p:cNvSpPr/>
          <p:nvPr/>
        </p:nvSpPr>
        <p:spPr>
          <a:xfrm>
            <a:off x="304799" y="1135583"/>
            <a:ext cx="8390021" cy="1959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依下方提示組裝積木，完成畫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不同大小正方形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15" name="Picture 5">
            <a:extLst>
              <a:ext uri="{FF2B5EF4-FFF2-40B4-BE49-F238E27FC236}">
                <a16:creationId xmlns="" xmlns:a16="http://schemas.microsoft.com/office/drawing/2014/main" id="{08E64C1A-7B76-594C-827F-F76C3BF1B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758" y="3022576"/>
            <a:ext cx="4785625" cy="281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字方塊 3">
            <a:extLst>
              <a:ext uri="{FF2B5EF4-FFF2-40B4-BE49-F238E27FC236}">
                <a16:creationId xmlns="" xmlns:a16="http://schemas.microsoft.com/office/drawing/2014/main" id="{F8090C34-EB78-544E-85D5-C23EBAC27F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92" y="2690880"/>
            <a:ext cx="3106649" cy="313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1.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如何讓程式執行的速度慢一些？</a:t>
            </a: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2.	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為何不用　　　　 ，而是使用　　　　 ？</a:t>
            </a: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3. 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完成後，與步驟</a:t>
            </a: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4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，步驟</a:t>
            </a: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5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的副程式有何不同之處？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="" xmlns:a16="http://schemas.microsoft.com/office/drawing/2014/main" id="{A7AA270C-B4D8-8C4B-9197-6BD825057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889" y="4025900"/>
            <a:ext cx="941589" cy="351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>
            <a:extLst>
              <a:ext uri="{FF2B5EF4-FFF2-40B4-BE49-F238E27FC236}">
                <a16:creationId xmlns="" xmlns:a16="http://schemas.microsoft.com/office/drawing/2014/main" id="{31F52DF5-9E31-0941-B2B0-F5FD223C8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504" y="4439102"/>
            <a:ext cx="938973" cy="36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圓角矩形 9">
            <a:extLst>
              <a:ext uri="{FF2B5EF4-FFF2-40B4-BE49-F238E27FC236}">
                <a16:creationId xmlns="" xmlns:a16="http://schemas.microsoft.com/office/drawing/2014/main" id="{3C3115AC-49CB-E143-AEB2-D06AC510E280}"/>
              </a:ext>
            </a:extLst>
          </p:cNvPr>
          <p:cNvSpPr/>
          <p:nvPr/>
        </p:nvSpPr>
        <p:spPr>
          <a:xfrm>
            <a:off x="257638" y="121480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8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39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04800" y="-108088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7.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如何設定副程式參數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9" name="Picture 3">
            <a:extLst>
              <a:ext uri="{FF2B5EF4-FFF2-40B4-BE49-F238E27FC236}">
                <a16:creationId xmlns="" xmlns:a16="http://schemas.microsoft.com/office/drawing/2014/main" id="{2DA9CCC0-109B-4B4C-AD31-C5E5D0243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183" y="2526300"/>
            <a:ext cx="20097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398E518-9161-624F-9353-8771E461E7BE}"/>
              </a:ext>
            </a:extLst>
          </p:cNvPr>
          <p:cNvSpPr/>
          <p:nvPr/>
        </p:nvSpPr>
        <p:spPr>
          <a:xfrm>
            <a:off x="1938608" y="2629518"/>
            <a:ext cx="1928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  <a:endParaRPr lang="zh-TW" altLang="en-US" sz="32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9417BB9-F2FA-5544-974B-C40B392B1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634" y="5212080"/>
            <a:ext cx="2947987" cy="93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358775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ts val="800"/>
              </a:spcBef>
            </a:pP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 panose="020B0604020202020204" pitchFamily="34" charset="-128"/>
                <a:sym typeface="Arial Unicode MS" panose="020B0604020202020204" pitchFamily="34" charset="-128"/>
              </a:rPr>
              <a:t>可讓執行速度變慢→ 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  <a:p>
            <a:pPr>
              <a:spcBef>
                <a:spcPts val="800"/>
              </a:spcBef>
            </a:pP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 panose="020B0604020202020204" pitchFamily="34" charset="-128"/>
                <a:sym typeface="Arial Unicode MS" panose="020B0604020202020204" pitchFamily="34" charset="-128"/>
              </a:rPr>
              <a:t> </a:t>
            </a:r>
            <a:endParaRPr lang="zh-TW" altLang="en-US" sz="2400" b="1" dirty="0">
              <a:latin typeface="Arial Unicode MS" panose="020B0604020202020204" pitchFamily="34" charset="-128"/>
              <a:ea typeface="Microsoft JhengHei" panose="020B0604030504040204" pitchFamily="34" charset="-120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26CA761-1FDA-8C4A-A782-DCF3B74BA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633" y="3769430"/>
            <a:ext cx="2947987" cy="140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7800" indent="-358775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ts val="800"/>
              </a:spcBef>
            </a:pP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 panose="020B0604020202020204" pitchFamily="34" charset="-128"/>
                <a:sym typeface="Arial Unicode MS" panose="020B0604020202020204" pitchFamily="34" charset="-128"/>
              </a:rPr>
              <a:t>可彈性輸入參數，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  <a:p>
            <a:pPr>
              <a:spcBef>
                <a:spcPts val="800"/>
              </a:spcBef>
            </a:pP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 panose="020B0604020202020204" pitchFamily="34" charset="-128"/>
                <a:sym typeface="Arial Unicode MS" panose="020B0604020202020204" pitchFamily="34" charset="-128"/>
              </a:rPr>
              <a:t>繪製不同的正方形→ </a:t>
            </a:r>
            <a:endParaRPr lang="en-US" altLang="zh-TW" sz="2400" b="1" baseline="0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  <a:p>
            <a:pPr>
              <a:spcBef>
                <a:spcPts val="800"/>
              </a:spcBef>
            </a:pPr>
            <a:r>
              <a:rPr lang="zh-TW" altLang="en-US" sz="2400" b="1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 panose="020B0604020202020204" pitchFamily="34" charset="-128"/>
                <a:sym typeface="Arial Unicode MS" panose="020B0604020202020204" pitchFamily="34" charset="-128"/>
              </a:rPr>
              <a:t> </a:t>
            </a:r>
            <a:endParaRPr lang="zh-TW" altLang="en-US" sz="2400" b="1" dirty="0">
              <a:solidFill>
                <a:srgbClr val="C00000"/>
              </a:solidFill>
              <a:latin typeface="Arial Unicode MS" panose="020B0604020202020204" pitchFamily="34" charset="-128"/>
              <a:ea typeface="Microsoft JhengHei" panose="020B0604030504040204" pitchFamily="34" charset="-120"/>
              <a:cs typeface="Arial Unicode MS" panose="020B0604020202020204" pitchFamily="34" charset="-128"/>
              <a:sym typeface="Arial Unicode MS" panose="020B0604020202020204" pitchFamily="34" charset="-128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B4A0DCC-F636-A54F-A986-B02DC8CE7D38}"/>
              </a:ext>
            </a:extLst>
          </p:cNvPr>
          <p:cNvSpPr/>
          <p:nvPr/>
        </p:nvSpPr>
        <p:spPr>
          <a:xfrm>
            <a:off x="304799" y="1055373"/>
            <a:ext cx="8390021" cy="1959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依下方提示組裝積木，完成畫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不同大小正方形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2" name="圓角矩形 11">
            <a:extLst>
              <a:ext uri="{FF2B5EF4-FFF2-40B4-BE49-F238E27FC236}">
                <a16:creationId xmlns="" xmlns:a16="http://schemas.microsoft.com/office/drawing/2014/main" id="{42DB70C0-DDE9-A142-AAEF-A61B1F2F150A}"/>
              </a:ext>
            </a:extLst>
          </p:cNvPr>
          <p:cNvSpPr/>
          <p:nvPr/>
        </p:nvSpPr>
        <p:spPr>
          <a:xfrm>
            <a:off x="257638" y="113459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8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85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04800" y="-108088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8.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如何呼叫副程式參數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7" name="文字方塊 3">
            <a:extLst>
              <a:ext uri="{FF2B5EF4-FFF2-40B4-BE49-F238E27FC236}">
                <a16:creationId xmlns="" xmlns:a16="http://schemas.microsoft.com/office/drawing/2014/main" id="{ED077F5B-C6E9-E747-AFF8-DCB9220C2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92" y="2690880"/>
            <a:ext cx="3316008" cy="313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1.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                代表什麼意思？</a:t>
            </a: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TW" altLang="en-US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2.	</a:t>
            </a:r>
            <a:r>
              <a: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四個正方形的邊長要設為多少？</a:t>
            </a: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1BD96DF4-D1E5-4846-B8AE-2EC9A8774B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8" t="7941" b="65819"/>
          <a:stretch/>
        </p:blipFill>
        <p:spPr bwMode="auto">
          <a:xfrm>
            <a:off x="1152700" y="3224052"/>
            <a:ext cx="897974" cy="35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0827CE35-5C10-F245-BAAD-E727C7B17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824" y="2807606"/>
            <a:ext cx="4555798" cy="230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1C8FA2C-A3A6-EA44-BE7B-49D6D7E557E9}"/>
              </a:ext>
            </a:extLst>
          </p:cNvPr>
          <p:cNvSpPr/>
          <p:nvPr/>
        </p:nvSpPr>
        <p:spPr>
          <a:xfrm>
            <a:off x="417093" y="1183709"/>
            <a:ext cx="8726907" cy="1959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依下方提示組裝積木，讓小貓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向右畫出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四個逐漸擴大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的正方形。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2" name="圓角矩形 11">
            <a:extLst>
              <a:ext uri="{FF2B5EF4-FFF2-40B4-BE49-F238E27FC236}">
                <a16:creationId xmlns="" xmlns:a16="http://schemas.microsoft.com/office/drawing/2014/main" id="{6594E774-DFFB-2546-997B-7D0F477CEE69}"/>
              </a:ext>
            </a:extLst>
          </p:cNvPr>
          <p:cNvSpPr/>
          <p:nvPr/>
        </p:nvSpPr>
        <p:spPr>
          <a:xfrm>
            <a:off x="369932" y="1262930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9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6936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1281311" y="-18228"/>
            <a:ext cx="4258877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模組化的概念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1281311" y="1479060"/>
            <a:ext cx="5724644" cy="13029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7" indent="-358775" algn="ctr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想一想，日常生活中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 algn="ctr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有哪些模組化概念的例子？</a:t>
            </a: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7" name="圖片 5">
            <a:extLst>
              <a:ext uri="{FF2B5EF4-FFF2-40B4-BE49-F238E27FC236}">
                <a16:creationId xmlns="" xmlns:a16="http://schemas.microsoft.com/office/drawing/2014/main" id="{58FC60A8-E05E-9340-BA53-41502E66D1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899" r="61497"/>
          <a:stretch/>
        </p:blipFill>
        <p:spPr bwMode="auto">
          <a:xfrm>
            <a:off x="2945759" y="2781981"/>
            <a:ext cx="2058235" cy="3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3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D743312-DB75-1346-B62A-50650EFF5BB0}"/>
              </a:ext>
            </a:extLst>
          </p:cNvPr>
          <p:cNvSpPr/>
          <p:nvPr/>
        </p:nvSpPr>
        <p:spPr>
          <a:xfrm>
            <a:off x="7481455" y="0"/>
            <a:ext cx="1662545" cy="1731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04800" y="-108088"/>
            <a:ext cx="56515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8.</a:t>
            </a: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如何呼叫副程式參數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398E518-9161-624F-9353-8771E461E7BE}"/>
              </a:ext>
            </a:extLst>
          </p:cNvPr>
          <p:cNvSpPr/>
          <p:nvPr/>
        </p:nvSpPr>
        <p:spPr>
          <a:xfrm>
            <a:off x="1382701" y="3319396"/>
            <a:ext cx="19287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  <a:endParaRPr lang="zh-TW" altLang="en-US" sz="3200" dirty="0"/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98570026-8064-7E4E-82E1-E5FAEA0D0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55" y="3172534"/>
            <a:ext cx="21812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5">
            <a:extLst>
              <a:ext uri="{FF2B5EF4-FFF2-40B4-BE49-F238E27FC236}">
                <a16:creationId xmlns="" xmlns:a16="http://schemas.microsoft.com/office/drawing/2014/main" id="{E8D61C0D-CA0E-D348-875C-C4CDF2C48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682" y="5014768"/>
            <a:ext cx="1195388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D019B68-C207-774D-BC8E-E4BCAB186BC8}"/>
              </a:ext>
            </a:extLst>
          </p:cNvPr>
          <p:cNvSpPr/>
          <p:nvPr/>
        </p:nvSpPr>
        <p:spPr>
          <a:xfrm>
            <a:off x="1027196" y="4372981"/>
            <a:ext cx="3307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  <a:buSzPts val="2800"/>
            </a:pPr>
            <a:r>
              <a:rPr lang="zh-TW" altLang="en-US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orbel"/>
                <a:sym typeface="Corbel"/>
              </a:rPr>
              <a:t>主程式呼叫副程式，</a:t>
            </a:r>
            <a:endParaRPr lang="en-US" altLang="zh-TW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orbel"/>
              <a:sym typeface="Corbel"/>
            </a:endParaRPr>
          </a:p>
          <a:p>
            <a:pPr>
              <a:buClr>
                <a:srgbClr val="FF0000"/>
              </a:buClr>
              <a:buSzPts val="2800"/>
            </a:pPr>
            <a:r>
              <a:rPr lang="zh-TW" altLang="en-US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orbel"/>
                <a:sym typeface="Corbel"/>
              </a:rPr>
              <a:t>填入想要的</a:t>
            </a:r>
            <a:r>
              <a:rPr lang="zh-TW" altLang="en-US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orbel"/>
                <a:sym typeface="Corbel"/>
              </a:rPr>
              <a:t>參數</a:t>
            </a:r>
            <a:r>
              <a:rPr lang="zh-TW" altLang="en-US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orbel"/>
                <a:sym typeface="Corbel"/>
              </a:rPr>
              <a:t>即可</a:t>
            </a:r>
          </a:p>
        </p:txBody>
      </p:sp>
      <p:pic>
        <p:nvPicPr>
          <p:cNvPr id="12" name="圖片 11">
            <a:hlinkClick r:id="rId4"/>
            <a:extLst>
              <a:ext uri="{FF2B5EF4-FFF2-40B4-BE49-F238E27FC236}">
                <a16:creationId xmlns="" xmlns:a16="http://schemas.microsoft.com/office/drawing/2014/main" id="{A542BBF5-A0A8-6444-89E2-3A55E78D0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198024" y="40118"/>
            <a:ext cx="1927205" cy="118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565EE63-EEB3-9846-AD35-DDEDA93FB761}"/>
              </a:ext>
            </a:extLst>
          </p:cNvPr>
          <p:cNvSpPr/>
          <p:nvPr/>
        </p:nvSpPr>
        <p:spPr>
          <a:xfrm>
            <a:off x="304799" y="1446868"/>
            <a:ext cx="8390021" cy="1959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依下方提示組裝積木，讓小貓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向右畫出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四個逐漸擴大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的正方形。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5" name="圓角矩形 14">
            <a:extLst>
              <a:ext uri="{FF2B5EF4-FFF2-40B4-BE49-F238E27FC236}">
                <a16:creationId xmlns="" xmlns:a16="http://schemas.microsoft.com/office/drawing/2014/main" id="{382860E4-BEB4-514A-BDBC-796266C7F6C5}"/>
              </a:ext>
            </a:extLst>
          </p:cNvPr>
          <p:cNvSpPr/>
          <p:nvPr/>
        </p:nvSpPr>
        <p:spPr>
          <a:xfrm>
            <a:off x="257638" y="1526089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9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33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176353" y="-88741"/>
            <a:ext cx="50673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模組化程式設計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3F6D38C-D401-C643-808A-A1ABB8721776}"/>
              </a:ext>
            </a:extLst>
          </p:cNvPr>
          <p:cNvSpPr/>
          <p:nvPr/>
        </p:nvSpPr>
        <p:spPr>
          <a:xfrm>
            <a:off x="304800" y="1021283"/>
            <a:ext cx="7289800" cy="2968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回想看看，這個範例我們使用三種不同的方式來完成「畫逐漸擴大的正方形」，說說看，這三種方式的優點與缺點為何？你比較喜歡哪一種方法？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="" xmlns:a16="http://schemas.microsoft.com/office/drawing/2014/main" id="{2BCD18D5-590E-0D44-9EB0-E756F7A97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52" y="3728028"/>
            <a:ext cx="5884847" cy="718640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傳統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未模組化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="" xmlns:a16="http://schemas.microsoft.com/office/drawing/2014/main" id="{30451EA6-C292-0840-9AEC-AF3B0895B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52" y="4642428"/>
            <a:ext cx="5884847" cy="718640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用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副程式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進行模組化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51EAA4B-A8CB-E144-B1D0-B118EB914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52" y="5556828"/>
            <a:ext cx="5884848" cy="718640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副程式的參數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進行模組化</a:t>
            </a:r>
          </a:p>
        </p:txBody>
      </p:sp>
    </p:spTree>
    <p:extLst>
      <p:ext uri="{BB962C8B-B14F-4D97-AF65-F5344CB8AC3E}">
        <p14:creationId xmlns:p14="http://schemas.microsoft.com/office/powerpoint/2010/main" val="239875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CD6AE82-9D83-6355-4D2D-5A1E6290D94B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176353" y="-88741"/>
            <a:ext cx="50673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模組化程式設計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68AEAC1-6421-C43D-7CBD-583B2E439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800" y="964614"/>
            <a:ext cx="3629914" cy="2800498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="" xmlns:a16="http://schemas.microsoft.com/office/drawing/2014/main" id="{DF082355-A25F-E846-E294-16ECC6B08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48" y="3765112"/>
            <a:ext cx="7226300" cy="2997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145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8052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993404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模組化程式設計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426707" y="939859"/>
            <a:ext cx="8717293" cy="15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這三種方式的優點與缺點為何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 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你喜歡哪一種方法？ </a:t>
            </a:r>
          </a:p>
          <a:p>
            <a:pPr hangingPunct="1">
              <a:lnSpc>
                <a:spcPct val="120000"/>
              </a:lnSpc>
              <a:defRPr/>
            </a:pP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="" xmlns:a16="http://schemas.microsoft.com/office/drawing/2014/main" id="{94F20E78-D594-2F4E-B2CB-691E55E638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43" y="2265018"/>
            <a:ext cx="3751936" cy="3957119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2B651230-5BF9-F248-89AC-4C5954250C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46" y="1458715"/>
            <a:ext cx="3977055" cy="48004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6477759-95DF-1544-BC26-3F39DA35BEE3}"/>
              </a:ext>
            </a:extLst>
          </p:cNvPr>
          <p:cNvSpPr/>
          <p:nvPr/>
        </p:nvSpPr>
        <p:spPr>
          <a:xfrm>
            <a:off x="7095067" y="1407885"/>
            <a:ext cx="2048933" cy="649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146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252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2">
            <a:extLst>
              <a:ext uri="{FF2B5EF4-FFF2-40B4-BE49-F238E27FC236}">
                <a16:creationId xmlns="" xmlns:a16="http://schemas.microsoft.com/office/drawing/2014/main" id="{2BCD18D5-590E-0D44-9EB0-E756F7A97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653" y="1574800"/>
            <a:ext cx="2557081" cy="4717074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未模組化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F9A126BD-FE63-5A4D-99B9-02A79B5A62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49" y="2387599"/>
            <a:ext cx="2092912" cy="3657601"/>
          </a:xfrm>
          <a:prstGeom prst="rect">
            <a:avLst/>
          </a:prstGeom>
        </p:spPr>
      </p:pic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176353" y="-88741"/>
            <a:ext cx="50673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模組化程式設計</a:t>
            </a:r>
          </a:p>
        </p:txBody>
      </p:sp>
      <p:sp>
        <p:nvSpPr>
          <p:cNvPr id="8" name="Rectangle 12">
            <a:extLst>
              <a:ext uri="{FF2B5EF4-FFF2-40B4-BE49-F238E27FC236}">
                <a16:creationId xmlns="" xmlns:a16="http://schemas.microsoft.com/office/drawing/2014/main" id="{96800D8E-B6D2-ED4C-AE6F-B65EB446B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00" y="1574800"/>
            <a:ext cx="5554647" cy="4717074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14931E39-43B0-2C4B-950B-0DE9E8F40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202" y="2273300"/>
            <a:ext cx="1572863" cy="240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="" xmlns:a16="http://schemas.microsoft.com/office/drawing/2014/main" id="{7D7EDC2E-8C02-A248-9817-E785F2E86F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4781"/>
          <a:stretch/>
        </p:blipFill>
        <p:spPr bwMode="auto">
          <a:xfrm>
            <a:off x="4554138" y="3933337"/>
            <a:ext cx="957374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="" xmlns:a16="http://schemas.microsoft.com/office/drawing/2014/main" id="{275B7FD9-D9CB-2B45-8698-451CEA4432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13"/>
          <a:stretch/>
        </p:blipFill>
        <p:spPr bwMode="auto">
          <a:xfrm>
            <a:off x="5579622" y="3933337"/>
            <a:ext cx="952599" cy="227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="" xmlns:a16="http://schemas.microsoft.com/office/drawing/2014/main" id="{D0C272BC-4362-594B-A994-FDD252D807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2"/>
          <a:stretch/>
        </p:blipFill>
        <p:spPr bwMode="auto">
          <a:xfrm>
            <a:off x="7706704" y="3958736"/>
            <a:ext cx="954184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="" xmlns:a16="http://schemas.microsoft.com/office/drawing/2014/main" id="{A9551294-7889-2842-835A-DD6267CA1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9" r="-49"/>
          <a:stretch/>
        </p:blipFill>
        <p:spPr bwMode="auto">
          <a:xfrm>
            <a:off x="6600331" y="3958736"/>
            <a:ext cx="957374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1B4D024-6CB8-4D49-845D-BF5EE11AF0D1}"/>
              </a:ext>
            </a:extLst>
          </p:cNvPr>
          <p:cNvSpPr/>
          <p:nvPr/>
        </p:nvSpPr>
        <p:spPr>
          <a:xfrm>
            <a:off x="4782902" y="1732303"/>
            <a:ext cx="3877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用副程式進行模組化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1692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176353" y="-88741"/>
            <a:ext cx="50673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模組化程式設計</a:t>
            </a:r>
          </a:p>
        </p:txBody>
      </p:sp>
      <p:sp>
        <p:nvSpPr>
          <p:cNvPr id="8" name="Rectangle 12">
            <a:extLst>
              <a:ext uri="{FF2B5EF4-FFF2-40B4-BE49-F238E27FC236}">
                <a16:creationId xmlns="" xmlns:a16="http://schemas.microsoft.com/office/drawing/2014/main" id="{96800D8E-B6D2-ED4C-AE6F-B65EB446B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653" y="1231900"/>
            <a:ext cx="6113447" cy="5181600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1B4D024-6CB8-4D49-845D-BF5EE11AF0D1}"/>
              </a:ext>
            </a:extLst>
          </p:cNvPr>
          <p:cNvSpPr/>
          <p:nvPr/>
        </p:nvSpPr>
        <p:spPr>
          <a:xfrm>
            <a:off x="1544931" y="1356933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副程式的參數進行模組化</a:t>
            </a:r>
            <a:endParaRPr lang="en-US" altLang="zh-TW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71FAD93A-EFB9-2A4F-9A53-4683E4C55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40" y="2220949"/>
            <a:ext cx="21812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="" xmlns:a16="http://schemas.microsoft.com/office/drawing/2014/main" id="{AF0B1128-10A5-7049-A402-D10AFFC52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972" y="2182849"/>
            <a:ext cx="200977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30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967077"/>
            <a:ext cx="8717293" cy="830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畫逐漸擴大的正六邊形 </a:t>
            </a: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範例執行後，小貓從定位的位置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(-90 , 70)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先畫出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個正六邊形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邊長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40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點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再向右依序畫出不同邊長的正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六邊形。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邊長增加固定的長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度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點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)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小貓向右依序畫完 </a:t>
            </a:r>
            <a:r>
              <a:rPr lang="en-US" altLang="zh-TW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 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個逐漸擴</a:t>
            </a:r>
            <a:endParaRPr lang="en-US" altLang="zh-TW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大的正六邊形 。 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pPr hangingPunct="1">
              <a:lnSpc>
                <a:spcPct val="120000"/>
              </a:lnSpc>
              <a:defRPr/>
            </a:pP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3755C2C7-E7B3-D64D-8ACA-5E081A684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323" y="192007"/>
            <a:ext cx="2453145" cy="1845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圖片 6">
            <a:extLst>
              <a:ext uri="{FF2B5EF4-FFF2-40B4-BE49-F238E27FC236}">
                <a16:creationId xmlns="" xmlns:a16="http://schemas.microsoft.com/office/drawing/2014/main" id="{B39AF4A0-BEBB-AA45-B9CC-8B2721E0F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14" y="2382042"/>
            <a:ext cx="2520000" cy="189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8D847A5A-74A3-EF48-8E8D-B712618889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985" y="4661193"/>
            <a:ext cx="2520000" cy="1906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183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967077"/>
            <a:ext cx="8717293" cy="2980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畫逐漸擴大的正六邊形 </a:t>
            </a: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</a:t>
            </a: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舞臺與角色安排：</a:t>
            </a:r>
            <a:endParaRPr lang="en-US" altLang="zh-TW" sz="4000" b="1" dirty="0">
              <a:solidFill>
                <a:schemeClr val="accent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背景：</a:t>
            </a:r>
            <a:r>
              <a:rPr lang="en" altLang="zh-TW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backdrop1 </a:t>
            </a: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 貓角色：</a:t>
            </a:r>
            <a:r>
              <a:rPr lang="en" altLang="zh-TW" sz="4000" b="1" dirty="0">
                <a:solidFill>
                  <a:schemeClr val="accent1">
                    <a:lumMod val="7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Sprite1</a:t>
            </a:r>
            <a:endParaRPr lang="zh-TW" altLang="en-US" sz="4000" b="1" dirty="0">
              <a:solidFill>
                <a:schemeClr val="accent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A301CB61-144C-4ACB-ED5E-5978F94590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43"/>
          <a:stretch/>
        </p:blipFill>
        <p:spPr>
          <a:xfrm>
            <a:off x="5395110" y="2023083"/>
            <a:ext cx="3535536" cy="36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0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8FAE423-8679-1947-B83D-58D1AF7AB0CE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1632032" y="-88839"/>
            <a:ext cx="4350125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課堂練習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A7D52DB-BACD-E847-A812-E4FF9A4B7406}"/>
              </a:ext>
            </a:extLst>
          </p:cNvPr>
          <p:cNvSpPr/>
          <p:nvPr/>
        </p:nvSpPr>
        <p:spPr>
          <a:xfrm>
            <a:off x="213353" y="967077"/>
            <a:ext cx="8717293" cy="143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4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畫逐漸擴大的正六邊形 </a:t>
            </a:r>
            <a:endParaRPr lang="en-US" altLang="zh-TW" sz="4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</a:t>
            </a:r>
            <a:endParaRPr lang="zh-TW" altLang="en-US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8C60B07C-0CEF-9A4B-8A93-80F887C78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60" y="2110077"/>
            <a:ext cx="2603500" cy="45847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3ED4EEF1-9D16-A342-AE46-E8F912B3D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660" y="2210346"/>
            <a:ext cx="2514600" cy="44323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655CF659-FDAA-93AD-EA7F-4907A3497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43"/>
          <a:stretch/>
        </p:blipFill>
        <p:spPr>
          <a:xfrm>
            <a:off x="6180040" y="2843406"/>
            <a:ext cx="2750605" cy="287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4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模組化程式設計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598880" y="1174935"/>
            <a:ext cx="8928100" cy="5331909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◼︎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模組化的概念，可將原有的問題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拆解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成較小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的問題，然後分別去解決。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◼︎撰寫程式，由主程式去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呼叫副程式，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可讓程式易於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閱讀、維護與修改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，也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有助於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多人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合作開發大程式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◼︎在副程式定義「參數」，可讓副程式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更具彈，</a:t>
            </a:r>
            <a:r>
              <a:rPr lang="en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Scratch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是使用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添加輸入方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塊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來描述參數，因此在呼叫須要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傳入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    相對應的參數值 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36703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報 告 大 綱">
            <a:extLst>
              <a:ext uri="{FF2B5EF4-FFF2-40B4-BE49-F238E27FC236}">
                <a16:creationId xmlns="" xmlns:a16="http://schemas.microsoft.com/office/drawing/2014/main" id="{979BD22F-DEF6-FE4D-86AC-FAFE1F5D6441}"/>
              </a:ext>
            </a:extLst>
          </p:cNvPr>
          <p:cNvSpPr txBox="1">
            <a:spLocks/>
          </p:cNvSpPr>
          <p:nvPr/>
        </p:nvSpPr>
        <p:spPr>
          <a:xfrm>
            <a:off x="1281311" y="-18228"/>
            <a:ext cx="4258877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模組化的例子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4BF049B-B177-F242-9F5D-08ABA913FCFD}"/>
              </a:ext>
            </a:extLst>
          </p:cNvPr>
          <p:cNvSpPr/>
          <p:nvPr/>
        </p:nvSpPr>
        <p:spPr>
          <a:xfrm>
            <a:off x="230832" y="1411433"/>
            <a:ext cx="8148384" cy="5899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【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例一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】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班級幹部與小老師，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各自負責</a:t>
            </a:r>
            <a:endParaRPr lang="en-US" altLang="zh-TW" sz="36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            各自的任務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，當每位都各司其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            職，這個班級就會越來越好。 </a:t>
            </a: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【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例二</a:t>
            </a: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】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國中的學習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分成八大領域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，每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            個領域都有專門的教師進行教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            學，完整的將國中階段要學習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/>
              <a:sym typeface="Calibri"/>
            </a:endParaRP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               的內容，完整地提供給學生。 </a:t>
            </a:r>
          </a:p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/>
                <a:sym typeface="Calibri"/>
              </a:rPr>
              <a:t> </a:t>
            </a:r>
          </a:p>
          <a:p>
            <a:pPr marL="179387" indent="-358775" algn="ctr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6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62376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報 告 大 綱">
            <a:extLst>
              <a:ext uri="{FF2B5EF4-FFF2-40B4-BE49-F238E27FC236}">
                <a16:creationId xmlns="" xmlns:a16="http://schemas.microsoft.com/office/drawing/2014/main" id="{14741B5B-9494-174F-8B27-EE05C454F7FB}"/>
              </a:ext>
            </a:extLst>
          </p:cNvPr>
          <p:cNvSpPr txBox="1">
            <a:spLocks/>
          </p:cNvSpPr>
          <p:nvPr/>
        </p:nvSpPr>
        <p:spPr>
          <a:xfrm>
            <a:off x="1501995" y="0"/>
            <a:ext cx="3782698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目   錄</a:t>
            </a:r>
          </a:p>
        </p:txBody>
      </p:sp>
      <p:sp>
        <p:nvSpPr>
          <p:cNvPr id="21" name="報 告 大 綱">
            <a:extLst>
              <a:ext uri="{FF2B5EF4-FFF2-40B4-BE49-F238E27FC236}">
                <a16:creationId xmlns="" xmlns:a16="http://schemas.microsoft.com/office/drawing/2014/main" id="{394D67B2-C819-CA42-9E54-3E511914533C}"/>
              </a:ext>
            </a:extLst>
          </p:cNvPr>
          <p:cNvSpPr txBox="1">
            <a:spLocks/>
          </p:cNvSpPr>
          <p:nvPr/>
        </p:nvSpPr>
        <p:spPr>
          <a:xfrm>
            <a:off x="2043952" y="1245925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進階程式設計</a:t>
            </a:r>
            <a:r>
              <a:rPr lang="en-US" altLang="zh-TW" sz="4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(2)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885B00C1-0F99-A040-A6B0-A099EFA7F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7" y="2445328"/>
            <a:ext cx="5826652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模組化的概念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="" xmlns:a16="http://schemas.microsoft.com/office/drawing/2014/main" id="{D1FE463A-40EE-C449-A7CA-F619FA73F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7" y="3678391"/>
            <a:ext cx="5826652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TW" altLang="en-US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認識模組化程式設計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40F598A-CA1F-0843-8E28-1D5A3E3B6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2" y="4869885"/>
            <a:ext cx="5826652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模組化程式設計的應用</a:t>
            </a:r>
          </a:p>
        </p:txBody>
      </p:sp>
    </p:spTree>
    <p:extLst>
      <p:ext uri="{BB962C8B-B14F-4D97-AF65-F5344CB8AC3E}">
        <p14:creationId xmlns:p14="http://schemas.microsoft.com/office/powerpoint/2010/main" val="119420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FFDB57A-9C8F-1A46-B2C9-C24040C5A86E}"/>
              </a:ext>
            </a:extLst>
          </p:cNvPr>
          <p:cNvSpPr/>
          <p:nvPr/>
        </p:nvSpPr>
        <p:spPr>
          <a:xfrm>
            <a:off x="7481455" y="0"/>
            <a:ext cx="1662545" cy="1731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60" name="◎ 電腦輔助學習趨勢…"/>
          <p:cNvSpPr txBox="1">
            <a:spLocks noGrp="1"/>
          </p:cNvSpPr>
          <p:nvPr>
            <p:ph type="body" sz="half" idx="4294967295"/>
          </p:nvPr>
        </p:nvSpPr>
        <p:spPr>
          <a:xfrm>
            <a:off x="109480" y="1644040"/>
            <a:ext cx="8809587" cy="41957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以草原為背景，有一隻小鳥和一隻蟲，按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下綠旗後，會隨機產生十隻蟲，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用滑鼠移</a:t>
            </a:r>
            <a:endParaRPr lang="en-US" altLang="zh-TW" sz="3200" b="1" dirty="0">
              <a:solidFill>
                <a:srgbClr val="C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動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小鳥，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在蟲上按下滑鼠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可以吃掉蟲，吃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掉一隻蟲後，就會再隨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機的位置產生另一隻。</a:t>
            </a: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　　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執行程式，想一想這</a:t>
            </a:r>
            <a:endParaRPr lang="en-US" altLang="zh-TW" sz="32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  <a:p>
            <a:pPr marL="179387" indent="-358775">
              <a:spcBef>
                <a:spcPts val="800"/>
              </a:spcBef>
              <a:buSzTx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  <a:sym typeface="Arial Unicode MS"/>
              </a:rPr>
              <a:t>個程式是如何運作？</a:t>
            </a:r>
          </a:p>
          <a:p>
            <a:pPr marL="179387" indent="-358775">
              <a:spcBef>
                <a:spcPts val="800"/>
              </a:spcBef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en-US" altLang="zh-TW" sz="3200" b="1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  <a:sym typeface="Arial Unicode MS"/>
            </a:endParaRPr>
          </a:p>
        </p:txBody>
      </p:sp>
      <p:sp>
        <p:nvSpPr>
          <p:cNvPr id="61" name="報 告 大 綱"/>
          <p:cNvSpPr txBox="1">
            <a:spLocks noGrp="1"/>
          </p:cNvSpPr>
          <p:nvPr>
            <p:ph type="title" idx="4294967295"/>
          </p:nvPr>
        </p:nvSpPr>
        <p:spPr>
          <a:xfrm>
            <a:off x="1025818" y="-62745"/>
            <a:ext cx="5437332" cy="98367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1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</a:t>
            </a:r>
            <a:r>
              <a:rPr lang="en-US" altLang="zh-TW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小鳥吃蟲</a:t>
            </a:r>
            <a:endParaRPr lang="zh-TW" altLang="en-US" sz="4400" dirty="0"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6ADF3FD2-8A72-2245-8C49-7340E8D1AE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5" b="17508"/>
          <a:stretch/>
        </p:blipFill>
        <p:spPr bwMode="auto">
          <a:xfrm>
            <a:off x="4766376" y="3337560"/>
            <a:ext cx="3769465" cy="284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6">
            <a:hlinkClick r:id="rId3"/>
            <a:extLst>
              <a:ext uri="{FF2B5EF4-FFF2-40B4-BE49-F238E27FC236}">
                <a16:creationId xmlns="" xmlns:a16="http://schemas.microsoft.com/office/drawing/2014/main" id="{59EB8702-0B92-EE42-8A86-4D873477BC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387980" y="594145"/>
            <a:ext cx="1858678" cy="104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148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Rectangle 1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1294131" y="1043628"/>
            <a:ext cx="1679750" cy="360000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anchor="ctr" anchorCtr="1">
            <a:noAutofit/>
          </a:bodyPr>
          <a:lstStyle/>
          <a:p>
            <a:pPr algn="just"/>
            <a:r>
              <a:rPr lang="zh-TW" altLang="en-US" sz="1800" b="1" u="sng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小鳥吃蟲</a:t>
            </a:r>
          </a:p>
        </p:txBody>
      </p:sp>
      <p:sp>
        <p:nvSpPr>
          <p:cNvPr id="14" name="AutoShape 12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443763" y="947300"/>
            <a:ext cx="936625" cy="504825"/>
          </a:xfrm>
          <a:prstGeom prst="flowChartAlternateProcess">
            <a:avLst/>
          </a:prstGeom>
          <a:solidFill>
            <a:srgbClr val="0000FF"/>
          </a:solidFill>
          <a:ln w="254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square" lIns="72000" tIns="72000" rIns="72000" bIns="72000" anchor="ctr" anchorCtr="1">
            <a:no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影片</a:t>
            </a:r>
          </a:p>
        </p:txBody>
      </p:sp>
    </p:spTree>
    <p:extLst>
      <p:ext uri="{BB962C8B-B14F-4D97-AF65-F5344CB8AC3E}">
        <p14:creationId xmlns:p14="http://schemas.microsoft.com/office/powerpoint/2010/main" val="110638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報 告 大 綱"/>
          <p:cNvSpPr txBox="1">
            <a:spLocks noGrp="1"/>
          </p:cNvSpPr>
          <p:nvPr>
            <p:ph type="title" idx="4294967295"/>
          </p:nvPr>
        </p:nvSpPr>
        <p:spPr>
          <a:xfrm>
            <a:off x="1025818" y="-62745"/>
            <a:ext cx="5437332" cy="98367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1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</a:t>
            </a:r>
            <a:r>
              <a:rPr lang="en-US" altLang="zh-TW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小鳥吃蟲</a:t>
            </a:r>
            <a:endParaRPr lang="zh-TW" altLang="en-US" sz="4400" dirty="0"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4F3A03F5-A814-5149-8A3F-F438C1AA5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5" y="1105797"/>
            <a:ext cx="4073836" cy="321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EFA26228-73EB-EF4B-8AD6-B40ABDEC6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719" y="2580428"/>
            <a:ext cx="4230066" cy="3622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5">
            <a:extLst>
              <a:ext uri="{FF2B5EF4-FFF2-40B4-BE49-F238E27FC236}">
                <a16:creationId xmlns="" xmlns:a16="http://schemas.microsoft.com/office/drawing/2014/main" id="{2F00AB89-2E00-AB42-BB89-E6DB7984D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722" y="4507487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圖片 6">
            <a:hlinkClick r:id="rId6"/>
            <a:extLst>
              <a:ext uri="{FF2B5EF4-FFF2-40B4-BE49-F238E27FC236}">
                <a16:creationId xmlns="" xmlns:a16="http://schemas.microsoft.com/office/drawing/2014/main" id="{06C31907-9B66-F54F-BC0C-9D01F7255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285322" y="553417"/>
            <a:ext cx="1858678" cy="104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148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5896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報 告 大 綱"/>
          <p:cNvSpPr txBox="1">
            <a:spLocks noGrp="1"/>
          </p:cNvSpPr>
          <p:nvPr>
            <p:ph type="title" idx="4294967295"/>
          </p:nvPr>
        </p:nvSpPr>
        <p:spPr>
          <a:xfrm>
            <a:off x="1025818" y="-62745"/>
            <a:ext cx="5437332" cy="98367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 b="1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</a:t>
            </a:r>
            <a:r>
              <a:rPr lang="en-US" altLang="zh-TW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小鳥吃蟲</a:t>
            </a:r>
            <a:endParaRPr lang="zh-TW" altLang="en-US" sz="4400" dirty="0">
              <a:effectLst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38C2EEC5-D198-064C-A33D-DAB8E71F8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15" y="1419904"/>
            <a:ext cx="3824255" cy="3285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245A703C-009B-F640-ACAD-9A1C86C01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290" y="2762083"/>
            <a:ext cx="4084730" cy="349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圖片 5">
            <a:extLst>
              <a:ext uri="{FF2B5EF4-FFF2-40B4-BE49-F238E27FC236}">
                <a16:creationId xmlns="" xmlns:a16="http://schemas.microsoft.com/office/drawing/2014/main" id="{2F00AB89-2E00-AB42-BB89-E6DB7984D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722" y="4507487"/>
            <a:ext cx="11953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圖片 6">
            <a:hlinkClick r:id="rId5"/>
            <a:extLst>
              <a:ext uri="{FF2B5EF4-FFF2-40B4-BE49-F238E27FC236}">
                <a16:creationId xmlns="" xmlns:a16="http://schemas.microsoft.com/office/drawing/2014/main" id="{A55ADEF2-F18C-894A-AAB6-6BB515A30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21407" r="4703" b="23062"/>
          <a:stretch>
            <a:fillRect/>
          </a:stretch>
        </p:blipFill>
        <p:spPr bwMode="auto">
          <a:xfrm>
            <a:off x="7285322" y="540187"/>
            <a:ext cx="1858678" cy="104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148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518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6BAFDC3-4294-D713-C983-909A0B63A87B}"/>
              </a:ext>
            </a:extLst>
          </p:cNvPr>
          <p:cNvSpPr/>
          <p:nvPr/>
        </p:nvSpPr>
        <p:spPr>
          <a:xfrm>
            <a:off x="7095067" y="1407885"/>
            <a:ext cx="2048933" cy="545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893385" y="-96985"/>
            <a:ext cx="396875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範例</a:t>
            </a:r>
            <a:r>
              <a:rPr lang="en-US" altLang="zh-TW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小鳥吃蟲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4" name="文字方塊 3">
            <a:extLst>
              <a:ext uri="{FF2B5EF4-FFF2-40B4-BE49-F238E27FC236}">
                <a16:creationId xmlns="" xmlns:a16="http://schemas.microsoft.com/office/drawing/2014/main" id="{4DA951C4-3C10-914D-AB05-5AB541009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4" y="1152525"/>
            <a:ext cx="8424863" cy="81831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</a:t>
            </a:r>
            <a:r>
              <a:rPr lang="zh-TW" altLang="en-US" sz="4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分析</a:t>
            </a:r>
            <a:endParaRPr lang="zh-TW" altLang="en-US" sz="40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37BACCF8-2D3A-8443-8F3B-4F1734E58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255" y="1566703"/>
            <a:ext cx="3182072" cy="37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5" y="1997709"/>
            <a:ext cx="7014192" cy="31083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建立背景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？</a:t>
            </a: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如何建立蟲與小鳥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角色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？</a:t>
            </a:r>
          </a:p>
          <a:p>
            <a:pPr marL="444500" indent="-444500"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3.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如何處理蟲角色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分身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與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動畫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，並利用副程式將程式</a:t>
            </a:r>
            <a:r>
              <a:rPr lang="zh-TW" altLang="en-US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模組化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466AC30-94FB-3B0B-461D-6CFFD8609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676" y="4382427"/>
            <a:ext cx="6544125" cy="173534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149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6228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24" name="文字方塊 3">
            <a:extLst>
              <a:ext uri="{FF2B5EF4-FFF2-40B4-BE49-F238E27FC236}">
                <a16:creationId xmlns="" xmlns:a16="http://schemas.microsoft.com/office/drawing/2014/main" id="{4DA951C4-3C10-914D-AB05-5AB541009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4" y="1152525"/>
            <a:ext cx="8424863" cy="818311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40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問題</a:t>
            </a:r>
            <a:r>
              <a:rPr lang="zh-TW" altLang="en-US" sz="40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分析</a:t>
            </a:r>
            <a:endParaRPr lang="zh-TW" altLang="en-US" sz="40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37BACCF8-2D3A-8443-8F3B-4F1734E58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198" y="1077924"/>
            <a:ext cx="3182072" cy="376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字方塊 3">
            <a:extLst>
              <a:ext uri="{FF2B5EF4-FFF2-40B4-BE49-F238E27FC236}">
                <a16:creationId xmlns="" xmlns:a16="http://schemas.microsoft.com/office/drawing/2014/main" id="{1D9C4970-A9FB-3E4E-8CA2-53D92245C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65" y="1997709"/>
            <a:ext cx="8424862" cy="31083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36000" tIns="36000" rIns="36000" bIns="36000"/>
          <a:lstStyle/>
          <a:p>
            <a:pPr hangingPunct="1">
              <a:lnSpc>
                <a:spcPct val="120000"/>
              </a:lnSpc>
              <a:defRPr/>
            </a:pP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4.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如何處理小鳥角色動畫</a:t>
            </a:r>
            <a:r>
              <a: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444500" hangingPunct="1">
              <a:lnSpc>
                <a:spcPct val="120000"/>
              </a:lnSpc>
              <a:defRPr/>
            </a:pPr>
            <a:r>
              <a:rPr lang="en-US" altLang="zh-TW" sz="2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1. </a:t>
            </a:r>
            <a:r>
              <a:rPr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執行時，如何讓小鳥隨著滑鼠移動</a:t>
            </a:r>
            <a:r>
              <a:rPr lang="en-US" altLang="zh-TW" sz="2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</a:p>
          <a:p>
            <a:pPr marL="444500" hangingPunct="1">
              <a:lnSpc>
                <a:spcPct val="120000"/>
              </a:lnSpc>
              <a:defRPr/>
            </a:pPr>
            <a:r>
              <a:rPr lang="en-US" altLang="zh-TW" sz="2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2. </a:t>
            </a:r>
            <a:r>
              <a:rPr lang="zh-TW" altLang="en-US" sz="2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執行時，當滑鼠按下時，如何讓小鳥變換造型</a:t>
            </a:r>
            <a:r>
              <a:rPr lang="en-US" altLang="zh-TW" sz="2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?</a:t>
            </a:r>
            <a:endParaRPr lang="zh-TW" altLang="en-US" sz="220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en-US" altLang="zh-TW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marL="360000" indent="-360000"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="" xmlns:a16="http://schemas.microsoft.com/office/drawing/2014/main" id="{2F7A9193-D024-4B47-9F60-3DB2D3367C98}"/>
              </a:ext>
            </a:extLst>
          </p:cNvPr>
          <p:cNvSpPr txBox="1"/>
          <p:nvPr/>
        </p:nvSpPr>
        <p:spPr>
          <a:xfrm>
            <a:off x="4098065" y="6460858"/>
            <a:ext cx="1120143" cy="307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7" indent="-358775">
              <a:spcBef>
                <a:spcPts val="800"/>
              </a:spcBef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r>
              <a:rPr lang="en-US" altLang="zh-TW" sz="14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Calibri"/>
              </a:rPr>
              <a:t>P</a:t>
            </a:r>
            <a:r>
              <a:rPr lang="zh-TW" altLang="en-US" sz="14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Calibri"/>
              </a:rPr>
              <a:t> </a:t>
            </a:r>
            <a:r>
              <a:rPr lang="en-US" altLang="zh-TW" sz="14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Microsoft Tai Le" panose="020B0502040204020203" pitchFamily="34" charset="0"/>
                <a:sym typeface="Calibri"/>
              </a:rPr>
              <a:t>143</a:t>
            </a:r>
            <a:endParaRPr lang="en-US" altLang="zh-TW" sz="1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Tai Le" panose="020B0502040204020203" pitchFamily="34" charset="0"/>
              <a:sym typeface="Arial Unicode M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6438339-F1BD-04EA-C39D-6185A7DF1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499" y="3457606"/>
            <a:ext cx="4064602" cy="3310901"/>
          </a:xfrm>
          <a:prstGeom prst="rect">
            <a:avLst/>
          </a:prstGeom>
        </p:spPr>
      </p:pic>
      <p:sp>
        <p:nvSpPr>
          <p:cNvPr id="3" name="從電腦教室到教室電腦">
            <a:extLst>
              <a:ext uri="{FF2B5EF4-FFF2-40B4-BE49-F238E27FC236}">
                <a16:creationId xmlns="" xmlns:a16="http://schemas.microsoft.com/office/drawing/2014/main" id="{A2BA8176-91BA-6424-4015-DDBC865AC54C}"/>
              </a:ext>
            </a:extLst>
          </p:cNvPr>
          <p:cNvSpPr txBox="1">
            <a:spLocks/>
          </p:cNvSpPr>
          <p:nvPr/>
        </p:nvSpPr>
        <p:spPr>
          <a:xfrm>
            <a:off x="893385" y="-96985"/>
            <a:ext cx="39687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範例</a:t>
            </a:r>
            <a:r>
              <a:rPr lang="en-US" altLang="zh-TW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-</a:t>
            </a:r>
            <a:r>
              <a:rPr lang="zh-TW" altLang="en-US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  <a:sym typeface="Times New Roman"/>
              </a:rPr>
              <a:t>小鳥吃蟲</a:t>
            </a:r>
            <a:endParaRPr lang="zh-TW" alt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  <a:sym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149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5478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建立背景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143668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匯入舞臺背景。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356F03AF-CD03-D444-9ADF-9EDB11A84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64886"/>
            <a:ext cx="4356100" cy="317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群組 3">
            <a:extLst>
              <a:ext uri="{FF2B5EF4-FFF2-40B4-BE49-F238E27FC236}">
                <a16:creationId xmlns="" xmlns:a16="http://schemas.microsoft.com/office/drawing/2014/main" id="{CDF277B4-7711-E94D-A56B-9FBBB06D1882}"/>
              </a:ext>
            </a:extLst>
          </p:cNvPr>
          <p:cNvGrpSpPr/>
          <p:nvPr/>
        </p:nvGrpSpPr>
        <p:grpSpPr>
          <a:xfrm>
            <a:off x="492413" y="2903436"/>
            <a:ext cx="4885538" cy="2968185"/>
            <a:chOff x="520123" y="2240373"/>
            <a:chExt cx="4885538" cy="2968185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2DC7FB66-C05D-2345-8D23-3555C36C34D7}"/>
                </a:ext>
              </a:extLst>
            </p:cNvPr>
            <p:cNvSpPr/>
            <p:nvPr/>
          </p:nvSpPr>
          <p:spPr>
            <a:xfrm>
              <a:off x="520123" y="2240373"/>
              <a:ext cx="4885538" cy="29681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 eaLnBrk="1" hangingPunct="1">
                <a:lnSpc>
                  <a:spcPct val="120000"/>
                </a:lnSpc>
                <a:buAutoNum type="arabicPeriod"/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在角色區中，點選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 下方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選個背景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按鍵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 的      。　　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2.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匯入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草原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背景。</a:t>
              </a:r>
            </a:p>
          </p:txBody>
        </p:sp>
        <p:pic>
          <p:nvPicPr>
            <p:cNvPr id="13" name="Picture 2">
              <a:extLst>
                <a:ext uri="{FF2B5EF4-FFF2-40B4-BE49-F238E27FC236}">
                  <a16:creationId xmlns="" xmlns:a16="http://schemas.microsoft.com/office/drawing/2014/main" id="{683C8C57-CB2C-5D47-947E-4B2416078D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6414" y="3590627"/>
              <a:ext cx="438560" cy="399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圓角矩形 11">
            <a:extLst>
              <a:ext uri="{FF2B5EF4-FFF2-40B4-BE49-F238E27FC236}">
                <a16:creationId xmlns="" xmlns:a16="http://schemas.microsoft.com/office/drawing/2014/main" id="{EE13C5B6-2EA5-6C46-B33B-BA58B2119DEF}"/>
              </a:ext>
            </a:extLst>
          </p:cNvPr>
          <p:cNvSpPr/>
          <p:nvPr/>
        </p:nvSpPr>
        <p:spPr>
          <a:xfrm>
            <a:off x="257638" y="121480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1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886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建立蟲與小鳥角色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159710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新增蟲角色。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="" xmlns:a16="http://schemas.microsoft.com/office/drawing/2014/main" id="{8E1E3A92-BB01-D741-A77C-36A9E573327B}"/>
              </a:ext>
            </a:extLst>
          </p:cNvPr>
          <p:cNvGrpSpPr/>
          <p:nvPr/>
        </p:nvGrpSpPr>
        <p:grpSpPr>
          <a:xfrm>
            <a:off x="520123" y="2656015"/>
            <a:ext cx="3841692" cy="2968185"/>
            <a:chOff x="520123" y="2240373"/>
            <a:chExt cx="3841692" cy="2968185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2DC7FB66-C05D-2345-8D23-3555C36C34D7}"/>
                </a:ext>
              </a:extLst>
            </p:cNvPr>
            <p:cNvSpPr/>
            <p:nvPr/>
          </p:nvSpPr>
          <p:spPr>
            <a:xfrm>
              <a:off x="520123" y="2240373"/>
              <a:ext cx="3841692" cy="29681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3.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刪除小貓角色。</a:t>
              </a: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4.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在角色區中，點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選下方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選個角色</a:t>
              </a:r>
              <a:endPara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按鍵列的      。　　</a:t>
              </a: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5.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匯入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蟲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角色。</a:t>
              </a:r>
            </a:p>
          </p:txBody>
        </p:sp>
        <p:pic>
          <p:nvPicPr>
            <p:cNvPr id="13" name="Picture 2">
              <a:extLst>
                <a:ext uri="{FF2B5EF4-FFF2-40B4-BE49-F238E27FC236}">
                  <a16:creationId xmlns="" xmlns:a16="http://schemas.microsoft.com/office/drawing/2014/main" id="{683C8C57-CB2C-5D47-947E-4B2416078D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3612" y="4160771"/>
              <a:ext cx="438560" cy="399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A0E63ED6-B0F2-4B49-A959-8BFCE4545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815" y="2432053"/>
            <a:ext cx="4566285" cy="332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圓角矩形 11">
            <a:extLst>
              <a:ext uri="{FF2B5EF4-FFF2-40B4-BE49-F238E27FC236}">
                <a16:creationId xmlns="" xmlns:a16="http://schemas.microsoft.com/office/drawing/2014/main" id="{E8ACCCD3-AE79-5444-AAEE-5575D1758E29}"/>
              </a:ext>
            </a:extLst>
          </p:cNvPr>
          <p:cNvSpPr/>
          <p:nvPr/>
        </p:nvSpPr>
        <p:spPr>
          <a:xfrm>
            <a:off x="257638" y="121480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2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150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965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建立蟲與小鳥角色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312152" y="1159710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新增小鳥角色。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="" xmlns:a16="http://schemas.microsoft.com/office/drawing/2014/main" id="{4F20DD6A-ED1D-7249-AF3C-B15B33E965EC}"/>
              </a:ext>
            </a:extLst>
          </p:cNvPr>
          <p:cNvGrpSpPr/>
          <p:nvPr/>
        </p:nvGrpSpPr>
        <p:grpSpPr>
          <a:xfrm>
            <a:off x="438478" y="1900434"/>
            <a:ext cx="4885538" cy="3623171"/>
            <a:chOff x="520123" y="2240373"/>
            <a:chExt cx="4885538" cy="3623171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2DC7FB66-C05D-2345-8D23-3555C36C34D7}"/>
                </a:ext>
              </a:extLst>
            </p:cNvPr>
            <p:cNvSpPr/>
            <p:nvPr/>
          </p:nvSpPr>
          <p:spPr>
            <a:xfrm>
              <a:off x="520123" y="2240373"/>
              <a:ext cx="4885538" cy="36231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</a:t>
              </a: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6.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在角色區中，點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選下方選個角色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按鍵列的      。　　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7.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匯入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小鳥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角色。</a:t>
              </a:r>
            </a:p>
          </p:txBody>
        </p:sp>
        <p:pic>
          <p:nvPicPr>
            <p:cNvPr id="13" name="Picture 2">
              <a:extLst>
                <a:ext uri="{FF2B5EF4-FFF2-40B4-BE49-F238E27FC236}">
                  <a16:creationId xmlns="" xmlns:a16="http://schemas.microsoft.com/office/drawing/2014/main" id="{683C8C57-CB2C-5D47-947E-4B2416078D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3612" y="4160771"/>
              <a:ext cx="438560" cy="399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2">
            <a:extLst>
              <a:ext uri="{FF2B5EF4-FFF2-40B4-BE49-F238E27FC236}">
                <a16:creationId xmlns="" xmlns:a16="http://schemas.microsoft.com/office/drawing/2014/main" id="{FCA4E849-A38F-8442-9313-B3F61ED88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213" y="2342197"/>
            <a:ext cx="4772972" cy="34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6990D625-DE19-E04A-8FAE-E10C1B5D81C9}"/>
              </a:ext>
            </a:extLst>
          </p:cNvPr>
          <p:cNvSpPr/>
          <p:nvPr/>
        </p:nvSpPr>
        <p:spPr>
          <a:xfrm>
            <a:off x="257638" y="121480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3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151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0754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建立蟲與小鳥角色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192564" y="1149504"/>
            <a:ext cx="8053078" cy="129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小鳥角色中，匯入彎腰時的造型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grpSp>
        <p:nvGrpSpPr>
          <p:cNvPr id="4" name="群組 3">
            <a:extLst>
              <a:ext uri="{FF2B5EF4-FFF2-40B4-BE49-F238E27FC236}">
                <a16:creationId xmlns="" xmlns:a16="http://schemas.microsoft.com/office/drawing/2014/main" id="{50F93CE0-A188-FE4B-8E96-D9AA9717E7ED}"/>
              </a:ext>
            </a:extLst>
          </p:cNvPr>
          <p:cNvGrpSpPr/>
          <p:nvPr/>
        </p:nvGrpSpPr>
        <p:grpSpPr>
          <a:xfrm>
            <a:off x="520123" y="1533787"/>
            <a:ext cx="4885538" cy="4740978"/>
            <a:chOff x="520123" y="1949421"/>
            <a:chExt cx="4885538" cy="4740978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2DC7FB66-C05D-2345-8D23-3555C36C34D7}"/>
                </a:ext>
              </a:extLst>
            </p:cNvPr>
            <p:cNvSpPr/>
            <p:nvPr/>
          </p:nvSpPr>
          <p:spPr>
            <a:xfrm>
              <a:off x="520123" y="1949421"/>
              <a:ext cx="4885538" cy="47409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</a:t>
              </a: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8.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將小鳥造型命名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為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小鳥站立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。　　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9.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在造型面板中，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 點選下方選個角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 色按鍵列的      。</a:t>
              </a:r>
              <a:endParaRPr lang="en-US" altLang="zh-TW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en-US" altLang="zh-TW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10.</a:t>
              </a: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匯入</a:t>
              </a:r>
              <a:r>
                <a:rPr lang="zh-TW" altLang="en-US" sz="3200" b="1" dirty="0">
                  <a:solidFill>
                    <a:srgbClr val="C000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小鳥彎腰</a:t>
              </a:r>
              <a:endParaRPr lang="en-US" altLang="zh-TW" sz="32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endParaRPr>
            </a:p>
            <a:p>
              <a:pPr hangingPunct="1">
                <a:lnSpc>
                  <a:spcPct val="120000"/>
                </a:lnSpc>
                <a:defRPr/>
              </a:pPr>
              <a:r>
                <a:rPr lang="zh-TW" altLang="en-US" sz="3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Arial Unicode MS"/>
                </a:rPr>
                <a:t>     造型。</a:t>
              </a:r>
            </a:p>
          </p:txBody>
        </p:sp>
        <p:pic>
          <p:nvPicPr>
            <p:cNvPr id="9" name="Picture 2">
              <a:extLst>
                <a:ext uri="{FF2B5EF4-FFF2-40B4-BE49-F238E27FC236}">
                  <a16:creationId xmlns="" xmlns:a16="http://schemas.microsoft.com/office/drawing/2014/main" id="{0647373A-44C3-2E49-B7B6-D4F9CADD82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8523" y="5027917"/>
              <a:ext cx="438560" cy="399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42A37BC1-F5F1-8F4C-A1ED-D19055BD8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055" y="2515014"/>
            <a:ext cx="4563920" cy="312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圓角矩形 9">
            <a:extLst>
              <a:ext uri="{FF2B5EF4-FFF2-40B4-BE49-F238E27FC236}">
                <a16:creationId xmlns="" xmlns:a16="http://schemas.microsoft.com/office/drawing/2014/main" id="{6C0B0111-1113-2A4A-9C43-7C3CD88E14F0}"/>
              </a:ext>
            </a:extLst>
          </p:cNvPr>
          <p:cNvSpPr/>
          <p:nvPr/>
        </p:nvSpPr>
        <p:spPr>
          <a:xfrm>
            <a:off x="257638" y="121480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359289C5-5BCA-E1C5-FA3F-D7AEC7C58527}"/>
              </a:ext>
            </a:extLst>
          </p:cNvPr>
          <p:cNvSpPr txBox="1"/>
          <p:nvPr/>
        </p:nvSpPr>
        <p:spPr>
          <a:xfrm>
            <a:off x="4572000" y="706418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TW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151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9827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報 告 大 綱">
            <a:extLst>
              <a:ext uri="{FF2B5EF4-FFF2-40B4-BE49-F238E27FC236}">
                <a16:creationId xmlns="" xmlns:a16="http://schemas.microsoft.com/office/drawing/2014/main" id="{14741B5B-9494-174F-8B27-EE05C454F7FB}"/>
              </a:ext>
            </a:extLst>
          </p:cNvPr>
          <p:cNvSpPr txBox="1">
            <a:spLocks/>
          </p:cNvSpPr>
          <p:nvPr/>
        </p:nvSpPr>
        <p:spPr>
          <a:xfrm>
            <a:off x="1501995" y="0"/>
            <a:ext cx="3782698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   目   錄</a:t>
            </a:r>
          </a:p>
        </p:txBody>
      </p:sp>
      <p:sp>
        <p:nvSpPr>
          <p:cNvPr id="21" name="報 告 大 綱">
            <a:extLst>
              <a:ext uri="{FF2B5EF4-FFF2-40B4-BE49-F238E27FC236}">
                <a16:creationId xmlns="" xmlns:a16="http://schemas.microsoft.com/office/drawing/2014/main" id="{394D67B2-C819-CA42-9E54-3E511914533C}"/>
              </a:ext>
            </a:extLst>
          </p:cNvPr>
          <p:cNvSpPr txBox="1">
            <a:spLocks/>
          </p:cNvSpPr>
          <p:nvPr/>
        </p:nvSpPr>
        <p:spPr>
          <a:xfrm>
            <a:off x="2043952" y="1245925"/>
            <a:ext cx="5437332" cy="9836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chemeClr val="accent3">
                    <a:lumOff val="44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進階程式設計</a:t>
            </a:r>
            <a:r>
              <a:rPr lang="en-US" altLang="zh-TW" sz="4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(2)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885B00C1-0F99-A040-A6B0-A099EFA7F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7" y="2445328"/>
            <a:ext cx="5826652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</a:t>
            </a:r>
            <a:r>
              <a:rPr lang="zh-TW" altLang="en-US" sz="3600" b="1" dirty="0">
                <a:solidFill>
                  <a:schemeClr val="bg1">
                    <a:lumMod val="6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模組化的概念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="" xmlns:a16="http://schemas.microsoft.com/office/drawing/2014/main" id="{D1FE463A-40EE-C449-A7CA-F619FA73F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7" y="3678391"/>
            <a:ext cx="5826652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認識模組化程式設計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40F598A-CA1F-0843-8E28-1D5A3E3B6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802" y="4869885"/>
            <a:ext cx="5826652" cy="983672"/>
          </a:xfrm>
          <a:prstGeom prst="rect">
            <a:avLst/>
          </a:prstGeom>
          <a:solidFill>
            <a:srgbClr val="EBEEF9"/>
          </a:solidFill>
          <a:ln w="25400" algn="ctr">
            <a:solidFill>
              <a:srgbClr val="1298D6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r>
              <a:rPr lang="en-US" altLang="zh-TW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模組化程式設計的應用</a:t>
            </a:r>
          </a:p>
        </p:txBody>
      </p:sp>
    </p:spTree>
    <p:extLst>
      <p:ext uri="{BB962C8B-B14F-4D97-AF65-F5344CB8AC3E}">
        <p14:creationId xmlns:p14="http://schemas.microsoft.com/office/powerpoint/2010/main" val="188213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755650" y="-103119"/>
            <a:ext cx="4885538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建立蟲與小鳥角色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DC7FB66-C05D-2345-8D23-3555C36C34D7}"/>
              </a:ext>
            </a:extLst>
          </p:cNvPr>
          <p:cNvSpPr/>
          <p:nvPr/>
        </p:nvSpPr>
        <p:spPr>
          <a:xfrm>
            <a:off x="520123" y="1533787"/>
            <a:ext cx="5340350" cy="1282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</a:t>
            </a: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11.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小鳥角色有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兩種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造型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52AAC152-7573-3640-935B-9C0D18358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24" y="2906370"/>
            <a:ext cx="3408297" cy="324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C7B7967D-9006-F848-9E81-F1305B2B7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09" y="3544580"/>
            <a:ext cx="3170809" cy="201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4B0C0C2-D13A-F542-894C-5AEDC0697184}"/>
              </a:ext>
            </a:extLst>
          </p:cNvPr>
          <p:cNvSpPr/>
          <p:nvPr/>
        </p:nvSpPr>
        <p:spPr>
          <a:xfrm>
            <a:off x="192564" y="1149504"/>
            <a:ext cx="8053078" cy="129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小鳥角色中，匯入彎腰時的造型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2" name="圓角矩形 11">
            <a:extLst>
              <a:ext uri="{FF2B5EF4-FFF2-40B4-BE49-F238E27FC236}">
                <a16:creationId xmlns="" xmlns:a16="http://schemas.microsoft.com/office/drawing/2014/main" id="{46768C03-5830-6746-9665-288F7CD12D73}"/>
              </a:ext>
            </a:extLst>
          </p:cNvPr>
          <p:cNvSpPr/>
          <p:nvPr/>
        </p:nvSpPr>
        <p:spPr>
          <a:xfrm>
            <a:off x="257638" y="1214804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4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151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803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4" name="文字方塊 3">
            <a:extLst>
              <a:ext uri="{FF2B5EF4-FFF2-40B4-BE49-F238E27FC236}">
                <a16:creationId xmlns="" xmlns:a16="http://schemas.microsoft.com/office/drawing/2014/main" id="{44CFB2BE-3573-FE40-BC51-B046B4667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3024" y="3403006"/>
            <a:ext cx="2910354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kern="1200" baseline="0" dirty="0">
                <a:solidFill>
                  <a:srgbClr val="33339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 </a:t>
            </a:r>
            <a:endParaRPr lang="en-US" altLang="zh-TW" sz="2800" b="1" kern="1200" baseline="0" dirty="0">
              <a:solidFill>
                <a:srgbClr val="333399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使蟲</a:t>
            </a:r>
            <a:r>
              <a:rPr lang="zh-TW" altLang="en-US" sz="2800" b="1" kern="120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產生分身</a:t>
            </a:r>
            <a:r>
              <a:rPr lang="zh-TW" altLang="en-US" sz="2800" b="1" kern="1200" baseline="0" dirty="0">
                <a:solidFill>
                  <a:srgbClr val="33339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，</a:t>
            </a:r>
            <a:endParaRPr lang="en-US" altLang="zh-TW" sz="2800" b="1" kern="1200" baseline="0" dirty="0">
              <a:solidFill>
                <a:srgbClr val="333399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2800" b="1" kern="120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並</a:t>
            </a:r>
            <a:r>
              <a:rPr lang="zh-TW" altLang="en-US" sz="2800" b="1" kern="120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隨機出現</a:t>
            </a:r>
            <a:r>
              <a:rPr lang="zh-TW" altLang="en-US" sz="2800" b="1" kern="1200" baseline="0" dirty="0">
                <a:solidFill>
                  <a:srgbClr val="33339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。</a:t>
            </a: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3600" b="1" kern="1200" dirty="0">
              <a:solidFill>
                <a:srgbClr val="333399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TW" altLang="en-US" sz="3600" b="1" kern="1200" dirty="0">
              <a:solidFill>
                <a:srgbClr val="333399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="" xmlns:a16="http://schemas.microsoft.com/office/drawing/2014/main" id="{6B947D4C-B212-7948-AE9D-799AF9B1B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161" y="2905442"/>
            <a:ext cx="4543425" cy="320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E273CE8-2A98-B64A-A77E-F94A3465A0B4}"/>
              </a:ext>
            </a:extLst>
          </p:cNvPr>
          <p:cNvSpPr/>
          <p:nvPr/>
        </p:nvSpPr>
        <p:spPr>
          <a:xfrm>
            <a:off x="787000" y="1424661"/>
            <a:ext cx="6577196" cy="13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組裝下方積木，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設定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產生蟲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C4D2041F-1C27-CC47-9B8F-CDE85D891D3B}"/>
              </a:ext>
            </a:extLst>
          </p:cNvPr>
          <p:cNvSpPr/>
          <p:nvPr/>
        </p:nvSpPr>
        <p:spPr>
          <a:xfrm>
            <a:off x="659408" y="15198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5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126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353866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787000" y="1424661"/>
            <a:ext cx="6577196" cy="13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組裝下方積木，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  <a:p>
            <a:pPr hangingPunct="1">
              <a:lnSpc>
                <a:spcPct val="120000"/>
              </a:lnSpc>
              <a:defRPr/>
            </a:pPr>
            <a:r>
              <a:rPr lang="en-US" altLang="zh-TW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設定</a:t>
            </a:r>
            <a:r>
              <a:rPr lang="zh-TW" altLang="en-US" sz="3600" b="1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產生蟲</a:t>
            </a:r>
            <a:r>
              <a:rPr lang="zh-TW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的副程式。</a:t>
            </a:r>
            <a:endParaRPr lang="zh-TW" altLang="en-US" sz="36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E8F5C49-BDFE-D84D-A7F0-02697DC7785F}"/>
              </a:ext>
            </a:extLst>
          </p:cNvPr>
          <p:cNvSpPr/>
          <p:nvPr/>
        </p:nvSpPr>
        <p:spPr>
          <a:xfrm>
            <a:off x="874346" y="3429000"/>
            <a:ext cx="2701752" cy="129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36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3AC55ED1-7B5D-E14C-BBED-66A0D8686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24" b="89796" l="9770" r="89943">
                        <a14:foregroundMark x1="24713" y1="9524" x2="30460" y2="67007"/>
                        <a14:foregroundMark x1="30460" y1="67007" x2="31322" y2="69388"/>
                        <a14:foregroundMark x1="43103" y1="24830" x2="39655" y2="50340"/>
                        <a14:foregroundMark x1="28736" y1="50340" x2="29885" y2="18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626" y="3481992"/>
            <a:ext cx="3580436" cy="3024852"/>
          </a:xfrm>
          <a:prstGeom prst="rect">
            <a:avLst/>
          </a:prstGeom>
        </p:spPr>
      </p:pic>
      <p:sp>
        <p:nvSpPr>
          <p:cNvPr id="9" name="圓角矩形 8">
            <a:extLst>
              <a:ext uri="{FF2B5EF4-FFF2-40B4-BE49-F238E27FC236}">
                <a16:creationId xmlns="" xmlns:a16="http://schemas.microsoft.com/office/drawing/2014/main" id="{6C89A126-81CF-B942-9363-F8C3D8E72BE4}"/>
              </a:ext>
            </a:extLst>
          </p:cNvPr>
          <p:cNvSpPr/>
          <p:nvPr/>
        </p:nvSpPr>
        <p:spPr>
          <a:xfrm>
            <a:off x="659408" y="15198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5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7594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71608" y="1277446"/>
            <a:ext cx="7381049" cy="122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35088" indent="-1335088"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依下方提示組裝積木，設定蟲出              現的程式。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4" name="文字方塊 3">
            <a:extLst>
              <a:ext uri="{FF2B5EF4-FFF2-40B4-BE49-F238E27FC236}">
                <a16:creationId xmlns="" xmlns:a16="http://schemas.microsoft.com/office/drawing/2014/main" id="{44CFB2BE-3573-FE40-BC51-B046B4667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88" y="2581299"/>
            <a:ext cx="326266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9525" indent="-9525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利用產生蟲的副程式，讓十隻蟲在</a:t>
            </a:r>
            <a:r>
              <a:rPr lang="zh-TW" altLang="en-US" sz="3600" b="1" kern="120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隨機位置</a:t>
            </a:r>
            <a:r>
              <a:rPr lang="zh-TW" altLang="en-US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出現。</a:t>
            </a:r>
            <a:endParaRPr lang="zh-TW" altLang="en-US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5" name="圓角矩形 14">
            <a:extLst>
              <a:ext uri="{FF2B5EF4-FFF2-40B4-BE49-F238E27FC236}">
                <a16:creationId xmlns="" xmlns:a16="http://schemas.microsoft.com/office/drawing/2014/main" id="{551A099A-3D08-1C4E-AB1B-7F7F2CC0B3D0}"/>
              </a:ext>
            </a:extLst>
          </p:cNvPr>
          <p:cNvSpPr/>
          <p:nvPr/>
        </p:nvSpPr>
        <p:spPr>
          <a:xfrm>
            <a:off x="287650" y="13124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6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590ECEF-427B-AE8E-8C13-17FE6A2CC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674" y="2885766"/>
            <a:ext cx="3770411" cy="26002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CCCEE78-7456-ACA7-25FC-008D77B36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99" y="4326103"/>
            <a:ext cx="3898466" cy="24101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152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8748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71608" y="1277446"/>
            <a:ext cx="7381049" cy="1220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35088" indent="-1335088"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依下方提示組裝積木，設定蟲出              現的程式。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5" name="圓角矩形 14">
            <a:extLst>
              <a:ext uri="{FF2B5EF4-FFF2-40B4-BE49-F238E27FC236}">
                <a16:creationId xmlns="" xmlns:a16="http://schemas.microsoft.com/office/drawing/2014/main" id="{551A099A-3D08-1C4E-AB1B-7F7F2CC0B3D0}"/>
              </a:ext>
            </a:extLst>
          </p:cNvPr>
          <p:cNvSpPr/>
          <p:nvPr/>
        </p:nvSpPr>
        <p:spPr>
          <a:xfrm>
            <a:off x="287650" y="13124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6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DA132035-2D9D-E6C6-6A00-D10CC4056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64" b="89776" l="5914" r="89785">
                        <a14:foregroundMark x1="19713" y1="7980" x2="14695" y2="52494"/>
                        <a14:foregroundMark x1="14695" y1="52494" x2="22760" y2="76808"/>
                        <a14:foregroundMark x1="22760" y1="76808" x2="20251" y2="82793"/>
                        <a14:foregroundMark x1="9677" y1="9227" x2="53584" y2="12718"/>
                        <a14:foregroundMark x1="5914" y1="30673" x2="12186" y2="54863"/>
                        <a14:foregroundMark x1="12186" y1="54863" x2="9677" y2="60848"/>
                        <a14:foregroundMark x1="19713" y1="4364" x2="26523" y2="4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132" y="2735666"/>
            <a:ext cx="2692296" cy="386957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2AA58BB-D3AA-DA20-F1DA-2C328E04F36D}"/>
              </a:ext>
            </a:extLst>
          </p:cNvPr>
          <p:cNvSpPr/>
          <p:nvPr/>
        </p:nvSpPr>
        <p:spPr>
          <a:xfrm>
            <a:off x="1260380" y="3384177"/>
            <a:ext cx="2701752" cy="1368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02076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71608" y="1277446"/>
            <a:ext cx="9075592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依下方提示組裝積木，完成蟲的動畫。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A2FC6360-D46D-FC41-899D-CF28B99C5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494" y="2629512"/>
            <a:ext cx="4390985" cy="347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群組 1">
            <a:extLst>
              <a:ext uri="{FF2B5EF4-FFF2-40B4-BE49-F238E27FC236}">
                <a16:creationId xmlns="" xmlns:a16="http://schemas.microsoft.com/office/drawing/2014/main" id="{5B6CC8BD-6A06-3A4E-8EE9-A07C9E5AD900}"/>
              </a:ext>
            </a:extLst>
          </p:cNvPr>
          <p:cNvGrpSpPr/>
          <p:nvPr/>
        </p:nvGrpSpPr>
        <p:grpSpPr>
          <a:xfrm>
            <a:off x="736246" y="2246281"/>
            <a:ext cx="3262667" cy="3592996"/>
            <a:chOff x="436991" y="2732659"/>
            <a:chExt cx="3262667" cy="3592996"/>
          </a:xfrm>
        </p:grpSpPr>
        <p:sp>
          <p:nvSpPr>
            <p:cNvPr id="14" name="文字方塊 3">
              <a:extLst>
                <a:ext uri="{FF2B5EF4-FFF2-40B4-BE49-F238E27FC236}">
                  <a16:creationId xmlns="" xmlns:a16="http://schemas.microsoft.com/office/drawing/2014/main" id="{44CFB2BE-3573-FE40-BC51-B046B4667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991" y="2732659"/>
              <a:ext cx="3262667" cy="295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6000" tIns="36000" rIns="36000" bIns="36000"/>
            <a:lstStyle>
              <a:lvl1pPr marL="287338" indent="-287338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 baseline="-250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TW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1.</a:t>
              </a: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 還記得在「螞蟻搬乳</a:t>
              </a:r>
              <a:endPara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     酪」的範例中，程式</a:t>
              </a:r>
              <a:endPara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     是如何判斷螞蟻找到</a:t>
              </a:r>
              <a:endPara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     乳酪的嗎？</a:t>
              </a:r>
              <a:endPara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TW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2.</a:t>
              </a: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想想看，程式要如何判斷小鳥吃到蟲？</a:t>
              </a: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TW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3.	</a:t>
              </a: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                        中</a:t>
              </a:r>
              <a:r>
                <a:rPr lang="zh-TW" altLang="en-US" sz="3600" dirty="0">
                  <a:ea typeface="標楷體" pitchFamily="65" charset="-120"/>
                </a:rPr>
                <a:t>　</a:t>
              </a: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/>
              </a:r>
              <a:b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</a:br>
              <a:r>
                <a:rPr lang="zh-TW" altLang="en-US" sz="3600" b="1" kern="1200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rPr>
                <a:t>是指什麼的顏色？</a:t>
              </a: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TW" altLang="en-US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TW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  <a:p>
              <a:pPr eaLnBrk="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TW" altLang="en-US" sz="32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endParaRPr>
            </a:p>
          </p:txBody>
        </p:sp>
        <p:pic>
          <p:nvPicPr>
            <p:cNvPr id="8" name="Picture 3">
              <a:extLst>
                <a:ext uri="{FF2B5EF4-FFF2-40B4-BE49-F238E27FC236}">
                  <a16:creationId xmlns="" xmlns:a16="http://schemas.microsoft.com/office/drawing/2014/main" id="{E2582025-D976-F249-B8FC-B8416F3B88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274" y="5980314"/>
              <a:ext cx="1593884" cy="345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">
              <a:extLst>
                <a:ext uri="{FF2B5EF4-FFF2-40B4-BE49-F238E27FC236}">
                  <a16:creationId xmlns="" xmlns:a16="http://schemas.microsoft.com/office/drawing/2014/main" id="{C07CCA46-A67E-264D-B5D0-E6F554CF0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8271" y="5999690"/>
              <a:ext cx="357818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圓角矩形 14">
            <a:extLst>
              <a:ext uri="{FF2B5EF4-FFF2-40B4-BE49-F238E27FC236}">
                <a16:creationId xmlns="" xmlns:a16="http://schemas.microsoft.com/office/drawing/2014/main" id="{551A099A-3D08-1C4E-AB1B-7F7F2CC0B3D0}"/>
              </a:ext>
            </a:extLst>
          </p:cNvPr>
          <p:cNvSpPr/>
          <p:nvPr/>
        </p:nvSpPr>
        <p:spPr>
          <a:xfrm>
            <a:off x="287650" y="13124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7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855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="" xmlns:a16="http://schemas.microsoft.com/office/drawing/2014/main" id="{A2FC6360-D46D-FC41-899D-CF28B99C5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494" y="2629512"/>
            <a:ext cx="4390985" cy="347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字方塊 3">
            <a:extLst>
              <a:ext uri="{FF2B5EF4-FFF2-40B4-BE49-F238E27FC236}">
                <a16:creationId xmlns="" xmlns:a16="http://schemas.microsoft.com/office/drawing/2014/main" id="{44CFB2BE-3573-FE40-BC51-B046B4667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88" y="2800215"/>
            <a:ext cx="326266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36000" rIns="36000" bIns="36000"/>
          <a:lstStyle>
            <a:lvl1pPr marL="287338" indent="-287338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aseline="-25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 </a:t>
            </a:r>
            <a:endParaRPr lang="en-US" altLang="zh-TW" sz="36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4.</a:t>
            </a:r>
            <a:r>
              <a:rPr lang="zh-TW" altLang="en-US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當小鳥吃到蟲，且蟲消失，要使用什麼積木？</a:t>
            </a: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5.	</a:t>
            </a:r>
            <a:r>
              <a:rPr lang="zh-TW" altLang="en-US" sz="3600" b="1" kern="1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當蟲被吃掉後，要如何再產生一隻蟲？</a:t>
            </a: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TW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  <a:p>
            <a:pPr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TW" altLang="en-US" sz="3200" b="1" kern="1200" dirty="0"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1C5E811-DE02-4D46-8279-C7E47407A21D}"/>
              </a:ext>
            </a:extLst>
          </p:cNvPr>
          <p:cNvSpPr/>
          <p:nvPr/>
        </p:nvSpPr>
        <p:spPr>
          <a:xfrm>
            <a:off x="271608" y="1277446"/>
            <a:ext cx="9394906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依下方提示組裝積木，完成蟲的動畫。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0" name="圓角矩形 9">
            <a:extLst>
              <a:ext uri="{FF2B5EF4-FFF2-40B4-BE49-F238E27FC236}">
                <a16:creationId xmlns="" xmlns:a16="http://schemas.microsoft.com/office/drawing/2014/main" id="{43D7817F-8BD0-6E4F-8287-CC9F0690BDC7}"/>
              </a:ext>
            </a:extLst>
          </p:cNvPr>
          <p:cNvSpPr/>
          <p:nvPr/>
        </p:nvSpPr>
        <p:spPr>
          <a:xfrm>
            <a:off x="287650" y="13124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7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153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32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1C5E811-DE02-4D46-8279-C7E47407A21D}"/>
              </a:ext>
            </a:extLst>
          </p:cNvPr>
          <p:cNvSpPr/>
          <p:nvPr/>
        </p:nvSpPr>
        <p:spPr>
          <a:xfrm>
            <a:off x="271608" y="1277446"/>
            <a:ext cx="9394906" cy="629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           依下方提示組裝積木，完成蟲的動畫。</a:t>
            </a: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sp>
        <p:nvSpPr>
          <p:cNvPr id="10" name="圓角矩形 9">
            <a:extLst>
              <a:ext uri="{FF2B5EF4-FFF2-40B4-BE49-F238E27FC236}">
                <a16:creationId xmlns="" xmlns:a16="http://schemas.microsoft.com/office/drawing/2014/main" id="{43D7817F-8BD0-6E4F-8287-CC9F0690BDC7}"/>
              </a:ext>
            </a:extLst>
          </p:cNvPr>
          <p:cNvSpPr/>
          <p:nvPr/>
        </p:nvSpPr>
        <p:spPr>
          <a:xfrm>
            <a:off x="287650" y="1312487"/>
            <a:ext cx="1296144" cy="560794"/>
          </a:xfrm>
          <a:prstGeom prst="roundRect">
            <a:avLst>
              <a:gd name="adj" fmla="val 50000"/>
            </a:avLst>
          </a:prstGeom>
          <a:solidFill>
            <a:srgbClr val="D2232B"/>
          </a:solidFill>
          <a:ln w="25400">
            <a:noFill/>
          </a:ln>
        </p:spPr>
        <p:txBody>
          <a:bodyPr lIns="27000" tIns="27000" rIns="27000" bIns="27000" rtlCol="0" anchor="ctr"/>
          <a:lstStyle/>
          <a:p>
            <a:pPr algn="ctr"/>
            <a:r>
              <a:rPr lang="zh-TW" altLang="en-US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步驟</a:t>
            </a:r>
            <a:r>
              <a:rPr lang="en-US" altLang="zh-TW" sz="2800" b="1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  <a:cs typeface="Arial" pitchFamily="34" charset="0"/>
              </a:rPr>
              <a:t>7</a:t>
            </a:r>
            <a:endParaRPr lang="zh-TW" altLang="en-US" sz="2800" b="1" baseline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  <a:cs typeface="Arial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AEDF0DA-9E79-91C8-5C10-CF7EAEB93F36}"/>
              </a:ext>
            </a:extLst>
          </p:cNvPr>
          <p:cNvSpPr/>
          <p:nvPr/>
        </p:nvSpPr>
        <p:spPr>
          <a:xfrm>
            <a:off x="657219" y="2321756"/>
            <a:ext cx="2701752" cy="1368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TW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  </a:t>
            </a:r>
            <a:r>
              <a:rPr lang="zh-TW" altLang="en-US" sz="4000" b="1" kern="0" baseline="0" dirty="0">
                <a:solidFill>
                  <a:srgbClr val="C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組裝結果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2232CF4F-DDE0-5E7F-1DA9-EEFA975FED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15" b="89744" l="5932" r="90819">
                        <a14:foregroundMark x1="5650" y1="14744" x2="6073" y2="50641"/>
                        <a14:foregroundMark x1="6073" y1="50641" x2="12147" y2="70085"/>
                        <a14:foregroundMark x1="89689" y1="39316" x2="90819" y2="45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85" b="6650"/>
          <a:stretch/>
        </p:blipFill>
        <p:spPr>
          <a:xfrm>
            <a:off x="2008095" y="3196675"/>
            <a:ext cx="5290172" cy="346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3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AF257D5-9A64-F3A1-229B-9523BED33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662913"/>
            <a:ext cx="9144001" cy="41950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37056" y="155639"/>
            <a:ext cx="1206944" cy="350729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972568" y="182273"/>
            <a:ext cx="684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154</a:t>
            </a:r>
            <a:endParaRPr lang="zh-TW" altLang="en-US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7074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從電腦教室到教室電腦"/>
          <p:cNvSpPr txBox="1">
            <a:spLocks noGrp="1"/>
          </p:cNvSpPr>
          <p:nvPr>
            <p:ph type="title" idx="4294967295"/>
          </p:nvPr>
        </p:nvSpPr>
        <p:spPr>
          <a:xfrm>
            <a:off x="436991" y="-103119"/>
            <a:ext cx="5451186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b="1">
                <a:solidFill>
                  <a:schemeClr val="accent3">
                    <a:lumOff val="44000"/>
                  </a:schemeClr>
                </a:solidFill>
                <a:latin typeface="華康中圓體"/>
                <a:ea typeface="華康中圓體"/>
                <a:cs typeface="華康中圓體"/>
                <a:sym typeface="華康中圓體"/>
              </a:defRPr>
            </a:lvl1pPr>
          </a:lstStyle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將蟲寫成獨立的模組</a:t>
            </a:r>
          </a:p>
        </p:txBody>
      </p:sp>
      <p:sp>
        <p:nvSpPr>
          <p:cNvPr id="5" name="◎ 電腦輔助學習趨勢…">
            <a:extLst>
              <a:ext uri="{FF2B5EF4-FFF2-40B4-BE49-F238E27FC236}">
                <a16:creationId xmlns="" xmlns:a16="http://schemas.microsoft.com/office/drawing/2014/main" id="{F8F72E96-E556-8643-BF13-2ED9E1DBFDE9}"/>
              </a:ext>
            </a:extLst>
          </p:cNvPr>
          <p:cNvSpPr txBox="1">
            <a:spLocks/>
          </p:cNvSpPr>
          <p:nvPr/>
        </p:nvSpPr>
        <p:spPr>
          <a:xfrm>
            <a:off x="2225222" y="4409301"/>
            <a:ext cx="8060804" cy="41950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6924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31496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36068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40640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9387" indent="-358775" hangingPunct="1">
              <a:spcBef>
                <a:spcPts val="800"/>
              </a:spcBef>
              <a:buSzTx/>
              <a:buFont typeface="Arial"/>
              <a:buNone/>
              <a:defRPr>
                <a:latin typeface="Arial Unicode MS"/>
                <a:ea typeface="Arial Unicode MS"/>
                <a:cs typeface="Arial Unicode MS"/>
                <a:sym typeface="Arial Unicode MS"/>
              </a:defRPr>
            </a:pPr>
            <a:endParaRPr lang="zh-TW" altLang="en-US" sz="3600" b="1" dirty="0">
              <a:latin typeface="HEITI SC MEDIUM" pitchFamily="2" charset="-128"/>
              <a:ea typeface="HEITI SC MEDIUM" pitchFamily="2" charset="-128"/>
              <a:cs typeface="Calibri"/>
              <a:sym typeface="Calibri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90D2C07-065A-4D43-B84B-972CED2B5A14}"/>
              </a:ext>
            </a:extLst>
          </p:cNvPr>
          <p:cNvSpPr/>
          <p:nvPr/>
        </p:nvSpPr>
        <p:spPr>
          <a:xfrm>
            <a:off x="215900" y="1094523"/>
            <a:ext cx="8928100" cy="1294522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1">
              <a:lnSpc>
                <a:spcPct val="120000"/>
              </a:lnSpc>
              <a:defRPr/>
            </a:pPr>
            <a:r>
              <a:rPr lang="zh-TW" altLang="en-US" sz="3600" b="1" kern="0" baseline="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 Unicode MS"/>
              </a:rPr>
              <a:t>完成蟲的程式有：</a:t>
            </a:r>
          </a:p>
          <a:p>
            <a:pPr eaLnBrk="1" hangingPunct="1">
              <a:lnSpc>
                <a:spcPct val="120000"/>
              </a:lnSpc>
              <a:defRPr/>
            </a:pPr>
            <a:endParaRPr lang="zh-TW" altLang="en-US" sz="3200" b="1" kern="0" baseline="0" dirty="0">
              <a:latin typeface="Microsoft JhengHei" panose="020B0604030504040204" pitchFamily="34" charset="-120"/>
              <a:ea typeface="Microsoft JhengHei" panose="020B0604030504040204" pitchFamily="34" charset="-120"/>
              <a:cs typeface="Arial Unicode MS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E79DBFCD-882E-714D-87DC-53CA18668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64" b="89776" l="5914" r="89785">
                        <a14:foregroundMark x1="19713" y1="7980" x2="14695" y2="52494"/>
                        <a14:foregroundMark x1="14695" y1="52494" x2="22760" y2="76808"/>
                        <a14:foregroundMark x1="22760" y1="76808" x2="20251" y2="82793"/>
                        <a14:foregroundMark x1="9677" y1="9227" x2="53584" y2="12718"/>
                        <a14:foregroundMark x1="5914" y1="30673" x2="12186" y2="54863"/>
                        <a14:foregroundMark x1="12186" y1="54863" x2="9677" y2="60848"/>
                        <a14:foregroundMark x1="19713" y1="4364" x2="26523" y2="4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37" y="2189985"/>
            <a:ext cx="2369482" cy="3405599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="" xmlns:a16="http://schemas.microsoft.com/office/drawing/2014/main" id="{A7123BE5-224A-B84A-B272-0A76FCADB4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15" b="89744" l="5932" r="90819">
                        <a14:foregroundMark x1="5650" y1="14744" x2="6073" y2="50641"/>
                        <a14:foregroundMark x1="6073" y1="50641" x2="12147" y2="70085"/>
                        <a14:foregroundMark x1="89689" y1="39316" x2="90819" y2="45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85" b="6650"/>
          <a:stretch/>
        </p:blipFill>
        <p:spPr>
          <a:xfrm>
            <a:off x="2965731" y="2067104"/>
            <a:ext cx="4792133" cy="3138562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="" xmlns:a16="http://schemas.microsoft.com/office/drawing/2014/main" id="{074E3FE8-2147-E74A-9C01-5A67950887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24" b="89796" l="9770" r="89943">
                        <a14:foregroundMark x1="24713" y1="9524" x2="30460" y2="67007"/>
                        <a14:foregroundMark x1="30460" y1="67007" x2="31322" y2="69388"/>
                        <a14:foregroundMark x1="43103" y1="24830" x2="39655" y2="50340"/>
                        <a14:foregroundMark x1="28736" y1="50340" x2="29885" y2="18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702" y="4176215"/>
            <a:ext cx="2758703" cy="233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2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aramond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8F8F8F"/>
      </a:accent3>
      <a:accent4>
        <a:srgbClr val="707070"/>
      </a:accent4>
      <a:accent5>
        <a:srgbClr val="B2C0D9"/>
      </a:accent5>
      <a:accent6>
        <a:srgbClr val="AE48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28725</TotalTime>
  <Words>3989</Words>
  <Application>Microsoft Office PowerPoint</Application>
  <PresentationFormat>投影片</PresentationFormat>
  <Paragraphs>713</Paragraphs>
  <Slides>115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115</vt:i4>
      </vt:variant>
    </vt:vector>
  </HeadingPairs>
  <TitlesOfParts>
    <vt:vector size="131" baseType="lpstr">
      <vt:lpstr>Arial Unicode MS</vt:lpstr>
      <vt:lpstr>HEITI SC MEDIUM</vt:lpstr>
      <vt:lpstr>Helvetica Neue</vt:lpstr>
      <vt:lpstr>華康中圓體</vt:lpstr>
      <vt:lpstr>Microsoft JhengHei</vt:lpstr>
      <vt:lpstr>Microsoft JhengHei</vt:lpstr>
      <vt:lpstr>新細明體</vt:lpstr>
      <vt:lpstr>標楷體</vt:lpstr>
      <vt:lpstr>Arial</vt:lpstr>
      <vt:lpstr>Calibri</vt:lpstr>
      <vt:lpstr>Corbel</vt:lpstr>
      <vt:lpstr>Garamond</vt:lpstr>
      <vt:lpstr>Helvetica</vt:lpstr>
      <vt:lpstr>Microsoft Tai Le</vt:lpstr>
      <vt:lpstr>Times New Roman</vt:lpstr>
      <vt:lpstr>自訂設計</vt:lpstr>
      <vt:lpstr>PowerPoint 簡報</vt:lpstr>
      <vt:lpstr>PowerPoint 簡報</vt:lpstr>
      <vt:lpstr>模組化的概念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畫平行排列的正方形</vt:lpstr>
      <vt:lpstr>PowerPoint 簡報</vt:lpstr>
      <vt:lpstr>PowerPoint 簡報</vt:lpstr>
      <vt:lpstr>1. 如何畫出正方形</vt:lpstr>
      <vt:lpstr>1. 如何畫出正方形</vt:lpstr>
      <vt:lpstr>2. 畫六個間隔相同的正方形</vt:lpstr>
      <vt:lpstr>2. 畫六個間隔相同的正方形</vt:lpstr>
      <vt:lpstr>3. 利用副程式將程式碼模組化</vt:lpstr>
      <vt:lpstr>4. 設定副程式</vt:lpstr>
      <vt:lpstr>4. 設定副程式</vt:lpstr>
      <vt:lpstr>4. 設定副程式</vt:lpstr>
      <vt:lpstr>4. 設定副程式</vt:lpstr>
      <vt:lpstr>4. 設定副程式</vt:lpstr>
      <vt:lpstr>5. 呼叫副程式</vt:lpstr>
      <vt:lpstr>5. 呼叫副程式</vt:lpstr>
      <vt:lpstr>PowerPoint 簡報</vt:lpstr>
      <vt:lpstr>認識模組化程式設計</vt:lpstr>
      <vt:lpstr>認識模組化程式設計</vt:lpstr>
      <vt:lpstr>課堂練習</vt:lpstr>
      <vt:lpstr>課堂練習</vt:lpstr>
      <vt:lpstr>課堂練習</vt:lpstr>
      <vt:lpstr>Scratch 中的模組化參數</vt:lpstr>
      <vt:lpstr>常用資料型態與記憶體大小</vt:lpstr>
      <vt:lpstr>調整副程式參數</vt:lpstr>
      <vt:lpstr>Scratch 中的模組化參數</vt:lpstr>
      <vt:lpstr>Scratch 中的模組化參數</vt:lpstr>
      <vt:lpstr>範例-畫逐漸擴大的正方形</vt:lpstr>
      <vt:lpstr>範例-畫逐漸擴大的正方形</vt:lpstr>
      <vt:lpstr>範例-畫逐漸擴大的正方形</vt:lpstr>
      <vt:lpstr>畫逐漸擴大的正方形:問題分析 </vt:lpstr>
      <vt:lpstr>PowerPoint 簡報</vt:lpstr>
      <vt:lpstr>PowerPoint 簡報</vt:lpstr>
      <vt:lpstr>1. 如何畫出正方形</vt:lpstr>
      <vt:lpstr>1.畫出四個不同大小的正方形</vt:lpstr>
      <vt:lpstr>2. 畫出四個不同大小的正方形</vt:lpstr>
      <vt:lpstr>2. 畫出四個不同大小的正方形</vt:lpstr>
      <vt:lpstr>3. 利用副程式將程式碼模組化</vt:lpstr>
      <vt:lpstr>4. 設定副程式</vt:lpstr>
      <vt:lpstr>4. 設定副程式? </vt:lpstr>
      <vt:lpstr>4. 設定副程式</vt:lpstr>
      <vt:lpstr>4. 設定副程式</vt:lpstr>
      <vt:lpstr>4. 設定副程式</vt:lpstr>
      <vt:lpstr>4. 設定副程式</vt:lpstr>
      <vt:lpstr>4. 設定副程式</vt:lpstr>
      <vt:lpstr>5. 呼叫副程式</vt:lpstr>
      <vt:lpstr>5. 呼叫副程式</vt:lpstr>
      <vt:lpstr>6.用副程式參數進行模組化</vt:lpstr>
      <vt:lpstr>6.用副程式參數進行模組化</vt:lpstr>
      <vt:lpstr>7.如何設定副程式參數</vt:lpstr>
      <vt:lpstr>7.如何設定副程式參數</vt:lpstr>
      <vt:lpstr>6.如何設定副程式參數</vt:lpstr>
      <vt:lpstr>7.如何設定副程式參數</vt:lpstr>
      <vt:lpstr>7.如何設定副程式參數</vt:lpstr>
      <vt:lpstr>8.如何呼叫副程式參數</vt:lpstr>
      <vt:lpstr>8.如何呼叫副程式參數</vt:lpstr>
      <vt:lpstr>模組化程式設計</vt:lpstr>
      <vt:lpstr>模組化程式設計</vt:lpstr>
      <vt:lpstr>模組化程式設計</vt:lpstr>
      <vt:lpstr>模組化程式設計</vt:lpstr>
      <vt:lpstr>模組化程式設計</vt:lpstr>
      <vt:lpstr>課堂練習</vt:lpstr>
      <vt:lpstr>課堂練習</vt:lpstr>
      <vt:lpstr>課堂練習</vt:lpstr>
      <vt:lpstr>模組化程式設計</vt:lpstr>
      <vt:lpstr>PowerPoint 簡報</vt:lpstr>
      <vt:lpstr>範例-小鳥吃蟲</vt:lpstr>
      <vt:lpstr>範例-小鳥吃蟲</vt:lpstr>
      <vt:lpstr>範例-小鳥吃蟲</vt:lpstr>
      <vt:lpstr>範例-小鳥吃蟲</vt:lpstr>
      <vt:lpstr>PowerPoint 簡報</vt:lpstr>
      <vt:lpstr>1. 建立背景</vt:lpstr>
      <vt:lpstr>2. 建立蟲與小鳥角色</vt:lpstr>
      <vt:lpstr>2. 建立蟲與小鳥角色</vt:lpstr>
      <vt:lpstr>2. 建立蟲與小鳥角色</vt:lpstr>
      <vt:lpstr>2. 建立蟲與小鳥角色</vt:lpstr>
      <vt:lpstr>3.將蟲寫成獨立的模組</vt:lpstr>
      <vt:lpstr>3.將蟲寫成獨立的模組</vt:lpstr>
      <vt:lpstr>3.將蟲寫成獨立的模組</vt:lpstr>
      <vt:lpstr>3.將蟲寫成獨立的模組</vt:lpstr>
      <vt:lpstr>3.將蟲寫成獨立的模組</vt:lpstr>
      <vt:lpstr>3.將蟲寫成獨立的模組</vt:lpstr>
      <vt:lpstr>3.將蟲寫成獨立的模組</vt:lpstr>
      <vt:lpstr>3.將蟲寫成獨立的模組</vt:lpstr>
      <vt:lpstr>3.將蟲寫成獨立的模組</vt:lpstr>
      <vt:lpstr>4. 如何處理小鳥角色動畫</vt:lpstr>
      <vt:lpstr>4. 如何處理小鳥角色動畫</vt:lpstr>
      <vt:lpstr>PowerPoint 簡報</vt:lpstr>
      <vt:lpstr>課堂練習</vt:lpstr>
      <vt:lpstr>課堂練習</vt:lpstr>
      <vt:lpstr>課堂練習</vt:lpstr>
      <vt:lpstr>課堂練習</vt:lpstr>
      <vt:lpstr>課堂練習</vt:lpstr>
      <vt:lpstr>課堂練習</vt:lpstr>
      <vt:lpstr>課堂練習</vt:lpstr>
      <vt:lpstr>課堂練習</vt:lpstr>
      <vt:lpstr>課堂練習</vt:lpstr>
      <vt:lpstr>重點回顧</vt:lpstr>
      <vt:lpstr>重點回顧</vt:lpstr>
      <vt:lpstr>問題與討論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cp:lastModifiedBy>陳又維</cp:lastModifiedBy>
  <cp:revision>577</cp:revision>
  <cp:lastPrinted>2021-02-17T06:20:37Z</cp:lastPrinted>
  <dcterms:modified xsi:type="dcterms:W3CDTF">2022-12-22T07:59:30Z</dcterms:modified>
</cp:coreProperties>
</file>