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71" r:id="rId2"/>
    <p:sldId id="277" r:id="rId3"/>
    <p:sldId id="282" r:id="rId4"/>
    <p:sldId id="283" r:id="rId5"/>
    <p:sldId id="386" r:id="rId6"/>
    <p:sldId id="335" r:id="rId7"/>
    <p:sldId id="387" r:id="rId8"/>
    <p:sldId id="388" r:id="rId9"/>
    <p:sldId id="350" r:id="rId10"/>
    <p:sldId id="389" r:id="rId11"/>
    <p:sldId id="390" r:id="rId12"/>
    <p:sldId id="281" r:id="rId13"/>
    <p:sldId id="318" r:id="rId14"/>
    <p:sldId id="391" r:id="rId15"/>
    <p:sldId id="392" r:id="rId16"/>
    <p:sldId id="320" r:id="rId17"/>
    <p:sldId id="328" r:id="rId18"/>
    <p:sldId id="366" r:id="rId19"/>
    <p:sldId id="367" r:id="rId20"/>
    <p:sldId id="330" r:id="rId21"/>
    <p:sldId id="369" r:id="rId22"/>
    <p:sldId id="433" r:id="rId23"/>
    <p:sldId id="371" r:id="rId24"/>
    <p:sldId id="393" r:id="rId25"/>
    <p:sldId id="434" r:id="rId26"/>
    <p:sldId id="370" r:id="rId27"/>
    <p:sldId id="372" r:id="rId28"/>
    <p:sldId id="435" r:id="rId29"/>
    <p:sldId id="373" r:id="rId30"/>
    <p:sldId id="375" r:id="rId31"/>
    <p:sldId id="436" r:id="rId32"/>
    <p:sldId id="374" r:id="rId33"/>
    <p:sldId id="427" r:id="rId34"/>
    <p:sldId id="428" r:id="rId35"/>
    <p:sldId id="376" r:id="rId36"/>
    <p:sldId id="385" r:id="rId37"/>
    <p:sldId id="438" r:id="rId38"/>
    <p:sldId id="439" r:id="rId39"/>
    <p:sldId id="440" r:id="rId40"/>
    <p:sldId id="445" r:id="rId41"/>
    <p:sldId id="446" r:id="rId42"/>
    <p:sldId id="441" r:id="rId43"/>
    <p:sldId id="442" r:id="rId44"/>
    <p:sldId id="443" r:id="rId45"/>
    <p:sldId id="444" r:id="rId46"/>
    <p:sldId id="437" r:id="rId47"/>
    <p:sldId id="395" r:id="rId48"/>
    <p:sldId id="396" r:id="rId49"/>
    <p:sldId id="397" r:id="rId50"/>
    <p:sldId id="401" r:id="rId51"/>
    <p:sldId id="402" r:id="rId52"/>
    <p:sldId id="403" r:id="rId53"/>
    <p:sldId id="398" r:id="rId54"/>
    <p:sldId id="404" r:id="rId55"/>
    <p:sldId id="405" r:id="rId56"/>
    <p:sldId id="406" r:id="rId57"/>
    <p:sldId id="409" r:id="rId58"/>
    <p:sldId id="410" r:id="rId59"/>
    <p:sldId id="411" r:id="rId60"/>
    <p:sldId id="408" r:id="rId61"/>
    <p:sldId id="412" r:id="rId62"/>
    <p:sldId id="413" r:id="rId63"/>
    <p:sldId id="414" r:id="rId64"/>
    <p:sldId id="415" r:id="rId65"/>
    <p:sldId id="416" r:id="rId66"/>
    <p:sldId id="417" r:id="rId67"/>
    <p:sldId id="418" r:id="rId68"/>
    <p:sldId id="419" r:id="rId69"/>
    <p:sldId id="420" r:id="rId70"/>
    <p:sldId id="421" r:id="rId71"/>
    <p:sldId id="394" r:id="rId72"/>
    <p:sldId id="422" r:id="rId73"/>
    <p:sldId id="424" r:id="rId74"/>
    <p:sldId id="423" r:id="rId75"/>
    <p:sldId id="429" r:id="rId76"/>
    <p:sldId id="430" r:id="rId77"/>
    <p:sldId id="431" r:id="rId78"/>
    <p:sldId id="425" r:id="rId79"/>
    <p:sldId id="432" r:id="rId80"/>
  </p:sldIdLst>
  <p:sldSz cx="10080625" cy="7200900"/>
  <p:notesSz cx="7099300" cy="102346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61" autoAdjust="0"/>
    <p:restoredTop sz="95345" autoAdjust="0"/>
  </p:normalViewPr>
  <p:slideViewPr>
    <p:cSldViewPr>
      <p:cViewPr varScale="1">
        <p:scale>
          <a:sx n="84" d="100"/>
          <a:sy n="84" d="100"/>
        </p:scale>
        <p:origin x="630" y="78"/>
      </p:cViewPr>
      <p:guideLst>
        <p:guide orient="horz" pos="2268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="" xmlns:a16="http://schemas.microsoft.com/office/drawing/2014/main" id="{3A8C89FF-4776-1C44-8757-C86448B8B9C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7" name="Rectangle 3">
            <a:extLst>
              <a:ext uri="{FF2B5EF4-FFF2-40B4-BE49-F238E27FC236}">
                <a16:creationId xmlns="" xmlns:a16="http://schemas.microsoft.com/office/drawing/2014/main" id="{CF11B35A-D955-4545-80F7-FE9BFE78691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6" name="Rectangle 4">
            <a:extLst>
              <a:ext uri="{FF2B5EF4-FFF2-40B4-BE49-F238E27FC236}">
                <a16:creationId xmlns="" xmlns:a16="http://schemas.microsoft.com/office/drawing/2014/main" id="{2B4697F0-0C8C-D944-883E-48499D89A53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3600" y="768350"/>
            <a:ext cx="5372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8069" name="Rectangle 5">
            <a:extLst>
              <a:ext uri="{FF2B5EF4-FFF2-40B4-BE49-F238E27FC236}">
                <a16:creationId xmlns="" xmlns:a16="http://schemas.microsoft.com/office/drawing/2014/main" id="{F310EBCE-6FA7-B642-A40A-605E0408B18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88070" name="Rectangle 6">
            <a:extLst>
              <a:ext uri="{FF2B5EF4-FFF2-40B4-BE49-F238E27FC236}">
                <a16:creationId xmlns="" xmlns:a16="http://schemas.microsoft.com/office/drawing/2014/main" id="{45D2C8F6-2A0A-E242-8A54-645A6713BA2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71" name="Rectangle 7">
            <a:extLst>
              <a:ext uri="{FF2B5EF4-FFF2-40B4-BE49-F238E27FC236}">
                <a16:creationId xmlns="" xmlns:a16="http://schemas.microsoft.com/office/drawing/2014/main" id="{2D8EC804-524A-A646-80F2-1C28F18AD4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aseline="0"/>
            </a:lvl1pPr>
          </a:lstStyle>
          <a:p>
            <a:pPr>
              <a:defRPr/>
            </a:pPr>
            <a:fld id="{3BE69093-D407-3147-902B-E515499568C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866625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650" y="2236788"/>
            <a:ext cx="8569325" cy="15430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12888" y="4079875"/>
            <a:ext cx="7056437" cy="18415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2B36703A-58E0-B44D-AAA3-F2AE600A3F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E4C712AA-430E-C443-8292-703A1FACFD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40525096-CC54-DB48-B9FB-15133B3298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B24E0-A392-9A40-8F70-5ECA836860B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0380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CD319F25-CB44-924B-877B-DE2DDC42FB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9E16F03-74C4-9D4F-AE2A-48BD56DFB2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E75073D8-21E6-BF44-A42E-01D6D343F5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1BADD-6459-954C-876D-B5CCC4A1075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2430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10438" y="287338"/>
            <a:ext cx="2266950" cy="6145212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04825" y="287338"/>
            <a:ext cx="6653213" cy="6145212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E0AA78F-6613-FE44-B55B-42A9A849DE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ED88BD9-B5F3-D949-9D43-BA2D941979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26D39AE9-7D15-3D44-AA4C-ADCDBD8E38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D3C0A-8DFB-E64E-8B10-3057B00CCE2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9843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37B11468-4786-3246-BFF0-EDCDCD5D46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5204DFBD-975F-B84D-912B-E8F496DE78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3B27F2B2-87D6-CA45-88D0-1FE48A0463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DF901-5472-8243-B563-67835FF9535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00583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96925" y="4627563"/>
            <a:ext cx="8567738" cy="14303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96925" y="3052763"/>
            <a:ext cx="8567738" cy="15748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44CE84EF-A0D3-9845-B07E-9AD31AB037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9A4F0C84-B698-AE41-8792-729BF1BFA1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0B0B7F82-1377-E34B-9A31-E882448C2C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0E7AE-485B-014C-A671-741B4F2C7D3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26456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4825" y="1679575"/>
            <a:ext cx="4459288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16513" y="1679575"/>
            <a:ext cx="44608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21B8835F-17D4-2D46-85D6-A849877031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3B80FF2-092E-3143-8C28-B5B8EB7127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3EAC878-0393-9447-A7B6-D59DD331E3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43885-3881-AB44-A1CF-A2576CFCB1B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20929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825" y="288925"/>
            <a:ext cx="9072563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04825" y="1611313"/>
            <a:ext cx="4452938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4825" y="2284413"/>
            <a:ext cx="4452938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121275" y="1611313"/>
            <a:ext cx="4456113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121275" y="2284413"/>
            <a:ext cx="4456113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5D267F76-D667-0542-9374-F1B978A912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7029B5B6-42AE-D848-80CC-B46D0C6FF7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2B9C9C27-7F6E-AD41-BA46-222190B05A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52404-BBCB-A94F-AA00-36552E090B0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1244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ACE05883-FF5F-7641-9B46-BAB7A0694A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5A23154C-78C5-B144-B8DB-1F252B134D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3C5A3A23-E642-5C4F-9131-0C20C9F1E5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87F8C-84B4-3743-B3C1-A90B7D6509D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49463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6">
            <a:extLst>
              <a:ext uri="{FF2B5EF4-FFF2-40B4-BE49-F238E27FC236}">
                <a16:creationId xmlns="" xmlns:a16="http://schemas.microsoft.com/office/drawing/2014/main" id="{6A8FE8C1-74C1-6449-8FEF-81F3EBD50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="" xmlns:a16="http://schemas.microsoft.com/office/drawing/2014/main" id="{6565771D-8A41-7C45-AC24-6AC2DEA4B5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2592388" y="6704013"/>
            <a:ext cx="2352675" cy="50165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ECCE40D5-1085-B145-B1B8-F5C7734E04A0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86371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825" y="287338"/>
            <a:ext cx="3316288" cy="1219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41763" y="287338"/>
            <a:ext cx="5635625" cy="61452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4825" y="1506538"/>
            <a:ext cx="3316288" cy="4926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8991D38F-B7C3-0943-957B-2BF2C6FDF0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00CA002-ABF5-4544-8A43-412C16685B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1CA6F7F-383E-2F47-B0A2-870FA932E6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B0DC7-7D3B-EA4C-85E4-BCB72D71337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9479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76438" y="5040313"/>
            <a:ext cx="6048375" cy="5953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76438" y="642938"/>
            <a:ext cx="6048375" cy="43211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76438" y="5635625"/>
            <a:ext cx="6048375" cy="8445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2261924-B65A-9842-AF5A-3C3973EBF0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834A629-2803-ED4D-B4AE-F3B024BA9B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605D9FB-9E6A-514D-946B-7D41F3AE71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C15AC-F1A9-0847-819D-B3249A821E5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3168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5516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EAE029F1-6C11-EB45-B1D2-5E5C0B0343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04825" y="287338"/>
            <a:ext cx="9072563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99AEB32E-C6EB-974B-B3C6-8A9CB6149C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04825" y="1679575"/>
            <a:ext cx="9072563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6FA47A22-E8CE-A34B-9431-4B626181BC9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4825" y="6556375"/>
            <a:ext cx="2351088" cy="5016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lvl1pPr defTabSz="1011238" eaLnBrk="1" hangingPunct="1">
              <a:defRPr sz="15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486CAD5A-D55C-3F4C-8169-EF53B389C00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875" y="6556375"/>
            <a:ext cx="3190875" cy="5016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lvl1pPr algn="ctr" defTabSz="1011238" eaLnBrk="1" hangingPunct="1">
              <a:defRPr sz="15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3CB167A3-9FF5-D348-A2CA-81C5B85032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713" y="6556375"/>
            <a:ext cx="2352675" cy="5016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lvl1pPr algn="r" defTabSz="1011238" eaLnBrk="1" hangingPunct="1">
              <a:defRPr sz="1500" baseline="0"/>
            </a:lvl1pPr>
          </a:lstStyle>
          <a:p>
            <a:pPr>
              <a:defRPr/>
            </a:pPr>
            <a:fld id="{6C9E8450-A229-4540-A8F8-622E2B112F4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9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2pPr>
      <a:lvl3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3pPr>
      <a:lvl4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4pPr>
      <a:lvl5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5pPr>
      <a:lvl6pPr marL="4572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6pPr>
      <a:lvl7pPr marL="9144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7pPr>
      <a:lvl8pPr marL="13716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8pPr>
      <a:lvl9pPr marL="18288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9pPr>
    </p:titleStyle>
    <p:bodyStyle>
      <a:lvl1pPr marL="379413" indent="-379413" algn="l" defTabSz="1011238" rtl="0" eaLnBrk="0" fontAlgn="base" hangingPunct="0">
        <a:spcBef>
          <a:spcPct val="20000"/>
        </a:spcBef>
        <a:spcAft>
          <a:spcPct val="0"/>
        </a:spcAft>
        <a:buChar char="•"/>
        <a:defRPr kumimoji="1" sz="35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315913" algn="l" defTabSz="1011238" rtl="0" eaLnBrk="0" fontAlgn="base" hangingPunct="0">
        <a:spcBef>
          <a:spcPct val="20000"/>
        </a:spcBef>
        <a:spcAft>
          <a:spcPct val="0"/>
        </a:spcAft>
        <a:buChar char="–"/>
        <a:defRPr kumimoji="1" sz="3100">
          <a:solidFill>
            <a:schemeClr val="tx1"/>
          </a:solidFill>
          <a:latin typeface="+mn-lt"/>
          <a:ea typeface="+mn-ea"/>
        </a:defRPr>
      </a:lvl2pPr>
      <a:lvl3pPr marL="1263650" indent="-252413" algn="l" defTabSz="1011238" rtl="0" eaLnBrk="0" fontAlgn="base" hangingPunct="0">
        <a:spcBef>
          <a:spcPct val="20000"/>
        </a:spcBef>
        <a:spcAft>
          <a:spcPct val="0"/>
        </a:spcAft>
        <a:buChar char="•"/>
        <a:defRPr kumimoji="1" sz="2700">
          <a:solidFill>
            <a:schemeClr val="tx1"/>
          </a:solidFill>
          <a:latin typeface="+mn-lt"/>
          <a:ea typeface="+mn-ea"/>
        </a:defRPr>
      </a:lvl3pPr>
      <a:lvl4pPr marL="1770063" indent="-252413" algn="l" defTabSz="1011238" rtl="0" eaLnBrk="0" fontAlgn="base" hangingPunct="0">
        <a:spcBef>
          <a:spcPct val="20000"/>
        </a:spcBef>
        <a:spcAft>
          <a:spcPct val="0"/>
        </a:spcAft>
        <a:buChar char="–"/>
        <a:defRPr kumimoji="1" sz="2200">
          <a:solidFill>
            <a:schemeClr val="tx1"/>
          </a:solidFill>
          <a:latin typeface="+mn-lt"/>
          <a:ea typeface="+mn-ea"/>
        </a:defRPr>
      </a:lvl4pPr>
      <a:lvl5pPr marL="2274888" indent="-252413" algn="l" defTabSz="1011238" rtl="0" eaLnBrk="0" fontAlgn="base" hangingPunct="0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5pPr>
      <a:lvl6pPr marL="27320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6pPr>
      <a:lvl7pPr marL="31892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7pPr>
      <a:lvl8pPr marL="36464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8pPr>
      <a:lvl9pPr marL="41036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https://www.youtube.com/watch?v=jiXl9GtdbUg#t=5s" TargetMode="Externa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N2pfs7I30Y#t=5s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H1dqkUiJJAc#t=5s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../../../&#24433;&#29255;/&#36039;&#31185;/&#31532;2&#31456;/8&#19978;&#36039;&#31185;2-3Scratch&#20998;&#36523;&#31687;-&#20998;&#36523;-&#34718;&#34811;&#25644;&#20083;&#37226;.mp4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7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microsoft.com/office/2007/relationships/hdphoto" Target="../media/hdphoto4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microsoft.com/office/2007/relationships/hdphoto" Target="../media/hdphoto3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N2pfs7I30Y#t=5s" TargetMode="Externa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H1dqkUiJJAc#t=5s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hyperlink" Target="https://www.youtube.com/watch?v=pN2pfs7I30Y#t=5s" TargetMode="Externa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hyperlink" Target="../../../&#24433;&#29255;/&#36039;&#31185;/&#31532;2&#31456;/8&#19978;&#36039;&#31185;&#38468;&#37636;-&#21518;&#32703;&#23556;&#26085;.mp4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hyperlink" Target="https://www.youtube.com/watch?v=wh3NywBMZFI#t=5s" TargetMode="External"/><Relationship Id="rId4" Type="http://schemas.openxmlformats.org/officeDocument/2006/relationships/image" Target="../media/image6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iXl9GtdbUg#t=5s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hyperlink" Target="../../../&#24433;&#29255;/&#36039;&#31185;/&#31532;2&#31456;/8&#19978;&#36039;&#31185;2-3Scratch&#20998;&#36523;&#31687;.mp4" TargetMode="Externa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hyperlink" Target="../../../&#24433;&#29255;/&#36039;&#31185;/&#31532;2&#31456;/8&#19978;&#36039;&#31185;&#38468;&#37636;-&#36328;&#27396;&#27604;&#36093;.mp4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hyperlink" Target="https://www.youtube.com/watch?v=_JWlybwskJE#t=5s" TargetMode="External"/><Relationship Id="rId4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slide" Target="slide3.xml"/><Relationship Id="rId4" Type="http://schemas.openxmlformats.org/officeDocument/2006/relationships/image" Target="../media/image8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1dqkUiJJAc#t=5s" TargetMode="Externa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slide" Target="slide3.xml"/><Relationship Id="rId4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../../../&#24433;&#29255;/&#36039;&#31185;/&#31532;2&#31456;/8&#19978;&#36039;&#31185;2-3Scratch&#20998;&#36523;&#31687;-&#38651;&#23376;&#29748;&#27169;&#25836;.mp4" TargetMode="Externa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hyperlink" Target="https://www.youtube.com/watch?v=H1dqkUiJJAc#t=5s" TargetMode="External"/><Relationship Id="rId4" Type="http://schemas.openxmlformats.org/officeDocument/2006/relationships/image" Target="../media/image9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openxmlformats.org/officeDocument/2006/relationships/image" Target="../media/image10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3.png"/><Relationship Id="rId4" Type="http://schemas.openxmlformats.org/officeDocument/2006/relationships/image" Target="../media/image11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svg"/><Relationship Id="rId4" Type="http://schemas.openxmlformats.org/officeDocument/2006/relationships/image" Target="../media/image1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圖片 2">
            <a:extLst>
              <a:ext uri="{FF2B5EF4-FFF2-40B4-BE49-F238E27FC236}">
                <a16:creationId xmlns="" xmlns:a16="http://schemas.microsoft.com/office/drawing/2014/main" id="{9CF4632A-7B3D-C247-912A-92AD4B4DF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字方塊 10">
            <a:extLst>
              <a:ext uri="{FF2B5EF4-FFF2-40B4-BE49-F238E27FC236}">
                <a16:creationId xmlns="" xmlns:a16="http://schemas.microsoft.com/office/drawing/2014/main" id="{09C0A8E9-39F3-C140-AA6B-E1A387108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688" y="71438"/>
            <a:ext cx="3816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400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使用分身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2D7ACCB9-3580-764C-A308-A909C1A07E86}"/>
              </a:ext>
            </a:extLst>
          </p:cNvPr>
          <p:cNvSpPr txBox="1">
            <a:spLocks/>
          </p:cNvSpPr>
          <p:nvPr/>
        </p:nvSpPr>
        <p:spPr bwMode="auto">
          <a:xfrm>
            <a:off x="647700" y="1296988"/>
            <a:ext cx="7991475" cy="1797050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在小貓身上撰寫分身走路的動畫程式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52D1F6F-7067-4149-B29A-9784492CA137}"/>
              </a:ext>
            </a:extLst>
          </p:cNvPr>
          <p:cNvSpPr/>
          <p:nvPr/>
        </p:nvSpPr>
        <p:spPr>
          <a:xfrm>
            <a:off x="1008063" y="3086100"/>
            <a:ext cx="5038725" cy="1997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建立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分身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時指定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每個分身不同的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編號</a:t>
            </a:r>
          </a:p>
        </p:txBody>
      </p:sp>
      <p:pic>
        <p:nvPicPr>
          <p:cNvPr id="23556" name="Picture 2">
            <a:extLst>
              <a:ext uri="{FF2B5EF4-FFF2-40B4-BE49-F238E27FC236}">
                <a16:creationId xmlns="" xmlns:a16="http://schemas.microsoft.com/office/drawing/2014/main" id="{B73249C7-AA7B-0D46-9131-8FC39E7A0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2543175"/>
            <a:ext cx="4187825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F8EE7B90-A973-7C4C-A4A7-F803995D1FA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10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字方塊 10">
            <a:extLst>
              <a:ext uri="{FF2B5EF4-FFF2-40B4-BE49-F238E27FC236}">
                <a16:creationId xmlns="" xmlns:a16="http://schemas.microsoft.com/office/drawing/2014/main" id="{902EDE68-588C-8943-A25F-88A14E0F0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688" y="71438"/>
            <a:ext cx="3816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400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使用分身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59979937-9C00-8C4B-9FE0-B4551B0BF319}"/>
              </a:ext>
            </a:extLst>
          </p:cNvPr>
          <p:cNvSpPr txBox="1">
            <a:spLocks/>
          </p:cNvSpPr>
          <p:nvPr/>
        </p:nvSpPr>
        <p:spPr bwMode="auto">
          <a:xfrm>
            <a:off x="936625" y="1296988"/>
            <a:ext cx="7991475" cy="1798637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分身走路的執行結果</a:t>
            </a:r>
            <a:endParaRPr lang="en-US" altLang="zh-TW" sz="3600" kern="0" baseline="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24579" name="Picture 2">
            <a:extLst>
              <a:ext uri="{FF2B5EF4-FFF2-40B4-BE49-F238E27FC236}">
                <a16:creationId xmlns="" xmlns:a16="http://schemas.microsoft.com/office/drawing/2014/main" id="{B5519B08-7A50-1344-BA15-D6CF5B2A9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5" y="2324100"/>
            <a:ext cx="5373688" cy="411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圖片 4">
            <a:hlinkClick r:id="rId3" action="ppaction://hlinksldjump"/>
            <a:extLst>
              <a:ext uri="{FF2B5EF4-FFF2-40B4-BE49-F238E27FC236}">
                <a16:creationId xmlns="" xmlns:a16="http://schemas.microsoft.com/office/drawing/2014/main" id="{3C47AC6E-CEBC-054A-AFA2-F16FC58FC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5700713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>
            <a:hlinkClick r:id="rId5"/>
            <a:extLst>
              <a:ext uri="{FF2B5EF4-FFF2-40B4-BE49-F238E27FC236}">
                <a16:creationId xmlns="" xmlns:a16="http://schemas.microsoft.com/office/drawing/2014/main" id="{836B4D00-46C1-1443-AF59-EE08723DA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704608" y="77788"/>
            <a:ext cx="2376264" cy="15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125D408A-A2E9-6146-8683-C8DFE914889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11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圖片 11">
            <a:extLst>
              <a:ext uri="{FF2B5EF4-FFF2-40B4-BE49-F238E27FC236}">
                <a16:creationId xmlns="" xmlns:a16="http://schemas.microsoft.com/office/drawing/2014/main" id="{FE05F291-A0FC-7D43-AA5D-30711BA82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10080625" cy="72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文字方塊 12">
            <a:extLst>
              <a:ext uri="{FF2B5EF4-FFF2-40B4-BE49-F238E27FC236}">
                <a16:creationId xmlns="" xmlns:a16="http://schemas.microsoft.com/office/drawing/2014/main" id="{95783ABA-9361-6342-B10E-CC9F57B09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4550" y="1871663"/>
            <a:ext cx="45386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6000" b="1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</a:rPr>
              <a:t>2-3-2  </a:t>
            </a:r>
            <a:r>
              <a:rPr lang="zh-TW" altLang="en-US" sz="6000" b="1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</a:rPr>
              <a:t>分身的應用</a:t>
            </a: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4D09481E-C3B6-214B-9F78-9A8CF3C77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6925" y="3384550"/>
            <a:ext cx="53514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8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範例</a:t>
            </a:r>
            <a:r>
              <a:rPr lang="en-US" altLang="zh-TW" sz="48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—</a:t>
            </a:r>
            <a:r>
              <a:rPr lang="zh-TW" altLang="en-US" sz="48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螞蟻搬乳酪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48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範例</a:t>
            </a:r>
            <a:r>
              <a:rPr lang="en-US" altLang="zh-TW" sz="48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—</a:t>
            </a:r>
            <a:r>
              <a:rPr lang="zh-TW" altLang="en-US" sz="48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電子琴模擬</a:t>
            </a:r>
          </a:p>
        </p:txBody>
      </p:sp>
      <p:pic>
        <p:nvPicPr>
          <p:cNvPr id="7" name="圖片 5">
            <a:hlinkClick r:id="rId3"/>
            <a:extLst>
              <a:ext uri="{FF2B5EF4-FFF2-40B4-BE49-F238E27FC236}">
                <a16:creationId xmlns="" xmlns:a16="http://schemas.microsoft.com/office/drawing/2014/main" id="{0C397FA2-7158-5045-8131-298A2CC6D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3527424" y="3595687"/>
            <a:ext cx="93662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6">
            <a:hlinkClick r:id="rId5"/>
            <a:extLst>
              <a:ext uri="{FF2B5EF4-FFF2-40B4-BE49-F238E27FC236}">
                <a16:creationId xmlns="" xmlns:a16="http://schemas.microsoft.com/office/drawing/2014/main" id="{2B38E8D8-5358-7647-9B5A-005233DD7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3527423" y="4464347"/>
            <a:ext cx="9366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>
            <a:extLst>
              <a:ext uri="{FF2B5EF4-FFF2-40B4-BE49-F238E27FC236}">
                <a16:creationId xmlns="" xmlns:a16="http://schemas.microsoft.com/office/drawing/2014/main" id="{FCE6715C-E202-1F46-B08C-7C4B6469B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325" y="26988"/>
            <a:ext cx="4699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4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範例－螞蟻搬乳酪</a:t>
            </a: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0140AD11-EAC2-D44D-A4BD-A132F985E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160463"/>
            <a:ext cx="9359900" cy="13684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五隻螞蟻在洞口移動，隨機出現一個乳酪，  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螞蟻碰到乳酪會將它搬回洞穴，並留下軌跡。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當乳酪被搬進洞裡時，會再隨機出現另一塊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乳酪。</a:t>
            </a:r>
          </a:p>
        </p:txBody>
      </p:sp>
      <p:pic>
        <p:nvPicPr>
          <p:cNvPr id="26627" name="Picture 2">
            <a:extLst>
              <a:ext uri="{FF2B5EF4-FFF2-40B4-BE49-F238E27FC236}">
                <a16:creationId xmlns="" xmlns:a16="http://schemas.microsoft.com/office/drawing/2014/main" id="{91F91FFA-FF36-1E47-B7EA-F731435A1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b="9872"/>
          <a:stretch>
            <a:fillRect/>
          </a:stretch>
        </p:blipFill>
        <p:spPr bwMode="auto">
          <a:xfrm>
            <a:off x="2879725" y="3240410"/>
            <a:ext cx="4176811" cy="3298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A7474962-7E50-8045-9E96-C050B40862A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13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3">
            <a:extLst>
              <a:ext uri="{FF2B5EF4-FFF2-40B4-BE49-F238E27FC236}">
                <a16:creationId xmlns="" xmlns:a16="http://schemas.microsoft.com/office/drawing/2014/main" id="{AA4728DB-9C8C-BD4F-A1AB-1243563767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325" y="26988"/>
            <a:ext cx="4699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4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範例－螞蟻搬乳酪</a:t>
            </a:r>
          </a:p>
        </p:txBody>
      </p:sp>
      <p:pic>
        <p:nvPicPr>
          <p:cNvPr id="27650" name="Picture 2">
            <a:extLst>
              <a:ext uri="{FF2B5EF4-FFF2-40B4-BE49-F238E27FC236}">
                <a16:creationId xmlns="" xmlns:a16="http://schemas.microsoft.com/office/drawing/2014/main" id="{3C0F4719-8FDF-A843-A5B4-AC760DF27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1212850"/>
            <a:ext cx="4579937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2">
            <a:extLst>
              <a:ext uri="{FF2B5EF4-FFF2-40B4-BE49-F238E27FC236}">
                <a16:creationId xmlns="" xmlns:a16="http://schemas.microsoft.com/office/drawing/2014/main" id="{E145B05C-96F7-CA4B-B76C-D6E96EC2D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2808288"/>
            <a:ext cx="4395788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圖片 5">
            <a:extLst>
              <a:ext uri="{FF2B5EF4-FFF2-40B4-BE49-F238E27FC236}">
                <a16:creationId xmlns="" xmlns:a16="http://schemas.microsoft.com/office/drawing/2014/main" id="{8B1C3CD4-1AD9-B044-8174-D25E2693A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5041900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F071EE4E-E526-214D-AB6B-50EF330C6CC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14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3">
            <a:extLst>
              <a:ext uri="{FF2B5EF4-FFF2-40B4-BE49-F238E27FC236}">
                <a16:creationId xmlns="" xmlns:a16="http://schemas.microsoft.com/office/drawing/2014/main" id="{9D9A6975-A9E5-9043-990E-53EC1D733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26988"/>
            <a:ext cx="4699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4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範例－螞蟻搬乳酪</a:t>
            </a:r>
          </a:p>
        </p:txBody>
      </p:sp>
      <p:pic>
        <p:nvPicPr>
          <p:cNvPr id="28674" name="圖片 5">
            <a:extLst>
              <a:ext uri="{FF2B5EF4-FFF2-40B4-BE49-F238E27FC236}">
                <a16:creationId xmlns="" xmlns:a16="http://schemas.microsoft.com/office/drawing/2014/main" id="{503CBDD1-FF68-1E4E-BE5F-0719EA68E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5041900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2">
            <a:extLst>
              <a:ext uri="{FF2B5EF4-FFF2-40B4-BE49-F238E27FC236}">
                <a16:creationId xmlns="" xmlns:a16="http://schemas.microsoft.com/office/drawing/2014/main" id="{F08B734F-C805-2C4E-82C9-D4C37B5A4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330325"/>
            <a:ext cx="4700587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2">
            <a:extLst>
              <a:ext uri="{FF2B5EF4-FFF2-40B4-BE49-F238E27FC236}">
                <a16:creationId xmlns="" xmlns:a16="http://schemas.microsoft.com/office/drawing/2014/main" id="{4920C3C5-36BF-FB48-B0B4-5DB26E6E4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38" y="2400300"/>
            <a:ext cx="4479925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2E97731E-2BE2-C74A-B9C9-6E4869CB261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15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3">
            <a:extLst>
              <a:ext uri="{FF2B5EF4-FFF2-40B4-BE49-F238E27FC236}">
                <a16:creationId xmlns="" xmlns:a16="http://schemas.microsoft.com/office/drawing/2014/main" id="{78108AE6-BCA3-1143-9419-CE5FF0AC7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625" y="26988"/>
            <a:ext cx="51085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範例－螞蟻搬乳酪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C4983E3C-0C75-114D-BD64-C8F08B90A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問題拆解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0E639832-53B3-534E-9366-7B445CBC8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863" y="2016125"/>
            <a:ext cx="8424862" cy="31083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建立背景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新增乳酪、洞口、螞蟻的角色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如何利用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分身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產生五隻螞蟻？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如何讓螞蟻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隨機到處亂走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判斷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螞蟻找到乳酪？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6.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產生新的乳酪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？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94AB7296-278C-8045-8ABD-A602E7BCF14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16</a:t>
            </a:fld>
            <a:endParaRPr lang="en-US" altLang="zh-TW" sz="1400" dirty="0"/>
          </a:p>
        </p:txBody>
      </p:sp>
      <p:sp>
        <p:nvSpPr>
          <p:cNvPr id="6" name="Rectangle 11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4176632" y="1381542"/>
            <a:ext cx="3744000" cy="36933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anchor="ctr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algn="just" eaLnBrk="1" hangingPunct="1"/>
            <a:r>
              <a:rPr lang="en-US" altLang="zh-TW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Scratch</a:t>
            </a:r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分身篇－分身：螞蟻搬乳酪</a:t>
            </a:r>
          </a:p>
        </p:txBody>
      </p:sp>
      <p:sp>
        <p:nvSpPr>
          <p:cNvPr id="8" name="AutoShape 12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240112" y="1313798"/>
            <a:ext cx="936625" cy="521352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eaLnBrk="1" hangingPunct="1"/>
            <a:r>
              <a:rPr lang="zh-TW" altLang="en-US" baseline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lang="zh-TW" altLang="en-US" baseline="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6C566C0-761A-3942-B5AA-44EE0C1E859C}"/>
              </a:ext>
            </a:extLst>
          </p:cNvPr>
          <p:cNvSpPr/>
          <p:nvPr/>
        </p:nvSpPr>
        <p:spPr>
          <a:xfrm>
            <a:off x="1279525" y="84138"/>
            <a:ext cx="36893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如何建立背景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E2DAC445-16F1-164D-88F9-CC0985E7E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013" y="1152525"/>
            <a:ext cx="8426450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1:</a:t>
            </a: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匯入舞臺背景</a:t>
            </a:r>
            <a:endParaRPr lang="en-US" altLang="zh-TW" sz="40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在角色區中，點選下方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選個背景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按鍵列的　　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匯入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牆角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背景。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30723" name="Picture 3">
            <a:extLst>
              <a:ext uri="{FF2B5EF4-FFF2-40B4-BE49-F238E27FC236}">
                <a16:creationId xmlns="" xmlns:a16="http://schemas.microsoft.com/office/drawing/2014/main" id="{C5AB052C-3FA2-CD4C-BFDF-930DF7B81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3151188"/>
            <a:ext cx="498475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2">
            <a:extLst>
              <a:ext uri="{FF2B5EF4-FFF2-40B4-BE49-F238E27FC236}">
                <a16:creationId xmlns="" xmlns:a16="http://schemas.microsoft.com/office/drawing/2014/main" id="{93420AE1-29F0-C24F-B253-213977A34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2781300"/>
            <a:ext cx="4684713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FB52DA68-6C0D-8647-954C-74236D91B78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17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E7277C-7F12-D14B-857B-A4832CFB1267}"/>
              </a:ext>
            </a:extLst>
          </p:cNvPr>
          <p:cNvSpPr/>
          <p:nvPr/>
        </p:nvSpPr>
        <p:spPr>
          <a:xfrm>
            <a:off x="1189038" y="84138"/>
            <a:ext cx="47148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如何新增三個角色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3C9D7CDA-98C2-C743-A743-F6033C152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90725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新增角色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-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     分別建立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乳酪、洞口、螞蟻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的角色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先刪除小貓角色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在角色區中，點選下方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選個角色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按鍵列的</a:t>
            </a:r>
          </a:p>
          <a:p>
            <a:pPr marL="514350" indent="-514350" eaLnBrk="1" hangingPunct="1">
              <a:lnSpc>
                <a:spcPct val="120000"/>
              </a:lnSpc>
              <a:buFontTx/>
              <a:buAutoNum type="arabicPeriod" startAt="5"/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匯入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乳酪、洞口、螞蟻</a:t>
            </a:r>
            <a:endParaRPr lang="en-US" altLang="zh-TW" sz="3200" kern="0" baseline="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的角色。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31747" name="Picture 3">
            <a:extLst>
              <a:ext uri="{FF2B5EF4-FFF2-40B4-BE49-F238E27FC236}">
                <a16:creationId xmlns="" xmlns:a16="http://schemas.microsoft.com/office/drawing/2014/main" id="{892BA611-23A1-D34C-A04D-E7453460A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50" y="4302125"/>
            <a:ext cx="50006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2">
            <a:extLst>
              <a:ext uri="{FF2B5EF4-FFF2-40B4-BE49-F238E27FC236}">
                <a16:creationId xmlns="" xmlns:a16="http://schemas.microsoft.com/office/drawing/2014/main" id="{5200B70F-3713-1C48-92D1-8734C08F4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2581275"/>
            <a:ext cx="4414837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B3AA2D9C-FD05-9B4C-8422-4E7969E349F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18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53D3580-1E16-1240-B095-FFCA2C492ED7}"/>
              </a:ext>
            </a:extLst>
          </p:cNvPr>
          <p:cNvSpPr/>
          <p:nvPr/>
        </p:nvSpPr>
        <p:spPr>
          <a:xfrm>
            <a:off x="1279525" y="71438"/>
            <a:ext cx="36893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如何新增角色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35A1E01B-C029-B64E-B531-BD4D0A665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673225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將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洞口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的角色放到畫面的左上角。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32771" name="Picture 2">
            <a:extLst>
              <a:ext uri="{FF2B5EF4-FFF2-40B4-BE49-F238E27FC236}">
                <a16:creationId xmlns="" xmlns:a16="http://schemas.microsoft.com/office/drawing/2014/main" id="{F93211FD-B334-B943-A4F4-93D815E4A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63" y="2879725"/>
            <a:ext cx="360045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2">
            <a:extLst>
              <a:ext uri="{FF2B5EF4-FFF2-40B4-BE49-F238E27FC236}">
                <a16:creationId xmlns="" xmlns:a16="http://schemas.microsoft.com/office/drawing/2014/main" id="{E3CD936C-FFA3-5043-BDCA-58A27E112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4151313"/>
            <a:ext cx="432117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D05224E1-7656-554F-8D03-122BA8840FA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19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圖片 3">
            <a:extLst>
              <a:ext uri="{FF2B5EF4-FFF2-40B4-BE49-F238E27FC236}">
                <a16:creationId xmlns="" xmlns:a16="http://schemas.microsoft.com/office/drawing/2014/main" id="{E29EECBA-F995-724F-9B85-6C4050696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008697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7BA4F32-7723-EF4D-A4B1-4D0C19E14AE4}"/>
              </a:ext>
            </a:extLst>
          </p:cNvPr>
          <p:cNvSpPr/>
          <p:nvPr/>
        </p:nvSpPr>
        <p:spPr>
          <a:xfrm>
            <a:off x="1439863" y="1576388"/>
            <a:ext cx="878522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kumimoji="0" lang="zh-TW" altLang="en-US" sz="60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第二章 進階程式設計</a:t>
            </a:r>
            <a:endParaRPr kumimoji="0" lang="en-US" altLang="zh-TW" sz="60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</p:txBody>
      </p:sp>
      <p:grpSp>
        <p:nvGrpSpPr>
          <p:cNvPr id="15363" name="群組 5">
            <a:extLst>
              <a:ext uri="{FF2B5EF4-FFF2-40B4-BE49-F238E27FC236}">
                <a16:creationId xmlns="" xmlns:a16="http://schemas.microsoft.com/office/drawing/2014/main" id="{D880B9A8-4C27-3743-A330-6D27105C5ADC}"/>
              </a:ext>
            </a:extLst>
          </p:cNvPr>
          <p:cNvGrpSpPr>
            <a:grpSpLocks/>
          </p:cNvGrpSpPr>
          <p:nvPr/>
        </p:nvGrpSpPr>
        <p:grpSpPr bwMode="auto">
          <a:xfrm>
            <a:off x="6630988" y="3302000"/>
            <a:ext cx="2225675" cy="2166938"/>
            <a:chOff x="6862110" y="2824135"/>
            <a:chExt cx="1703388" cy="1687512"/>
          </a:xfrm>
        </p:grpSpPr>
        <p:sp>
          <p:nvSpPr>
            <p:cNvPr id="33" name="Oval 20">
              <a:extLst>
                <a:ext uri="{FF2B5EF4-FFF2-40B4-BE49-F238E27FC236}">
                  <a16:creationId xmlns="" xmlns:a16="http://schemas.microsoft.com/office/drawing/2014/main" id="{07B453C0-9C32-3B4E-9DC8-CD7E28E9B03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862110" y="2824135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D3A55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4" name="Oval 21">
              <a:extLst>
                <a:ext uri="{FF2B5EF4-FFF2-40B4-BE49-F238E27FC236}">
                  <a16:creationId xmlns="" xmlns:a16="http://schemas.microsoft.com/office/drawing/2014/main" id="{AB7A6DA2-64DA-C341-870E-49493CFF55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862110" y="2824135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rgbClr val="D3A553">
                    <a:alpha val="32001"/>
                  </a:srgbClr>
                </a:gs>
                <a:gs pos="100000">
                  <a:srgbClr val="624C26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5" name="Oval 22">
              <a:extLst>
                <a:ext uri="{FF2B5EF4-FFF2-40B4-BE49-F238E27FC236}">
                  <a16:creationId xmlns="" xmlns:a16="http://schemas.microsoft.com/office/drawing/2014/main" id="{C51165F6-02F5-344B-9B67-FE959E8746D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972672" y="2935400"/>
              <a:ext cx="1482263" cy="1466219"/>
            </a:xfrm>
            <a:prstGeom prst="ellipse">
              <a:avLst/>
            </a:prstGeom>
            <a:gradFill rotWithShape="1">
              <a:gsLst>
                <a:gs pos="0">
                  <a:srgbClr val="72592D"/>
                </a:gs>
                <a:gs pos="50000">
                  <a:srgbClr val="D3A553"/>
                </a:gs>
                <a:gs pos="100000">
                  <a:srgbClr val="72592D"/>
                </a:gs>
              </a:gsLst>
              <a:lin ang="189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6" name="Oval 23">
              <a:extLst>
                <a:ext uri="{FF2B5EF4-FFF2-40B4-BE49-F238E27FC236}">
                  <a16:creationId xmlns="" xmlns:a16="http://schemas.microsoft.com/office/drawing/2014/main" id="{8D219BA5-6B4A-C943-840F-7C9367EFEC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975102" y="2936636"/>
              <a:ext cx="1481049" cy="1467455"/>
            </a:xfrm>
            <a:prstGeom prst="ellipse">
              <a:avLst/>
            </a:prstGeom>
            <a:gradFill rotWithShape="1">
              <a:gsLst>
                <a:gs pos="0">
                  <a:srgbClr val="866935"/>
                </a:gs>
                <a:gs pos="100000">
                  <a:srgbClr val="D3A553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7" name="Oval 24">
              <a:extLst>
                <a:ext uri="{FF2B5EF4-FFF2-40B4-BE49-F238E27FC236}">
                  <a16:creationId xmlns="" xmlns:a16="http://schemas.microsoft.com/office/drawing/2014/main" id="{71F8756E-8733-A44E-A4E5-BF681569534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046785" y="3007103"/>
              <a:ext cx="1332822" cy="132033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5396" name="Group 25">
              <a:extLst>
                <a:ext uri="{FF2B5EF4-FFF2-40B4-BE49-F238E27FC236}">
                  <a16:creationId xmlns="" xmlns:a16="http://schemas.microsoft.com/office/drawing/2014/main" id="{90CFD1FE-3354-0B4D-AB14-33664EB63C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8485" y="3022572"/>
              <a:ext cx="1290638" cy="1277938"/>
              <a:chOff x="4166" y="1706"/>
              <a:chExt cx="1252" cy="1252"/>
            </a:xfrm>
          </p:grpSpPr>
          <p:sp>
            <p:nvSpPr>
              <p:cNvPr id="15398" name="Oval 26">
                <a:extLst>
                  <a:ext uri="{FF2B5EF4-FFF2-40B4-BE49-F238E27FC236}">
                    <a16:creationId xmlns="" xmlns:a16="http://schemas.microsoft.com/office/drawing/2014/main" id="{3C9BEE51-4B53-4042-9BE7-E7BE15493C1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9" name="Oval 27">
                <a:extLst>
                  <a:ext uri="{FF2B5EF4-FFF2-40B4-BE49-F238E27FC236}">
                    <a16:creationId xmlns="" xmlns:a16="http://schemas.microsoft.com/office/drawing/2014/main" id="{0890D884-893D-A844-8D76-37076723536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1" y="1714"/>
                <a:ext cx="1223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0" name="Oval 28">
                <a:extLst>
                  <a:ext uri="{FF2B5EF4-FFF2-40B4-BE49-F238E27FC236}">
                    <a16:creationId xmlns="" xmlns:a16="http://schemas.microsoft.com/office/drawing/2014/main" id="{606E87AA-385E-DA49-A1F7-38C49AFF6AE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1" cy="114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1" name="Oval 29">
                <a:extLst>
                  <a:ext uri="{FF2B5EF4-FFF2-40B4-BE49-F238E27FC236}">
                    <a16:creationId xmlns="" xmlns:a16="http://schemas.microsoft.com/office/drawing/2014/main" id="{6094FDB7-BDB1-D640-A3D2-9C5065873D1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9" name="Text Box 36">
              <a:extLst>
                <a:ext uri="{FF2B5EF4-FFF2-40B4-BE49-F238E27FC236}">
                  <a16:creationId xmlns="" xmlns:a16="http://schemas.microsoft.com/office/drawing/2014/main" id="{7DE8B99A-CF17-F049-A8E3-5F396D99DBE2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593522" y="3495431"/>
              <a:ext cx="256358" cy="40055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r>
                <a:rPr lang="zh-TW" altLang="en-US">
                  <a:solidFill>
                    <a:srgbClr val="000000"/>
                  </a:solidFill>
                </a:rPr>
                <a:t> </a:t>
              </a:r>
            </a:p>
          </p:txBody>
        </p:sp>
      </p:grpSp>
      <p:grpSp>
        <p:nvGrpSpPr>
          <p:cNvPr id="15364" name="群組 6">
            <a:extLst>
              <a:ext uri="{FF2B5EF4-FFF2-40B4-BE49-F238E27FC236}">
                <a16:creationId xmlns="" xmlns:a16="http://schemas.microsoft.com/office/drawing/2014/main" id="{F7B9B725-168E-6D42-8F54-1344AD57CC2B}"/>
              </a:ext>
            </a:extLst>
          </p:cNvPr>
          <p:cNvGrpSpPr>
            <a:grpSpLocks/>
          </p:cNvGrpSpPr>
          <p:nvPr/>
        </p:nvGrpSpPr>
        <p:grpSpPr bwMode="auto">
          <a:xfrm>
            <a:off x="1152525" y="3302000"/>
            <a:ext cx="2322513" cy="2243138"/>
            <a:chOff x="1588435" y="2813022"/>
            <a:chExt cx="1703388" cy="1687513"/>
          </a:xfrm>
        </p:grpSpPr>
        <p:sp>
          <p:nvSpPr>
            <p:cNvPr id="21" name="Oval 10">
              <a:extLst>
                <a:ext uri="{FF2B5EF4-FFF2-40B4-BE49-F238E27FC236}">
                  <a16:creationId xmlns="" xmlns:a16="http://schemas.microsoft.com/office/drawing/2014/main" id="{08671F45-99B7-0447-9DC8-C4415FCE3D3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88435" y="2813022"/>
              <a:ext cx="1703388" cy="168751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6D9DB5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="" xmlns:a16="http://schemas.microsoft.com/office/drawing/2014/main" id="{C257F96B-819A-F642-9158-83883FBDDA7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88435" y="2813022"/>
              <a:ext cx="1703388" cy="1687513"/>
            </a:xfrm>
            <a:prstGeom prst="ellipse">
              <a:avLst/>
            </a:prstGeom>
            <a:gradFill rotWithShape="1">
              <a:gsLst>
                <a:gs pos="0">
                  <a:srgbClr val="6D9DB5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" name="Oval 12">
              <a:extLst>
                <a:ext uri="{FF2B5EF4-FFF2-40B4-BE49-F238E27FC236}">
                  <a16:creationId xmlns="" xmlns:a16="http://schemas.microsoft.com/office/drawing/2014/main" id="{CD539973-C068-5F48-8188-AA055464BC4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699045" y="2922895"/>
              <a:ext cx="1482168" cy="1466571"/>
            </a:xfrm>
            <a:prstGeom prst="ellipse">
              <a:avLst/>
            </a:prstGeom>
            <a:gradFill rotWithShape="1">
              <a:gsLst>
                <a:gs pos="0">
                  <a:srgbClr val="3B5562"/>
                </a:gs>
                <a:gs pos="50000">
                  <a:srgbClr val="6D9DB5"/>
                </a:gs>
                <a:gs pos="100000">
                  <a:srgbClr val="3B5562"/>
                </a:gs>
              </a:gsLst>
              <a:lin ang="189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4" name="Oval 13">
              <a:extLst>
                <a:ext uri="{FF2B5EF4-FFF2-40B4-BE49-F238E27FC236}">
                  <a16:creationId xmlns="" xmlns:a16="http://schemas.microsoft.com/office/drawing/2014/main" id="{1737F8B6-245E-9F42-BF8E-A4A8982DF20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01374" y="2925284"/>
              <a:ext cx="1481004" cy="1467766"/>
            </a:xfrm>
            <a:prstGeom prst="ellipse">
              <a:avLst/>
            </a:prstGeom>
            <a:gradFill rotWithShape="1">
              <a:gsLst>
                <a:gs pos="0">
                  <a:srgbClr val="456473"/>
                </a:gs>
                <a:gs pos="100000">
                  <a:srgbClr val="6D9DB5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5" name="Oval 14">
              <a:extLst>
                <a:ext uri="{FF2B5EF4-FFF2-40B4-BE49-F238E27FC236}">
                  <a16:creationId xmlns="" xmlns:a16="http://schemas.microsoft.com/office/drawing/2014/main" id="{CA7C7289-C1A1-8943-966B-414A54FFC6C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74725" y="2996941"/>
              <a:ext cx="1333137" cy="132087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5384" name="Group 15">
              <a:extLst>
                <a:ext uri="{FF2B5EF4-FFF2-40B4-BE49-F238E27FC236}">
                  <a16:creationId xmlns="" xmlns:a16="http://schemas.microsoft.com/office/drawing/2014/main" id="{73876AC3-EA7B-5B42-AFED-CBBEF712E1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94810" y="3016222"/>
              <a:ext cx="1290638" cy="1277938"/>
              <a:chOff x="4166" y="1706"/>
              <a:chExt cx="1252" cy="1252"/>
            </a:xfrm>
          </p:grpSpPr>
          <p:sp>
            <p:nvSpPr>
              <p:cNvPr id="15387" name="Oval 16">
                <a:extLst>
                  <a:ext uri="{FF2B5EF4-FFF2-40B4-BE49-F238E27FC236}">
                    <a16:creationId xmlns="" xmlns:a16="http://schemas.microsoft.com/office/drawing/2014/main" id="{B2147524-A793-D147-A3F0-94E025B6E18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8" name="Oval 17">
                <a:extLst>
                  <a:ext uri="{FF2B5EF4-FFF2-40B4-BE49-F238E27FC236}">
                    <a16:creationId xmlns="" xmlns:a16="http://schemas.microsoft.com/office/drawing/2014/main" id="{C4307084-C689-E944-B26C-AE634F72C66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1" y="1714"/>
                <a:ext cx="1223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9" name="Oval 18">
                <a:extLst>
                  <a:ext uri="{FF2B5EF4-FFF2-40B4-BE49-F238E27FC236}">
                    <a16:creationId xmlns="" xmlns:a16="http://schemas.microsoft.com/office/drawing/2014/main" id="{9C7D5D29-5C58-EF4B-8662-C4B1CFBFB2D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1" cy="114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0" name="Oval 19">
                <a:extLst>
                  <a:ext uri="{FF2B5EF4-FFF2-40B4-BE49-F238E27FC236}">
                    <a16:creationId xmlns="" xmlns:a16="http://schemas.microsoft.com/office/drawing/2014/main" id="{D68DA482-3F16-7F45-8445-1ED8E2DC411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" name="Text Box 35">
              <a:extLst>
                <a:ext uri="{FF2B5EF4-FFF2-40B4-BE49-F238E27FC236}">
                  <a16:creationId xmlns="" xmlns:a16="http://schemas.microsoft.com/office/drawing/2014/main" id="{5FD21404-36A9-A645-ABA2-BAA35E7173A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52223" y="3492566"/>
              <a:ext cx="183961" cy="40008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Rectangle 42">
              <a:extLst>
                <a:ext uri="{FF2B5EF4-FFF2-40B4-BE49-F238E27FC236}">
                  <a16:creationId xmlns="" xmlns:a16="http://schemas.microsoft.com/office/drawing/2014/main" id="{4E58F95B-8B3D-634E-A2D7-D54FC25DC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0612" y="3278790"/>
              <a:ext cx="1224856" cy="48607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54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Heiti SC Medium" pitchFamily="2" charset="-128"/>
                  <a:ea typeface="Heiti SC Medium" pitchFamily="2" charset="-128"/>
                </a:rPr>
                <a:t>陣列</a:t>
              </a:r>
            </a:p>
          </p:txBody>
        </p:sp>
      </p:grpSp>
      <p:grpSp>
        <p:nvGrpSpPr>
          <p:cNvPr id="15365" name="群組 7">
            <a:extLst>
              <a:ext uri="{FF2B5EF4-FFF2-40B4-BE49-F238E27FC236}">
                <a16:creationId xmlns="" xmlns:a16="http://schemas.microsoft.com/office/drawing/2014/main" id="{373C2E75-CC5E-FF4B-A5DE-350EBFB721B9}"/>
              </a:ext>
            </a:extLst>
          </p:cNvPr>
          <p:cNvGrpSpPr>
            <a:grpSpLocks/>
          </p:cNvGrpSpPr>
          <p:nvPr/>
        </p:nvGrpSpPr>
        <p:grpSpPr bwMode="auto">
          <a:xfrm>
            <a:off x="3919538" y="3302000"/>
            <a:ext cx="2235200" cy="2166938"/>
            <a:chOff x="4276073" y="2817785"/>
            <a:chExt cx="1703387" cy="1687512"/>
          </a:xfrm>
        </p:grpSpPr>
        <p:sp>
          <p:nvSpPr>
            <p:cNvPr id="11" name="Oval 5">
              <a:extLst>
                <a:ext uri="{FF2B5EF4-FFF2-40B4-BE49-F238E27FC236}">
                  <a16:creationId xmlns="" xmlns:a16="http://schemas.microsoft.com/office/drawing/2014/main" id="{AA744088-EBB4-774A-8642-5C3D4E201B9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76073" y="2817785"/>
              <a:ext cx="1703387" cy="16875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9B9D5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" name="Oval 6">
              <a:extLst>
                <a:ext uri="{FF2B5EF4-FFF2-40B4-BE49-F238E27FC236}">
                  <a16:creationId xmlns="" xmlns:a16="http://schemas.microsoft.com/office/drawing/2014/main" id="{A4BBE7EA-71EA-4043-B982-C5EB21C5BAE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76073" y="2817785"/>
              <a:ext cx="1703387" cy="1687512"/>
            </a:xfrm>
            <a:prstGeom prst="ellipse">
              <a:avLst/>
            </a:prstGeom>
            <a:gradFill rotWithShape="1">
              <a:gsLst>
                <a:gs pos="0">
                  <a:srgbClr val="9B9D5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" name="Oval 7">
              <a:extLst>
                <a:ext uri="{FF2B5EF4-FFF2-40B4-BE49-F238E27FC236}">
                  <a16:creationId xmlns="" xmlns:a16="http://schemas.microsoft.com/office/drawing/2014/main" id="{74FBF549-274B-974A-8DA8-B457C5DE09A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387374" y="2929050"/>
              <a:ext cx="1480785" cy="1466219"/>
            </a:xfrm>
            <a:prstGeom prst="ellipse">
              <a:avLst/>
            </a:prstGeom>
            <a:gradFill rotWithShape="1">
              <a:gsLst>
                <a:gs pos="0">
                  <a:srgbClr val="54552D"/>
                </a:gs>
                <a:gs pos="50000">
                  <a:srgbClr val="9B9D53"/>
                </a:gs>
                <a:gs pos="100000">
                  <a:srgbClr val="54552D"/>
                </a:gs>
              </a:gsLst>
              <a:lin ang="189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" name="Oval 8">
              <a:extLst>
                <a:ext uri="{FF2B5EF4-FFF2-40B4-BE49-F238E27FC236}">
                  <a16:creationId xmlns="" xmlns:a16="http://schemas.microsoft.com/office/drawing/2014/main" id="{528B2AD4-CE31-7149-91FD-52870585698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412779" y="2936467"/>
              <a:ext cx="1480785" cy="1467456"/>
            </a:xfrm>
            <a:prstGeom prst="ellipse">
              <a:avLst/>
            </a:prstGeom>
            <a:gradFill rotWithShape="1">
              <a:gsLst>
                <a:gs pos="0">
                  <a:srgbClr val="626435"/>
                </a:gs>
                <a:gs pos="100000">
                  <a:srgbClr val="9B9D53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5" name="Oval 9">
              <a:extLst>
                <a:ext uri="{FF2B5EF4-FFF2-40B4-BE49-F238E27FC236}">
                  <a16:creationId xmlns="" xmlns:a16="http://schemas.microsoft.com/office/drawing/2014/main" id="{13CE1463-C10B-1E49-BC91-C6A11E6C132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466010" y="3000753"/>
              <a:ext cx="1335610" cy="132033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5374" name="Group 30">
              <a:extLst>
                <a:ext uri="{FF2B5EF4-FFF2-40B4-BE49-F238E27FC236}">
                  <a16:creationId xmlns="" xmlns:a16="http://schemas.microsoft.com/office/drawing/2014/main" id="{7991D8BA-BE32-E549-849F-4E5B4619CB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0385" y="3016222"/>
              <a:ext cx="1292225" cy="1277938"/>
              <a:chOff x="4166" y="1706"/>
              <a:chExt cx="1252" cy="1252"/>
            </a:xfrm>
          </p:grpSpPr>
          <p:sp>
            <p:nvSpPr>
              <p:cNvPr id="15375" name="Oval 31">
                <a:extLst>
                  <a:ext uri="{FF2B5EF4-FFF2-40B4-BE49-F238E27FC236}">
                    <a16:creationId xmlns="" xmlns:a16="http://schemas.microsoft.com/office/drawing/2014/main" id="{74982CF1-3CB1-824E-B7FE-3042A36C01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6" name="Oval 32">
                <a:extLst>
                  <a:ext uri="{FF2B5EF4-FFF2-40B4-BE49-F238E27FC236}">
                    <a16:creationId xmlns="" xmlns:a16="http://schemas.microsoft.com/office/drawing/2014/main" id="{E0BE9654-0631-0B4B-96F9-8C5369F8E71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1" y="1714"/>
                <a:ext cx="1223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7" name="Oval 33">
                <a:extLst>
                  <a:ext uri="{FF2B5EF4-FFF2-40B4-BE49-F238E27FC236}">
                    <a16:creationId xmlns="" xmlns:a16="http://schemas.microsoft.com/office/drawing/2014/main" id="{D25464D9-1295-734C-B7BB-00EC7C0FB56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1" cy="114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8" name="Oval 34">
                <a:extLst>
                  <a:ext uri="{FF2B5EF4-FFF2-40B4-BE49-F238E27FC236}">
                    <a16:creationId xmlns="" xmlns:a16="http://schemas.microsoft.com/office/drawing/2014/main" id="{96EE151B-B91B-754E-8979-07B1A387AFF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4" cy="9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" name="Rectangle 42">
            <a:extLst>
              <a:ext uri="{FF2B5EF4-FFF2-40B4-BE49-F238E27FC236}">
                <a16:creationId xmlns="" xmlns:a16="http://schemas.microsoft.com/office/drawing/2014/main" id="{91BADAC5-D088-CD48-BA88-155201B66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838" y="3846513"/>
            <a:ext cx="1666875" cy="64611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分身</a:t>
            </a:r>
          </a:p>
        </p:txBody>
      </p:sp>
      <p:sp>
        <p:nvSpPr>
          <p:cNvPr id="10" name="Rectangle 42">
            <a:extLst>
              <a:ext uri="{FF2B5EF4-FFF2-40B4-BE49-F238E27FC236}">
                <a16:creationId xmlns="" xmlns:a16="http://schemas.microsoft.com/office/drawing/2014/main" id="{1876BD8F-03F5-9E47-A6FC-E1655EB1B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450" y="3630613"/>
            <a:ext cx="1668463" cy="1200150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dirty="0">
                <a:solidFill>
                  <a:schemeClr val="tx2">
                    <a:lumMod val="50000"/>
                    <a:lumOff val="50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角色</a:t>
            </a:r>
            <a:endParaRPr lang="en-US" altLang="zh-TW" sz="5400" dirty="0">
              <a:solidFill>
                <a:schemeClr val="tx2">
                  <a:lumMod val="50000"/>
                  <a:lumOff val="50000"/>
                </a:schemeClr>
              </a:solidFill>
              <a:latin typeface="Heiti SC Medium" pitchFamily="2" charset="-128"/>
              <a:ea typeface="Heiti SC Medium" pitchFamily="2" charset="-128"/>
            </a:endParaRPr>
          </a:p>
          <a:p>
            <a:pPr algn="ctr" eaLnBrk="1" hangingPunct="1">
              <a:defRPr/>
            </a:pPr>
            <a:r>
              <a:rPr lang="zh-TW" altLang="en-US" sz="5400" dirty="0">
                <a:solidFill>
                  <a:schemeClr val="tx2">
                    <a:lumMod val="50000"/>
                    <a:lumOff val="50000"/>
                  </a:schemeClr>
                </a:solidFill>
                <a:latin typeface="Heiti SC Medium" pitchFamily="2" charset="-128"/>
                <a:ea typeface="Heiti SC Medium" pitchFamily="2" charset="-128"/>
              </a:rPr>
              <a:t>變數</a:t>
            </a:r>
          </a:p>
        </p:txBody>
      </p:sp>
      <p:sp>
        <p:nvSpPr>
          <p:cNvPr id="15368" name="投影片編號版面配置區 2">
            <a:extLst>
              <a:ext uri="{FF2B5EF4-FFF2-40B4-BE49-F238E27FC236}">
                <a16:creationId xmlns="" xmlns:a16="http://schemas.microsoft.com/office/drawing/2014/main" id="{75CB35DB-02BD-094D-9B7F-78A71F59706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2592388" y="6843216"/>
            <a:ext cx="23526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3BEAA3-A050-BE40-A47C-21AABFE64094}" type="slidenum">
              <a:rPr lang="en-US" altLang="zh-TW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604B55F-A982-4444-90ED-2C3B5908D6DB}"/>
              </a:ext>
            </a:extLst>
          </p:cNvPr>
          <p:cNvSpPr/>
          <p:nvPr/>
        </p:nvSpPr>
        <p:spPr>
          <a:xfrm>
            <a:off x="863600" y="104775"/>
            <a:ext cx="518636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利用分身產生五隻螞蟻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3A59E98-AD71-664C-8E9C-DF17AA9F7644}"/>
              </a:ext>
            </a:extLst>
          </p:cNvPr>
          <p:cNvSpPr/>
          <p:nvPr/>
        </p:nvSpPr>
        <p:spPr>
          <a:xfrm>
            <a:off x="215900" y="1079500"/>
            <a:ext cx="8928100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依下方提示組裝相關的積木，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建立五隻螞蟻的分身</a:t>
            </a:r>
          </a:p>
        </p:txBody>
      </p:sp>
      <p:pic>
        <p:nvPicPr>
          <p:cNvPr id="33795" name="Picture 4">
            <a:extLst>
              <a:ext uri="{FF2B5EF4-FFF2-40B4-BE49-F238E27FC236}">
                <a16:creationId xmlns="" xmlns:a16="http://schemas.microsoft.com/office/drawing/2014/main" id="{665E9D69-A1A9-8743-B292-8AFECBC0E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2876550"/>
            <a:ext cx="4765675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文字方塊 3">
            <a:extLst>
              <a:ext uri="{FF2B5EF4-FFF2-40B4-BE49-F238E27FC236}">
                <a16:creationId xmlns="" xmlns:a16="http://schemas.microsoft.com/office/drawing/2014/main" id="{60CFD99A-3490-7C48-9636-407E4AEBF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3024188"/>
            <a:ext cx="43195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2400" baseline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1. </a:t>
            </a:r>
            <a:r>
              <a:rPr lang="zh-TW" altLang="en-US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建立分身前，筆跡全部清除</a:t>
            </a:r>
          </a:p>
          <a:p>
            <a:pPr>
              <a:lnSpc>
                <a:spcPct val="120000"/>
              </a:lnSpc>
            </a:pPr>
            <a:r>
              <a:rPr lang="en-US" altLang="zh-TW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2.	</a:t>
            </a:r>
            <a:r>
              <a:rPr lang="zh-TW" altLang="en-US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如何用</a:t>
            </a:r>
            <a:r>
              <a:rPr lang="zh-TW" altLang="en-US" sz="2400" baseline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分身</a:t>
            </a:r>
            <a:r>
              <a:rPr lang="zh-TW" altLang="en-US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建立五隻螞蟻，並讓這些分身出現在任意</a:t>
            </a:r>
            <a:endParaRPr lang="en-US" altLang="zh-TW" sz="2400" baseline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的位置？</a:t>
            </a:r>
          </a:p>
          <a:p>
            <a:pPr>
              <a:lnSpc>
                <a:spcPct val="120000"/>
              </a:lnSpc>
            </a:pPr>
            <a:r>
              <a:rPr lang="en-US" altLang="zh-TW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3.	</a:t>
            </a:r>
            <a:r>
              <a:rPr lang="zh-TW" altLang="en-US" sz="2400" baseline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螞蟻本尊需要隱藏嗎？</a:t>
            </a:r>
          </a:p>
        </p:txBody>
      </p:sp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1408A4B7-B7CB-1F47-B21D-5F84121A4EB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20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46BDCD-76D9-FC43-B887-71145E93FC02}"/>
              </a:ext>
            </a:extLst>
          </p:cNvPr>
          <p:cNvSpPr/>
          <p:nvPr/>
        </p:nvSpPr>
        <p:spPr>
          <a:xfrm>
            <a:off x="719138" y="71438"/>
            <a:ext cx="5186362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利用分身產生五隻螞蟻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9E90126-3387-7047-B8FF-2216D663865C}"/>
              </a:ext>
            </a:extLst>
          </p:cNvPr>
          <p:cNvSpPr/>
          <p:nvPr/>
        </p:nvSpPr>
        <p:spPr>
          <a:xfrm>
            <a:off x="215900" y="1223963"/>
            <a:ext cx="3095625" cy="126925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組裝說明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0765786-192D-8B42-95B3-31B65D9114AB}"/>
              </a:ext>
            </a:extLst>
          </p:cNvPr>
          <p:cNvSpPr/>
          <p:nvPr/>
        </p:nvSpPr>
        <p:spPr>
          <a:xfrm>
            <a:off x="1295896" y="1944266"/>
            <a:ext cx="7992888" cy="474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1. 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程式面板的左下方，選擇擴充功能， 就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可新增畫筆類別的積木。 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 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如沒有將之前的筆跡全部清除，當程式 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重新執行時，前一次執行的筆跡就會留在 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畫面上。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使用控制、動作類別，組合成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本尊需要隱藏，否則 會出現 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6 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隻螞蟻。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2F66DBFB-EFB7-6D4C-AF2F-3A9CCAC7E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560" y="4314755"/>
            <a:ext cx="2183205" cy="1829172"/>
          </a:xfrm>
          <a:prstGeom prst="rect">
            <a:avLst/>
          </a:prstGeom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4DC4EAE2-8524-DB45-9526-8A4E27EB0D1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21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46BDCD-76D9-FC43-B887-71145E93FC02}"/>
              </a:ext>
            </a:extLst>
          </p:cNvPr>
          <p:cNvSpPr/>
          <p:nvPr/>
        </p:nvSpPr>
        <p:spPr>
          <a:xfrm>
            <a:off x="719138" y="71438"/>
            <a:ext cx="5186362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利用分身產生五隻螞蟻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9E90126-3387-7047-B8FF-2216D663865C}"/>
              </a:ext>
            </a:extLst>
          </p:cNvPr>
          <p:cNvSpPr/>
          <p:nvPr/>
        </p:nvSpPr>
        <p:spPr>
          <a:xfrm>
            <a:off x="215900" y="1223963"/>
            <a:ext cx="3095625" cy="1270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34819" name="Picture 4">
            <a:extLst>
              <a:ext uri="{FF2B5EF4-FFF2-40B4-BE49-F238E27FC236}">
                <a16:creationId xmlns="" xmlns:a16="http://schemas.microsoft.com/office/drawing/2014/main" id="{09576294-A82A-534B-8824-AC3400DE5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1655763"/>
            <a:ext cx="295275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4FCE0904-3E16-0340-A46F-9687F60239F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22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38103245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E8885BF-3D76-9B4E-AA6B-80ECC291A1AB}"/>
              </a:ext>
            </a:extLst>
          </p:cNvPr>
          <p:cNvSpPr/>
          <p:nvPr/>
        </p:nvSpPr>
        <p:spPr>
          <a:xfrm>
            <a:off x="936625" y="71438"/>
            <a:ext cx="52276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讓螞蟻隨機到處亂走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BB2F1B2-D333-D146-B714-339E5FE937B2}"/>
              </a:ext>
            </a:extLst>
          </p:cNvPr>
          <p:cNvSpPr/>
          <p:nvPr/>
        </p:nvSpPr>
        <p:spPr>
          <a:xfrm>
            <a:off x="215900" y="1079500"/>
            <a:ext cx="8928100" cy="23764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5: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依下方提示組裝相關的積木，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完成螞蟻到處亂走的動畫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5" name="Text Box 17">
            <a:extLst>
              <a:ext uri="{FF2B5EF4-FFF2-40B4-BE49-F238E27FC236}">
                <a16:creationId xmlns="" xmlns:a16="http://schemas.microsoft.com/office/drawing/2014/main" id="{66A0B275-CAC5-DA4E-A66B-C3C2C089B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7513" y="2463800"/>
            <a:ext cx="7556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lIns="0" tIns="0" rIns="0" bIns="0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zh-TW" sz="2400" dirty="0">
                <a:solidFill>
                  <a:srgbClr val="000000"/>
                </a:solidFill>
                <a:ea typeface="標楷體" pitchFamily="65" charset="-120"/>
                <a:cs typeface="Arial" panose="020B0604020202020204" pitchFamily="34" charset="0"/>
              </a:rPr>
              <a:t>181</a:t>
            </a:r>
          </a:p>
        </p:txBody>
      </p:sp>
      <p:pic>
        <p:nvPicPr>
          <p:cNvPr id="35844" name="Picture 3">
            <a:extLst>
              <a:ext uri="{FF2B5EF4-FFF2-40B4-BE49-F238E27FC236}">
                <a16:creationId xmlns="" xmlns:a16="http://schemas.microsoft.com/office/drawing/2014/main" id="{3BA10C9D-85EB-FA42-8156-E3694A215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971800"/>
            <a:ext cx="4611688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文字方塊 3">
            <a:extLst>
              <a:ext uri="{FF2B5EF4-FFF2-40B4-BE49-F238E27FC236}">
                <a16:creationId xmlns="" xmlns:a16="http://schemas.microsoft.com/office/drawing/2014/main" id="{EECB8197-9EF6-9B46-BB5F-BC49B0CC2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3141663"/>
            <a:ext cx="44688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36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1.</a:t>
            </a: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如何讓螞蟻到處亂走？</a:t>
            </a:r>
          </a:p>
          <a:p>
            <a:pPr>
              <a:lnSpc>
                <a:spcPct val="120000"/>
              </a:lnSpc>
            </a:pPr>
            <a:r>
              <a:rPr lang="en-US" altLang="zh-TW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2.	</a:t>
            </a: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如何不讓螞蟻移動到畫面外？</a:t>
            </a:r>
          </a:p>
          <a:p>
            <a:pPr>
              <a:lnSpc>
                <a:spcPct val="120000"/>
              </a:lnSpc>
            </a:pPr>
            <a:r>
              <a:rPr lang="en-US" altLang="zh-TW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3.	</a:t>
            </a: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如何讓每隻螞蟻轉向的角度</a:t>
            </a:r>
            <a:endParaRPr lang="en-US" altLang="zh-TW" sz="36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不同？</a:t>
            </a:r>
          </a:p>
        </p:txBody>
      </p:sp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DA54BBBE-FDA1-844C-B6CF-26E5C7F5D87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23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061197B-2F65-2A41-BDEC-745D4659FBA8}"/>
              </a:ext>
            </a:extLst>
          </p:cNvPr>
          <p:cNvSpPr/>
          <p:nvPr/>
        </p:nvSpPr>
        <p:spPr>
          <a:xfrm>
            <a:off x="719138" y="7143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讓螞蟻隨機到處亂走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9D0395D-46E2-F74F-842C-BFB8BD16F341}"/>
              </a:ext>
            </a:extLst>
          </p:cNvPr>
          <p:cNvSpPr/>
          <p:nvPr/>
        </p:nvSpPr>
        <p:spPr>
          <a:xfrm>
            <a:off x="215900" y="1079500"/>
            <a:ext cx="8928100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5: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依下方提示組裝相關的積木，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完成螞蟻到處亂走的動畫</a:t>
            </a:r>
          </a:p>
        </p:txBody>
      </p:sp>
      <p:pic>
        <p:nvPicPr>
          <p:cNvPr id="36868" name="Picture 3">
            <a:extLst>
              <a:ext uri="{FF2B5EF4-FFF2-40B4-BE49-F238E27FC236}">
                <a16:creationId xmlns="" xmlns:a16="http://schemas.microsoft.com/office/drawing/2014/main" id="{67D45D57-40DA-D84A-B584-289A2FF5E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971800"/>
            <a:ext cx="4611688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字方塊 3">
            <a:extLst>
              <a:ext uri="{FF2B5EF4-FFF2-40B4-BE49-F238E27FC236}">
                <a16:creationId xmlns="" xmlns:a16="http://schemas.microsoft.com/office/drawing/2014/main" id="{C1FA3955-BE44-E04C-8E13-653B4678C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3141663"/>
            <a:ext cx="44688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試試看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4.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將　　　　換成　　　　　  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結果有什麼不同？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endParaRPr lang="zh-TW" altLang="en-US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5.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如果用  　　　　，是否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 也可以達到同樣的效果？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 程式要如何撰寫？</a:t>
            </a:r>
          </a:p>
        </p:txBody>
      </p:sp>
      <p:pic>
        <p:nvPicPr>
          <p:cNvPr id="36870" name="Picture 3">
            <a:extLst>
              <a:ext uri="{FF2B5EF4-FFF2-40B4-BE49-F238E27FC236}">
                <a16:creationId xmlns="" xmlns:a16="http://schemas.microsoft.com/office/drawing/2014/main" id="{4F563D1E-2F96-144A-B005-8DFB560E6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888" y="3841750"/>
            <a:ext cx="10795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4">
            <a:extLst>
              <a:ext uri="{FF2B5EF4-FFF2-40B4-BE49-F238E27FC236}">
                <a16:creationId xmlns="" xmlns:a16="http://schemas.microsoft.com/office/drawing/2014/main" id="{73124DD5-2363-E941-8501-F189F2C89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63" y="3840163"/>
            <a:ext cx="1085850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5">
            <a:extLst>
              <a:ext uri="{FF2B5EF4-FFF2-40B4-BE49-F238E27FC236}">
                <a16:creationId xmlns="" xmlns:a16="http://schemas.microsoft.com/office/drawing/2014/main" id="{CAC1CDE4-3176-A542-AFD1-416DD611D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13" y="5314950"/>
            <a:ext cx="1374775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746A2CE8-37A5-C54D-A40F-E0D67ED2DFC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24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46BDCD-76D9-FC43-B887-71145E93FC02}"/>
              </a:ext>
            </a:extLst>
          </p:cNvPr>
          <p:cNvSpPr/>
          <p:nvPr/>
        </p:nvSpPr>
        <p:spPr>
          <a:xfrm>
            <a:off x="719138" y="71438"/>
            <a:ext cx="48397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讓螞蟻隨機到處亂走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9E90126-3387-7047-B8FF-2216D663865C}"/>
              </a:ext>
            </a:extLst>
          </p:cNvPr>
          <p:cNvSpPr/>
          <p:nvPr/>
        </p:nvSpPr>
        <p:spPr>
          <a:xfrm>
            <a:off x="215900" y="1223963"/>
            <a:ext cx="3095625" cy="126925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組裝說明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0765786-192D-8B42-95B3-31B65D9114AB}"/>
              </a:ext>
            </a:extLst>
          </p:cNvPr>
          <p:cNvSpPr/>
          <p:nvPr/>
        </p:nvSpPr>
        <p:spPr>
          <a:xfrm>
            <a:off x="1295896" y="1944266"/>
            <a:ext cx="7992888" cy="415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使用控制、動作類別， 組合成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使用動作類別                     的積木。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使用動作、運算類別，組合成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雖然旋轉方向不同，但此處執行 結果沒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有什麼不同。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20845164-985A-AA4E-B692-A2285AF2F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560" y="1440210"/>
            <a:ext cx="1697112" cy="1385398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8FE1819A-7FB7-724C-8A02-97968D574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40" b="89785" l="5896" r="93160">
                        <a14:foregroundMark x1="7075" y1="23656" x2="6132" y2="66129"/>
                        <a14:foregroundMark x1="6132" y1="66129" x2="10613" y2="67742"/>
                        <a14:foregroundMark x1="91509" y1="27419" x2="93160" y2="607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232" y="2996110"/>
            <a:ext cx="2088232" cy="916064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77717FAA-C993-4F42-AB91-C6AEB63E1E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4206" r="94159">
                        <a14:foregroundMark x1="4322" y1="48125" x2="16355" y2="50000"/>
                        <a14:foregroundMark x1="16355" y1="50000" x2="34813" y2="42500"/>
                        <a14:foregroundMark x1="84813" y1="55625" x2="94159" y2="64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952" y="4241300"/>
            <a:ext cx="4276307" cy="799310"/>
          </a:xfrm>
          <a:prstGeom prst="rect">
            <a:avLst/>
          </a:prstGeom>
        </p:spPr>
      </p:pic>
      <p:sp>
        <p:nvSpPr>
          <p:cNvPr id="11" name="投影片編號版面配置區 1">
            <a:extLst>
              <a:ext uri="{FF2B5EF4-FFF2-40B4-BE49-F238E27FC236}">
                <a16:creationId xmlns="" xmlns:a16="http://schemas.microsoft.com/office/drawing/2014/main" id="{7F0A9930-3FD7-F140-9FB3-42162037CA8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25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2921704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E969F97-6F44-F143-9D3B-C7E42F150702}"/>
              </a:ext>
            </a:extLst>
          </p:cNvPr>
          <p:cNvSpPr/>
          <p:nvPr/>
        </p:nvSpPr>
        <p:spPr>
          <a:xfrm>
            <a:off x="863600" y="71438"/>
            <a:ext cx="522763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讓螞蟻隨機到處亂走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BCCFF5A-04A5-494A-A1A4-D24AC1B72989}"/>
              </a:ext>
            </a:extLst>
          </p:cNvPr>
          <p:cNvSpPr/>
          <p:nvPr/>
        </p:nvSpPr>
        <p:spPr>
          <a:xfrm>
            <a:off x="215900" y="1439863"/>
            <a:ext cx="8928100" cy="6683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</p:txBody>
      </p:sp>
      <p:pic>
        <p:nvPicPr>
          <p:cNvPr id="37891" name="Picture 2">
            <a:extLst>
              <a:ext uri="{FF2B5EF4-FFF2-40B4-BE49-F238E27FC236}">
                <a16:creationId xmlns="" xmlns:a16="http://schemas.microsoft.com/office/drawing/2014/main" id="{68471AE0-A4FD-C94E-AE41-4BA7E1783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3EFE4"/>
              </a:clrFrom>
              <a:clrTo>
                <a:srgbClr val="E3EF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2246313"/>
            <a:ext cx="4608513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34943B20-538B-B74E-872C-2A49CCBC653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26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AC93548-278D-1F45-A687-B96A67DE55C5}"/>
              </a:ext>
            </a:extLst>
          </p:cNvPr>
          <p:cNvSpPr/>
          <p:nvPr/>
        </p:nvSpPr>
        <p:spPr>
          <a:xfrm>
            <a:off x="1150938" y="71438"/>
            <a:ext cx="47148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判斷螞蟻找到乳酪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D0316F2-25CF-D946-84BB-833E5CECC891}"/>
              </a:ext>
            </a:extLst>
          </p:cNvPr>
          <p:cNvSpPr/>
          <p:nvPr/>
        </p:nvSpPr>
        <p:spPr>
          <a:xfrm>
            <a:off x="215900" y="1079500"/>
            <a:ext cx="8928100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6: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依下方提示組裝相關的積木，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完成螞蟻搬乳酪的動畫</a:t>
            </a:r>
          </a:p>
        </p:txBody>
      </p:sp>
      <p:sp>
        <p:nvSpPr>
          <p:cNvPr id="38915" name="文字方塊 3">
            <a:extLst>
              <a:ext uri="{FF2B5EF4-FFF2-40B4-BE49-F238E27FC236}">
                <a16:creationId xmlns="" xmlns:a16="http://schemas.microsoft.com/office/drawing/2014/main" id="{98660303-A71B-AB46-B5C6-897EB429F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850" y="3189288"/>
            <a:ext cx="44180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36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1.</a:t>
            </a: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如何判斷螞蟻碰到乳酪？</a:t>
            </a:r>
            <a:endParaRPr lang="en-US" altLang="zh-TW" sz="36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 要使用什麼積木？</a:t>
            </a:r>
          </a:p>
          <a:p>
            <a:pPr>
              <a:lnSpc>
                <a:spcPct val="120000"/>
              </a:lnSpc>
            </a:pPr>
            <a:r>
              <a:rPr lang="en-US" altLang="zh-TW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2.	</a:t>
            </a: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如何用程式執行螞蟻搬乳酪？</a:t>
            </a:r>
          </a:p>
          <a:p>
            <a:pPr>
              <a:lnSpc>
                <a:spcPct val="120000"/>
              </a:lnSpc>
            </a:pPr>
            <a:r>
              <a:rPr lang="en-US" altLang="zh-TW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3.	</a:t>
            </a: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如何讓搬乳酪的螞蟻朝洞口</a:t>
            </a:r>
            <a:endParaRPr lang="en-US" altLang="zh-TW" sz="36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 移動，同時留下搬運的軌跡？</a:t>
            </a:r>
          </a:p>
          <a:p>
            <a:pPr>
              <a:lnSpc>
                <a:spcPct val="120000"/>
              </a:lnSpc>
            </a:pPr>
            <a:r>
              <a:rPr lang="en-US" altLang="zh-TW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4.	</a:t>
            </a:r>
            <a:r>
              <a:rPr lang="zh-TW" altLang="en-US" sz="36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如何產生搬運的軌跡？</a:t>
            </a:r>
          </a:p>
        </p:txBody>
      </p:sp>
      <p:pic>
        <p:nvPicPr>
          <p:cNvPr id="38916" name="Picture 2">
            <a:extLst>
              <a:ext uri="{FF2B5EF4-FFF2-40B4-BE49-F238E27FC236}">
                <a16:creationId xmlns="" xmlns:a16="http://schemas.microsoft.com/office/drawing/2014/main" id="{C9EAD2C5-19C1-3144-80EE-CB30AF48E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2478088"/>
            <a:ext cx="4608512" cy="391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5C0B9A92-2F63-1540-8B09-5D90AC98C3C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27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46BDCD-76D9-FC43-B887-71145E93FC02}"/>
              </a:ext>
            </a:extLst>
          </p:cNvPr>
          <p:cNvSpPr/>
          <p:nvPr/>
        </p:nvSpPr>
        <p:spPr>
          <a:xfrm>
            <a:off x="1296392" y="145807"/>
            <a:ext cx="43781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 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判斷螞蟻找到乳酪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9E90126-3387-7047-B8FF-2216D663865C}"/>
              </a:ext>
            </a:extLst>
          </p:cNvPr>
          <p:cNvSpPr/>
          <p:nvPr/>
        </p:nvSpPr>
        <p:spPr>
          <a:xfrm>
            <a:off x="-504304" y="1223963"/>
            <a:ext cx="3095625" cy="126925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組裝說明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0765786-192D-8B42-95B3-31B65D9114AB}"/>
              </a:ext>
            </a:extLst>
          </p:cNvPr>
          <p:cNvSpPr/>
          <p:nvPr/>
        </p:nvSpPr>
        <p:spPr>
          <a:xfrm>
            <a:off x="575691" y="1944266"/>
            <a:ext cx="9073133" cy="2377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使用偵測類別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使用事件類別                            與                         。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使用控制、偵測、動作、畫筆類別，組合成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6221268F-3E88-2C43-BF56-ADD081BF03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23" y="3058388"/>
            <a:ext cx="2592017" cy="758086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68B454C8-97B0-744E-A407-7C30D7AE4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13" b="91146" l="2431" r="93056">
                        <a14:foregroundMark x1="7118" y1="31250" x2="20139" y2="54688"/>
                        <a14:foregroundMark x1="20139" y1="54688" x2="14063" y2="80729"/>
                        <a14:foregroundMark x1="91319" y1="32813" x2="93056" y2="63021"/>
                        <a14:foregroundMark x1="18750" y1="8333" x2="24132" y2="14583"/>
                        <a14:foregroundMark x1="2431" y1="54167" x2="3819" y2="55729"/>
                        <a14:foregroundMark x1="14583" y1="91146" x2="16319" y2="90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504" y="2952469"/>
            <a:ext cx="2592016" cy="86400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3C781BF-E1E2-5F46-8411-4402BF1EC031}"/>
              </a:ext>
            </a:extLst>
          </p:cNvPr>
          <p:cNvSpPr/>
          <p:nvPr/>
        </p:nvSpPr>
        <p:spPr bwMode="auto">
          <a:xfrm>
            <a:off x="6479752" y="1800250"/>
            <a:ext cx="72728" cy="86409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pic>
        <p:nvPicPr>
          <p:cNvPr id="21" name="圖片 20">
            <a:extLst>
              <a:ext uri="{FF2B5EF4-FFF2-40B4-BE49-F238E27FC236}">
                <a16:creationId xmlns="" xmlns:a16="http://schemas.microsoft.com/office/drawing/2014/main" id="{0449899D-DF4C-7143-B8F9-5210EECC6B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446" y="4320530"/>
            <a:ext cx="3118867" cy="2724905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="" xmlns:a16="http://schemas.microsoft.com/office/drawing/2014/main" id="{A987CE4F-8D93-724F-BADC-F1A51223B6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59" b="89706" l="4297" r="89844">
                        <a14:foregroundMark x1="5078" y1="50000" x2="5078" y2="50000"/>
                        <a14:foregroundMark x1="4297" y1="49265" x2="4297" y2="49265"/>
                        <a14:foregroundMark x1="89844" y1="49265" x2="89844" y2="492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16" y="1872754"/>
            <a:ext cx="3251200" cy="863600"/>
          </a:xfrm>
          <a:prstGeom prst="rect">
            <a:avLst/>
          </a:prstGeom>
        </p:spPr>
      </p:pic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D334DF26-2B15-0347-8780-EFCA2164706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28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12252270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7C35255-7C3F-1246-921B-1A6D3EC41956}"/>
              </a:ext>
            </a:extLst>
          </p:cNvPr>
          <p:cNvSpPr/>
          <p:nvPr/>
        </p:nvSpPr>
        <p:spPr>
          <a:xfrm>
            <a:off x="1079500" y="92075"/>
            <a:ext cx="47148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判斷螞蟻找到乳酪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95A88C9-609E-C14A-AA06-4B2299397227}"/>
              </a:ext>
            </a:extLst>
          </p:cNvPr>
          <p:cNvSpPr/>
          <p:nvPr/>
        </p:nvSpPr>
        <p:spPr>
          <a:xfrm>
            <a:off x="215900" y="1228725"/>
            <a:ext cx="89281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</p:txBody>
      </p:sp>
      <p:pic>
        <p:nvPicPr>
          <p:cNvPr id="39939" name="Picture 2">
            <a:extLst>
              <a:ext uri="{FF2B5EF4-FFF2-40B4-BE49-F238E27FC236}">
                <a16:creationId xmlns="" xmlns:a16="http://schemas.microsoft.com/office/drawing/2014/main" id="{5FE6CF0D-99C8-184C-8322-4504A8A42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3EFE4"/>
              </a:clrFrom>
              <a:clrTo>
                <a:srgbClr val="E3EF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06" y="1728242"/>
            <a:ext cx="3529012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94C4F989-2CE5-B74B-8735-A710E7CD6FC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29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字方塊 10">
            <a:extLst>
              <a:ext uri="{FF2B5EF4-FFF2-40B4-BE49-F238E27FC236}">
                <a16:creationId xmlns="" xmlns:a16="http://schemas.microsoft.com/office/drawing/2014/main" id="{583985EB-EFFD-DD44-9112-68D0AC4551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123825"/>
            <a:ext cx="61198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3600" b="1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2-3</a:t>
            </a:r>
            <a:r>
              <a:rPr lang="zh-TW" altLang="en-US" sz="3600" b="1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 </a:t>
            </a:r>
            <a:r>
              <a:rPr lang="zh-TW" altLang="zh-TW" sz="3600" b="1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Scratch</a:t>
            </a:r>
            <a:r>
              <a:rPr lang="zh-TW" altLang="en-US" sz="3600" b="1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程式設計</a:t>
            </a:r>
            <a:r>
              <a:rPr lang="en-US" altLang="zh-TW" sz="3600" b="1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-</a:t>
            </a:r>
            <a:r>
              <a:rPr lang="zh-TW" altLang="en-US" sz="3600" b="1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分身篇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954653E2-DCCB-8A40-AFFA-9CCA26DCF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1581150"/>
            <a:ext cx="5543550" cy="1512888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none" lIns="72000" tIns="0" rIns="72000" anchor="ctr" anchorCtr="1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baseline="0" dirty="0">
                <a:latin typeface="Heiti SC Medium" pitchFamily="2" charset="-128"/>
                <a:ea typeface="Heiti SC Medium" pitchFamily="2" charset="-128"/>
                <a:hlinkClick r:id="" action="ppaction://hlinkshowjump?jump=nextslide"/>
              </a:rPr>
              <a:t>分身的概念</a:t>
            </a:r>
            <a:endParaRPr lang="zh-TW" altLang="en-US" sz="5400" baseline="0" dirty="0"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254B44AC-8DEE-DE41-B2E8-C005A2390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3587750"/>
            <a:ext cx="5543550" cy="1377950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baseline="0" dirty="0">
                <a:latin typeface="Heiti SC Medium" pitchFamily="2" charset="-128"/>
                <a:ea typeface="Heiti SC Medium" pitchFamily="2" charset="-128"/>
                <a:hlinkClick r:id="rId2" action="ppaction://hlinksldjump"/>
              </a:rPr>
              <a:t>分身的應用</a:t>
            </a:r>
            <a:endParaRPr lang="zh-TW" altLang="en-US" sz="5400" baseline="0" dirty="0"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文字方塊 3">
            <a:extLst>
              <a:ext uri="{FF2B5EF4-FFF2-40B4-BE49-F238E27FC236}">
                <a16:creationId xmlns="" xmlns:a16="http://schemas.microsoft.com/office/drawing/2014/main" id="{BC2A3FB8-9260-5843-8594-E3441BC02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1888" y="5329238"/>
            <a:ext cx="5351462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7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範例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—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螞蟻搬乳酪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zh-TW" altLang="en-US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範例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—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電子琴模擬</a:t>
            </a:r>
          </a:p>
        </p:txBody>
      </p:sp>
      <p:pic>
        <p:nvPicPr>
          <p:cNvPr id="16389" name="圖片 5">
            <a:hlinkClick r:id="rId3"/>
            <a:extLst>
              <a:ext uri="{FF2B5EF4-FFF2-40B4-BE49-F238E27FC236}">
                <a16:creationId xmlns="" xmlns:a16="http://schemas.microsoft.com/office/drawing/2014/main" id="{400CA7F2-AE12-9643-BD4E-7A729F668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2663825" y="5248275"/>
            <a:ext cx="93662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圖片 6">
            <a:hlinkClick r:id="rId5"/>
            <a:extLst>
              <a:ext uri="{FF2B5EF4-FFF2-40B4-BE49-F238E27FC236}">
                <a16:creationId xmlns="" xmlns:a16="http://schemas.microsoft.com/office/drawing/2014/main" id="{99A01452-B41F-3549-8FF0-D6C1164D5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2663825" y="5953125"/>
            <a:ext cx="9366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0FBD574-F62E-6B4C-8343-1622F7DC33AC}"/>
              </a:ext>
            </a:extLst>
          </p:cNvPr>
          <p:cNvSpPr/>
          <p:nvPr/>
        </p:nvSpPr>
        <p:spPr>
          <a:xfrm>
            <a:off x="1150938" y="71438"/>
            <a:ext cx="47148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6.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如何產生新的乳酪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465E268-F5BD-904F-9CC8-4C385CF6041D}"/>
              </a:ext>
            </a:extLst>
          </p:cNvPr>
          <p:cNvSpPr/>
          <p:nvPr/>
        </p:nvSpPr>
        <p:spPr>
          <a:xfrm>
            <a:off x="287338" y="965200"/>
            <a:ext cx="9504362" cy="2378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7: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依下方提示組裝相關的積木，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完成乳酪的動畫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40963" name="文字方塊 3">
            <a:extLst>
              <a:ext uri="{FF2B5EF4-FFF2-40B4-BE49-F238E27FC236}">
                <a16:creationId xmlns="" xmlns:a16="http://schemas.microsoft.com/office/drawing/2014/main" id="{0F0D07B2-B173-3745-83C1-1C2AAB484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2592388"/>
            <a:ext cx="43211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1.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如何讓乳酪知道被螞蟻找到？</a:t>
            </a: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2.	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如何讓乳酪移動到洞口？</a:t>
            </a: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3.	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如何做到將乳酪搬進洞穴的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效果？</a:t>
            </a: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4.	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如何在洞口外再產生一個乳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 酪？</a:t>
            </a: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5.	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可以將　　　　　　移到</a:t>
            </a:r>
            <a:b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</a:b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/>
            </a:r>
            <a:b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</a:b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　　　　　　 內嗎？</a:t>
            </a:r>
          </a:p>
        </p:txBody>
      </p:sp>
      <p:grpSp>
        <p:nvGrpSpPr>
          <p:cNvPr id="40964" name="群組 6">
            <a:extLst>
              <a:ext uri="{FF2B5EF4-FFF2-40B4-BE49-F238E27FC236}">
                <a16:creationId xmlns="" xmlns:a16="http://schemas.microsoft.com/office/drawing/2014/main" id="{4625324F-7E45-4A4B-85AD-081473ECA1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40363" y="2867025"/>
            <a:ext cx="4064000" cy="3209925"/>
            <a:chOff x="3780000" y="2132856"/>
            <a:chExt cx="5048865" cy="3989070"/>
          </a:xfrm>
        </p:grpSpPr>
        <p:pic>
          <p:nvPicPr>
            <p:cNvPr id="40967" name="Picture 2">
              <a:extLst>
                <a:ext uri="{FF2B5EF4-FFF2-40B4-BE49-F238E27FC236}">
                  <a16:creationId xmlns="" xmlns:a16="http://schemas.microsoft.com/office/drawing/2014/main" id="{82BB92D6-1347-8248-ADB0-E92F553991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000" y="2160000"/>
              <a:ext cx="2583180" cy="3086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8" name="Picture 3">
              <a:extLst>
                <a:ext uri="{FF2B5EF4-FFF2-40B4-BE49-F238E27FC236}">
                  <a16:creationId xmlns="" xmlns:a16="http://schemas.microsoft.com/office/drawing/2014/main" id="{8ED49344-97F9-B345-BA52-2517607EA2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0000" y="2132856"/>
              <a:ext cx="2348865" cy="3989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65" name="Picture 4">
            <a:extLst>
              <a:ext uri="{FF2B5EF4-FFF2-40B4-BE49-F238E27FC236}">
                <a16:creationId xmlns="" xmlns:a16="http://schemas.microsoft.com/office/drawing/2014/main" id="{786ECE9B-02BA-FA4E-9595-94A6191AE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5472113"/>
            <a:ext cx="1366837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5">
            <a:extLst>
              <a:ext uri="{FF2B5EF4-FFF2-40B4-BE49-F238E27FC236}">
                <a16:creationId xmlns="" xmlns:a16="http://schemas.microsoft.com/office/drawing/2014/main" id="{29DF7210-1D8F-A949-A0E6-B1337B1AB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5983288"/>
            <a:ext cx="140970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83A66C96-5F24-D741-A429-3F3E998F90D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30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46BDCD-76D9-FC43-B887-71145E93FC02}"/>
              </a:ext>
            </a:extLst>
          </p:cNvPr>
          <p:cNvSpPr/>
          <p:nvPr/>
        </p:nvSpPr>
        <p:spPr>
          <a:xfrm>
            <a:off x="1296392" y="145807"/>
            <a:ext cx="42627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6.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如何產生新的乳酪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9E90126-3387-7047-B8FF-2216D663865C}"/>
              </a:ext>
            </a:extLst>
          </p:cNvPr>
          <p:cNvSpPr/>
          <p:nvPr/>
        </p:nvSpPr>
        <p:spPr>
          <a:xfrm>
            <a:off x="-504304" y="1223963"/>
            <a:ext cx="3095625" cy="126925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組裝說明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0765786-192D-8B42-95B3-31B65D9114AB}"/>
              </a:ext>
            </a:extLst>
          </p:cNvPr>
          <p:cNvSpPr/>
          <p:nvPr/>
        </p:nvSpPr>
        <p:spPr>
          <a:xfrm>
            <a:off x="575691" y="1944266"/>
            <a:ext cx="9073133" cy="355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使用事件類別</a:t>
            </a:r>
            <a:endParaRPr lang="en-US" altLang="zh-TW" sz="3200" kern="0" baseline="0" dirty="0">
              <a:solidFill>
                <a:srgbClr val="0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200" kern="0" baseline="0" dirty="0">
                <a:solidFill>
                  <a:srgbClr val="0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用控制、偵測、動作類別，組合成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當乳酪碰到洞口時，會消失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並定位到隨機位置，營造乳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酪消失於洞口的效果。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使用動作類別                          的積木。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68B454C8-97B0-744E-A407-7C30D7AE4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813" b="91146" l="2431" r="93056">
                        <a14:foregroundMark x1="7118" y1="31250" x2="20139" y2="54688"/>
                        <a14:foregroundMark x1="20139" y1="54688" x2="14063" y2="80729"/>
                        <a14:foregroundMark x1="91319" y1="32813" x2="93056" y2="63021"/>
                        <a14:foregroundMark x1="18750" y1="8333" x2="24132" y2="14583"/>
                        <a14:foregroundMark x1="2431" y1="54167" x2="3819" y2="55729"/>
                        <a14:foregroundMark x1="14583" y1="91146" x2="16319" y2="90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316" y="1800340"/>
            <a:ext cx="2592016" cy="86400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3C781BF-E1E2-5F46-8411-4402BF1EC031}"/>
              </a:ext>
            </a:extLst>
          </p:cNvPr>
          <p:cNvSpPr/>
          <p:nvPr/>
        </p:nvSpPr>
        <p:spPr bwMode="auto">
          <a:xfrm>
            <a:off x="6479752" y="1800250"/>
            <a:ext cx="72728" cy="86409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9B3AB482-6848-7E4D-B2DF-EB39154BF4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343" y="2088282"/>
            <a:ext cx="2592015" cy="1669856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536061CF-A3AD-874D-B233-CB911A82F5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144" y="4869631"/>
            <a:ext cx="2551990" cy="819051"/>
          </a:xfrm>
          <a:prstGeom prst="rect">
            <a:avLst/>
          </a:prstGeom>
        </p:spPr>
      </p:pic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7BCD1BF2-515C-F040-B508-B5226B19C60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31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820670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CD70A67-C4C7-1045-B527-3D4990A1C683}"/>
              </a:ext>
            </a:extLst>
          </p:cNvPr>
          <p:cNvSpPr/>
          <p:nvPr/>
        </p:nvSpPr>
        <p:spPr>
          <a:xfrm>
            <a:off x="1150938" y="144463"/>
            <a:ext cx="426243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6.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如何產生新的乳酪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5BD1935-E94C-2F4F-ACFB-34FDCB7D721C}"/>
              </a:ext>
            </a:extLst>
          </p:cNvPr>
          <p:cNvSpPr/>
          <p:nvPr/>
        </p:nvSpPr>
        <p:spPr>
          <a:xfrm>
            <a:off x="215900" y="1079500"/>
            <a:ext cx="8928100" cy="1270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grpSp>
        <p:nvGrpSpPr>
          <p:cNvPr id="41987" name="群組 10">
            <a:extLst>
              <a:ext uri="{FF2B5EF4-FFF2-40B4-BE49-F238E27FC236}">
                <a16:creationId xmlns="" xmlns:a16="http://schemas.microsoft.com/office/drawing/2014/main" id="{3EB69767-81B4-2646-A273-C131F8BFF90F}"/>
              </a:ext>
            </a:extLst>
          </p:cNvPr>
          <p:cNvGrpSpPr>
            <a:grpSpLocks/>
          </p:cNvGrpSpPr>
          <p:nvPr/>
        </p:nvGrpSpPr>
        <p:grpSpPr bwMode="auto">
          <a:xfrm>
            <a:off x="1439912" y="2005980"/>
            <a:ext cx="6841702" cy="3671540"/>
            <a:chOff x="1980000" y="1980000"/>
            <a:chExt cx="5235600" cy="2762250"/>
          </a:xfrm>
        </p:grpSpPr>
        <p:pic>
          <p:nvPicPr>
            <p:cNvPr id="41988" name="Picture 3">
              <a:extLst>
                <a:ext uri="{FF2B5EF4-FFF2-40B4-BE49-F238E27FC236}">
                  <a16:creationId xmlns="" xmlns:a16="http://schemas.microsoft.com/office/drawing/2014/main" id="{598B21AC-B113-8B47-A805-836000082F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0000" y="1980001"/>
              <a:ext cx="1981200" cy="111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89" name="Picture 4">
              <a:extLst>
                <a:ext uri="{FF2B5EF4-FFF2-40B4-BE49-F238E27FC236}">
                  <a16:creationId xmlns="" xmlns:a16="http://schemas.microsoft.com/office/drawing/2014/main" id="{B179F38A-7B6D-5D4D-AFFF-787445341F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000" y="1980000"/>
              <a:ext cx="2895600" cy="276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8265BD64-B5BE-5C44-974D-26A302D20AC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32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3">
            <a:extLst>
              <a:ext uri="{FF2B5EF4-FFF2-40B4-BE49-F238E27FC236}">
                <a16:creationId xmlns="" xmlns:a16="http://schemas.microsoft.com/office/drawing/2014/main" id="{AE59A193-0D15-E245-B559-7418EDF7E6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3262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螞蟻搬乳酪</a:t>
            </a:r>
            <a:endParaRPr lang="zh-TW" altLang="en-US" sz="4800" baseline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B51EB3A-EDFB-9E46-BD2A-12DEF97DE7D7}"/>
              </a:ext>
            </a:extLst>
          </p:cNvPr>
          <p:cNvSpPr/>
          <p:nvPr/>
        </p:nvSpPr>
        <p:spPr>
          <a:xfrm>
            <a:off x="406400" y="976313"/>
            <a:ext cx="3775075" cy="731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43012" name="Picture 4">
            <a:extLst>
              <a:ext uri="{FF2B5EF4-FFF2-40B4-BE49-F238E27FC236}">
                <a16:creationId xmlns="" xmlns:a16="http://schemas.microsoft.com/office/drawing/2014/main" id="{3AFAD5C4-2D47-EC40-8742-4FC1BE544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588" y="1970088"/>
            <a:ext cx="2101850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3B6D6B30-C232-F54C-BAB3-CC6DCB2BF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1033463"/>
            <a:ext cx="3024188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3">
            <a:extLst>
              <a:ext uri="{FF2B5EF4-FFF2-40B4-BE49-F238E27FC236}">
                <a16:creationId xmlns="" xmlns:a16="http://schemas.microsoft.com/office/drawing/2014/main" id="{E8074750-1B50-D548-BE74-FEB9299D1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97485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5">
            <a:hlinkClick r:id="rId5"/>
            <a:extLst>
              <a:ext uri="{FF2B5EF4-FFF2-40B4-BE49-F238E27FC236}">
                <a16:creationId xmlns="" xmlns:a16="http://schemas.microsoft.com/office/drawing/2014/main" id="{0D075F17-EA0C-1B4F-AA85-8E57B55BD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351727" y="134143"/>
            <a:ext cx="2565371" cy="157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26AC4090-B364-2D4E-85C7-0C915DD76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4088" y="6852791"/>
            <a:ext cx="3190875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algn="r" defTabSz="1011238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500" kern="1200" baseline="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742950" indent="-28575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1143000" indent="-22860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600200" indent="-22860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2057400" indent="-22860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5146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9718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4290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8862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33</a:t>
            </a:fld>
            <a:endParaRPr lang="en-US" altLang="zh-TW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8721E-7 L -2.77778E-7 -0.309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3">
            <a:extLst>
              <a:ext uri="{FF2B5EF4-FFF2-40B4-BE49-F238E27FC236}">
                <a16:creationId xmlns="" xmlns:a16="http://schemas.microsoft.com/office/drawing/2014/main" id="{ED197106-86F5-0046-9643-4F8E0311B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3262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螞蟻搬乳酪</a:t>
            </a:r>
            <a:endParaRPr lang="zh-TW" altLang="en-US" sz="4800" baseline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44034" name="投影片編號版面配置區 1">
            <a:extLst>
              <a:ext uri="{FF2B5EF4-FFF2-40B4-BE49-F238E27FC236}">
                <a16:creationId xmlns="" xmlns:a16="http://schemas.microsoft.com/office/drawing/2014/main" id="{D689B58D-7DF7-3949-B349-688A8707E35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444875" y="6699250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E99CA71C-7D0F-C348-942D-4289E274CECF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34</a:t>
            </a:fld>
            <a:endParaRPr lang="en-US" altLang="zh-TW" sz="140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A504945-C32D-EC41-86A7-BFFCAEE3C3F2}"/>
              </a:ext>
            </a:extLst>
          </p:cNvPr>
          <p:cNvSpPr/>
          <p:nvPr/>
        </p:nvSpPr>
        <p:spPr>
          <a:xfrm>
            <a:off x="406400" y="976313"/>
            <a:ext cx="3775075" cy="731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44037" name="Picture 2">
            <a:extLst>
              <a:ext uri="{FF2B5EF4-FFF2-40B4-BE49-F238E27FC236}">
                <a16:creationId xmlns="" xmlns:a16="http://schemas.microsoft.com/office/drawing/2014/main" id="{42B8249A-94D6-6A42-8279-6C17AC671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79613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3">
            <a:extLst>
              <a:ext uri="{FF2B5EF4-FFF2-40B4-BE49-F238E27FC236}">
                <a16:creationId xmlns="" xmlns:a16="http://schemas.microsoft.com/office/drawing/2014/main" id="{7E6E993F-C317-8941-9D9B-3779DAF8F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38" y="2257425"/>
            <a:ext cx="25622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4">
            <a:extLst>
              <a:ext uri="{FF2B5EF4-FFF2-40B4-BE49-F238E27FC236}">
                <a16:creationId xmlns="" xmlns:a16="http://schemas.microsoft.com/office/drawing/2014/main" id="{E43857F6-A404-204D-8495-F93C98E0F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2257425"/>
            <a:ext cx="3744913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AC6384B-E3EA-864B-98E3-967D432FEA08}"/>
              </a:ext>
            </a:extLst>
          </p:cNvPr>
          <p:cNvSpPr/>
          <p:nvPr/>
        </p:nvSpPr>
        <p:spPr>
          <a:xfrm>
            <a:off x="1651000" y="84138"/>
            <a:ext cx="244157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4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重點回顧</a:t>
            </a:r>
            <a:endParaRPr lang="zh-TW" altLang="en-US" sz="44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9C79ABC-FF87-2E41-8D74-217C4FF02CD8}"/>
              </a:ext>
            </a:extLst>
          </p:cNvPr>
          <p:cNvSpPr/>
          <p:nvPr/>
        </p:nvSpPr>
        <p:spPr>
          <a:xfrm>
            <a:off x="552450" y="1584325"/>
            <a:ext cx="9504363" cy="33274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對於重複出現的程式碼，可以透過找出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重複的規則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，運用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重複結構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來精簡程式碼。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而對於重複出現的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角色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，則可透過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分身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來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精簡程式碼。</a:t>
            </a:r>
          </a:p>
        </p:txBody>
      </p:sp>
      <p:pic>
        <p:nvPicPr>
          <p:cNvPr id="45059" name="圖片 4">
            <a:hlinkClick r:id="rId2" action="ppaction://hlinksldjump"/>
            <a:extLst>
              <a:ext uri="{FF2B5EF4-FFF2-40B4-BE49-F238E27FC236}">
                <a16:creationId xmlns="" xmlns:a16="http://schemas.microsoft.com/office/drawing/2014/main" id="{31AA2706-52BF-B648-BF20-50DFA7C54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5700713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2609E352-1579-AA45-AF21-59C48D6F704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915224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35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41784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附錄範例一：后羿射日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D0D094-32B5-5245-B5A2-A23C70BEF5DA}"/>
              </a:ext>
            </a:extLst>
          </p:cNvPr>
          <p:cNvSpPr/>
          <p:nvPr/>
        </p:nvSpPr>
        <p:spPr>
          <a:xfrm>
            <a:off x="370333" y="1080170"/>
            <a:ext cx="9134475" cy="599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畫面中，以一個天空圖片當作背景，有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十個太陽在天上，按下綠旗後，用滑鼠移動控制弓箭的方向，按下滑鼠箭會射出去。將天上的十個太陽，射下九個，完成神話故事的安排。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　　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請執行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《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后羿射日</a:t>
            </a: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》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的程式，想一想這個範例程式是如何運作的呢？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95B6B818-282A-7F4F-B4C7-3E937E630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96" y="3665662"/>
            <a:ext cx="2803292" cy="218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BA2A0698-6194-1D44-964B-C75EA15B7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682" y="3665662"/>
            <a:ext cx="2563987" cy="218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="" xmlns:a16="http://schemas.microsoft.com/office/drawing/2014/main" id="{643D3724-C316-FF4C-B0A6-E81797278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757" y="3600450"/>
            <a:ext cx="2563987" cy="219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投影片編號版面配置區 1">
            <a:extLst>
              <a:ext uri="{FF2B5EF4-FFF2-40B4-BE49-F238E27FC236}">
                <a16:creationId xmlns="" xmlns:a16="http://schemas.microsoft.com/office/drawing/2014/main" id="{44E19E32-0922-2043-BB10-736CFBC6451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36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41784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附錄範例一：后羿射日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EFFC21-6965-B142-A0E2-7C2D93E9631E}"/>
              </a:ext>
            </a:extLst>
          </p:cNvPr>
          <p:cNvSpPr/>
          <p:nvPr/>
        </p:nvSpPr>
        <p:spPr>
          <a:xfrm>
            <a:off x="287784" y="1152178"/>
            <a:ext cx="3416320" cy="668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="" xmlns:a16="http://schemas.microsoft.com/office/drawing/2014/main" id="{C96D24A6-E03E-BA47-93A3-FC48DC460A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037357"/>
            <a:ext cx="3376613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="" xmlns:a16="http://schemas.microsoft.com/office/drawing/2014/main" id="{6BCD4E71-C61B-2F43-B732-4880D825F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72" y="2211157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AA7A5BEE-72CF-E04A-8514-EDA3A6CCBE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522" y="1401945"/>
            <a:ext cx="2890024" cy="5178222"/>
          </a:xfrm>
          <a:prstGeom prst="rect">
            <a:avLst/>
          </a:prstGeom>
        </p:spPr>
      </p:pic>
      <p:pic>
        <p:nvPicPr>
          <p:cNvPr id="15" name="圖片 6">
            <a:hlinkClick r:id="rId5"/>
            <a:extLst>
              <a:ext uri="{FF2B5EF4-FFF2-40B4-BE49-F238E27FC236}">
                <a16:creationId xmlns="" xmlns:a16="http://schemas.microsoft.com/office/drawing/2014/main" id="{9013C06E-D0D3-A140-8C16-346913D86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585656" y="137318"/>
            <a:ext cx="2351722" cy="144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投影片編號版面配置區 1">
            <a:extLst>
              <a:ext uri="{FF2B5EF4-FFF2-40B4-BE49-F238E27FC236}">
                <a16:creationId xmlns="" xmlns:a16="http://schemas.microsoft.com/office/drawing/2014/main" id="{49F75C0A-9FC6-CD4E-9229-7BE11669CDB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40810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37</a:t>
            </a:fld>
            <a:endParaRPr lang="en-US" altLang="zh-TW" sz="1400" dirty="0"/>
          </a:p>
        </p:txBody>
      </p:sp>
      <p:sp>
        <p:nvSpPr>
          <p:cNvPr id="9" name="Rectangle 11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4752696" y="1347644"/>
            <a:ext cx="1228715" cy="36933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anchor="ctr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algn="just" eaLnBrk="1" hangingPunct="1"/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后羿射日</a:t>
            </a:r>
          </a:p>
        </p:txBody>
      </p:sp>
      <p:sp>
        <p:nvSpPr>
          <p:cNvPr id="10" name="AutoShape 12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3816176" y="1279900"/>
            <a:ext cx="936625" cy="521352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eaLnBrk="1" hangingPunct="1"/>
            <a:r>
              <a:rPr lang="zh-TW" altLang="en-US" baseline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lang="zh-TW" altLang="en-US" baseline="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312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41784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附錄範例一：后羿射日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EFFC21-6965-B142-A0E2-7C2D93E9631E}"/>
              </a:ext>
            </a:extLst>
          </p:cNvPr>
          <p:cNvSpPr/>
          <p:nvPr/>
        </p:nvSpPr>
        <p:spPr>
          <a:xfrm>
            <a:off x="287784" y="1152178"/>
            <a:ext cx="3416320" cy="668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73453173-322C-654C-868F-C56B04AEF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68" y="2088402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="" xmlns:a16="http://schemas.microsoft.com/office/drawing/2014/main" id="{424B792D-3B43-5344-9F70-42B48EBF9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39" y="1980000"/>
            <a:ext cx="3204327" cy="4568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35F15ADC-D117-5349-9C90-98E177B6CD4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38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41727141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41784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附錄範例一：后羿射日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EFFC21-6965-B142-A0E2-7C2D93E9631E}"/>
              </a:ext>
            </a:extLst>
          </p:cNvPr>
          <p:cNvSpPr/>
          <p:nvPr/>
        </p:nvSpPr>
        <p:spPr>
          <a:xfrm>
            <a:off x="287784" y="1152178"/>
            <a:ext cx="3416320" cy="668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69375F3A-31AE-954A-99E4-4E3E6E97F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28" y="2376314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D33311FC-F06C-8D4A-9BA2-081E719B8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312" y="2028558"/>
            <a:ext cx="1401387" cy="129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="" xmlns:a16="http://schemas.microsoft.com/office/drawing/2014/main" id="{342F799D-A33F-8546-AE26-5FBEB37D2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967" y="2028558"/>
            <a:ext cx="3744416" cy="422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投影片編號版面配置區 1">
            <a:extLst>
              <a:ext uri="{FF2B5EF4-FFF2-40B4-BE49-F238E27FC236}">
                <a16:creationId xmlns="" xmlns:a16="http://schemas.microsoft.com/office/drawing/2014/main" id="{6B0BBEBA-2358-DA4F-AE64-DDD64D90788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39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2656683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字方塊 10">
            <a:extLst>
              <a:ext uri="{FF2B5EF4-FFF2-40B4-BE49-F238E27FC236}">
                <a16:creationId xmlns="" xmlns:a16="http://schemas.microsoft.com/office/drawing/2014/main" id="{B75249AD-0D46-2C44-8827-2F49CCBA6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33338"/>
            <a:ext cx="3816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800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分身的概念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638B655E-886F-5E4B-B5F5-9733389C49D3}"/>
              </a:ext>
            </a:extLst>
          </p:cNvPr>
          <p:cNvSpPr txBox="1">
            <a:spLocks/>
          </p:cNvSpPr>
          <p:nvPr/>
        </p:nvSpPr>
        <p:spPr bwMode="auto">
          <a:xfrm>
            <a:off x="287784" y="1494507"/>
            <a:ext cx="8280400" cy="4194175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如果把一個角色直接在角色區複製成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多個，這樣每個角色都擁有個自的程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式碼，想要更新所有角色的程式碼時，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需逐一修改；但使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分身</a:t>
            </a:r>
            <a:endParaRPr lang="en-US" altLang="zh-TW" sz="3600" kern="0" baseline="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來複製新角色，就可以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把程式碼歸納在一個角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色上，修改程式碼只需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要更改一次。 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 </a:t>
            </a:r>
            <a:endParaRPr lang="zh-TW" altLang="en-US" sz="36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17411" name="Picture 2">
            <a:extLst>
              <a:ext uri="{FF2B5EF4-FFF2-40B4-BE49-F238E27FC236}">
                <a16:creationId xmlns="" xmlns:a16="http://schemas.microsoft.com/office/drawing/2014/main" id="{BBE96081-5BD3-1D4D-A2EF-82E21CC64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566" y="3528442"/>
            <a:ext cx="3905250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5">
            <a:hlinkClick r:id="rId3"/>
            <a:extLst>
              <a:ext uri="{FF2B5EF4-FFF2-40B4-BE49-F238E27FC236}">
                <a16:creationId xmlns="" xmlns:a16="http://schemas.microsoft.com/office/drawing/2014/main" id="{8247F964-3FCD-8947-B12B-45FC2F54A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704608" y="77788"/>
            <a:ext cx="2376264" cy="15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EE59BE19-6200-7249-98B5-0B652083513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</a:t>
            </a:fld>
            <a:endParaRPr lang="en-US" altLang="zh-TW" sz="1400" dirty="0"/>
          </a:p>
        </p:txBody>
      </p:sp>
      <p:sp>
        <p:nvSpPr>
          <p:cNvPr id="7" name="Rectangle 1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5760362" y="1027981"/>
            <a:ext cx="1871792" cy="36933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anchor="ctr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algn="just" eaLnBrk="1" hangingPunct="1"/>
            <a:r>
              <a:rPr lang="en-US" altLang="zh-TW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Scratch</a:t>
            </a:r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分身篇</a:t>
            </a:r>
          </a:p>
        </p:txBody>
      </p:sp>
      <p:sp>
        <p:nvSpPr>
          <p:cNvPr id="8" name="AutoShape 12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4823842" y="960236"/>
            <a:ext cx="936625" cy="521352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eaLnBrk="1" hangingPunct="1"/>
            <a:r>
              <a:rPr lang="zh-TW" altLang="en-US" baseline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lang="zh-TW" altLang="en-US" baseline="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41784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附錄範例二：后羿射日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D0D094-32B5-5245-B5A2-A23C70BEF5DA}"/>
              </a:ext>
            </a:extLst>
          </p:cNvPr>
          <p:cNvSpPr/>
          <p:nvPr/>
        </p:nvSpPr>
        <p:spPr>
          <a:xfrm>
            <a:off x="370333" y="1080170"/>
            <a:ext cx="9134475" cy="6513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畫面中，以一個操場圖片當作背景。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按下綠旗後，畫面背景會不斷的向左移動，締造出選手往前移動。選手會遇到跨欄障礙，按空白鍵選手會跳起來躍過跨欄，左上角會顯示選手當下跳躍狀況及跨欄的數目。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請執行程式，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想一想這個範例程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式是如何運作的呢？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　　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C6003E51-A0C8-434F-920A-E5045A6FAE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b="13944"/>
          <a:stretch/>
        </p:blipFill>
        <p:spPr bwMode="auto">
          <a:xfrm>
            <a:off x="4680272" y="3600450"/>
            <a:ext cx="4032448" cy="2850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投影片編號版面配置區 1">
            <a:extLst>
              <a:ext uri="{FF2B5EF4-FFF2-40B4-BE49-F238E27FC236}">
                <a16:creationId xmlns="" xmlns:a16="http://schemas.microsoft.com/office/drawing/2014/main" id="{67FF5529-FD2C-D346-BD1B-A35442ACDAE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40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28139188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41784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附錄範例二：后羿射日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C6003E51-A0C8-434F-920A-E5045A6FA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56" y="1167889"/>
            <a:ext cx="3373835" cy="2639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2B724A9E-52BA-2F45-96D2-34B653FF5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240" y="1152178"/>
            <a:ext cx="3373834" cy="282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D6944854-77C0-0149-908F-9DF690E09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76" y="4263801"/>
            <a:ext cx="3348115" cy="2659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37135321-1A61-FA45-B452-5C832FCBA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01" y="4203001"/>
            <a:ext cx="3348115" cy="279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7725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84252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附錄範例二：跨欄比賽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EFFC21-6965-B142-A0E2-7C2D93E9631E}"/>
              </a:ext>
            </a:extLst>
          </p:cNvPr>
          <p:cNvSpPr/>
          <p:nvPr/>
        </p:nvSpPr>
        <p:spPr>
          <a:xfrm>
            <a:off x="287784" y="987718"/>
            <a:ext cx="3416320" cy="668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C66921B5-5305-2B43-9E70-2D46EE6DE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32" y="2133860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C348DFA0-09E5-2E41-B537-0FA8F8E193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938" y="1728242"/>
            <a:ext cx="2768358" cy="518438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="" xmlns:a16="http://schemas.microsoft.com/office/drawing/2014/main" id="{441B5CDF-1E2B-234D-9DF2-658F00B61F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392" y="2015651"/>
            <a:ext cx="3375028" cy="4609135"/>
          </a:xfrm>
          <a:prstGeom prst="rect">
            <a:avLst/>
          </a:prstGeom>
        </p:spPr>
      </p:pic>
      <p:pic>
        <p:nvPicPr>
          <p:cNvPr id="13" name="圖片 6">
            <a:hlinkClick r:id="rId5"/>
            <a:extLst>
              <a:ext uri="{FF2B5EF4-FFF2-40B4-BE49-F238E27FC236}">
                <a16:creationId xmlns="" xmlns:a16="http://schemas.microsoft.com/office/drawing/2014/main" id="{6360741C-509B-884C-88D0-F44BC273C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585656" y="137318"/>
            <a:ext cx="2351722" cy="144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投影片編號版面配置區 1">
            <a:extLst>
              <a:ext uri="{FF2B5EF4-FFF2-40B4-BE49-F238E27FC236}">
                <a16:creationId xmlns="" xmlns:a16="http://schemas.microsoft.com/office/drawing/2014/main" id="{D7192AEF-8994-7941-B5B4-8842B82F5D2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915224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42</a:t>
            </a:fld>
            <a:endParaRPr lang="en-US" altLang="zh-TW" sz="1400" dirty="0"/>
          </a:p>
        </p:txBody>
      </p:sp>
      <p:sp>
        <p:nvSpPr>
          <p:cNvPr id="10" name="Rectangle 11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4996531" y="1156050"/>
            <a:ext cx="1228715" cy="36933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anchor="ctr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algn="just" eaLnBrk="1" hangingPunct="1"/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跨欄比賽</a:t>
            </a:r>
          </a:p>
        </p:txBody>
      </p:sp>
      <p:sp>
        <p:nvSpPr>
          <p:cNvPr id="11" name="AutoShape 12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4060011" y="1088306"/>
            <a:ext cx="936625" cy="521352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eaLnBrk="1" hangingPunct="1"/>
            <a:r>
              <a:rPr lang="zh-TW" altLang="en-US" baseline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lang="zh-TW" altLang="en-US" baseline="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3364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84252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附錄範例二：跨欄比賽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EFFC21-6965-B142-A0E2-7C2D93E9631E}"/>
              </a:ext>
            </a:extLst>
          </p:cNvPr>
          <p:cNvSpPr/>
          <p:nvPr/>
        </p:nvSpPr>
        <p:spPr>
          <a:xfrm>
            <a:off x="287784" y="987718"/>
            <a:ext cx="3416320" cy="668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D7DBA44B-49D4-9C45-925B-2A8DD0C9A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92" y="2088282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EE5E7DFB-22D1-1048-A7B9-A0FB4D03F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36" y="1894282"/>
            <a:ext cx="3405354" cy="434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F47F9EBB-91EE-DA4B-BC97-16A800DEC4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60" y="2016274"/>
            <a:ext cx="4375340" cy="4515957"/>
          </a:xfrm>
          <a:prstGeom prst="rect">
            <a:avLst/>
          </a:prstGeom>
        </p:spPr>
      </p:pic>
      <p:sp>
        <p:nvSpPr>
          <p:cNvPr id="13" name="投影片編號版面配置區 1">
            <a:extLst>
              <a:ext uri="{FF2B5EF4-FFF2-40B4-BE49-F238E27FC236}">
                <a16:creationId xmlns="" xmlns:a16="http://schemas.microsoft.com/office/drawing/2014/main" id="{888B1072-11C4-DA4A-B276-EC4B00FFD0D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43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388746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84252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附錄範例二：跨欄比賽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EFFC21-6965-B142-A0E2-7C2D93E9631E}"/>
              </a:ext>
            </a:extLst>
          </p:cNvPr>
          <p:cNvSpPr/>
          <p:nvPr/>
        </p:nvSpPr>
        <p:spPr>
          <a:xfrm>
            <a:off x="287784" y="987718"/>
            <a:ext cx="3416320" cy="668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54D02870-8290-FB48-98D2-3351BE40D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25" y="1952990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="" xmlns:a16="http://schemas.microsoft.com/office/drawing/2014/main" id="{4AD27F67-C746-F54D-ABC8-479CC7E97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972" y="1923636"/>
            <a:ext cx="2333772" cy="272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="" xmlns:a16="http://schemas.microsoft.com/office/drawing/2014/main" id="{E59AA41A-3434-7040-9F83-F42DF8C0F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039" y="1656234"/>
            <a:ext cx="3492647" cy="45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投影片編號版面配置區 1">
            <a:extLst>
              <a:ext uri="{FF2B5EF4-FFF2-40B4-BE49-F238E27FC236}">
                <a16:creationId xmlns="" xmlns:a16="http://schemas.microsoft.com/office/drawing/2014/main" id="{E2AFF751-F1FA-5E40-A7C2-0A88D22575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44</a:t>
            </a:fld>
            <a:endParaRPr lang="en-US" altLang="zh-TW" sz="1400" dirty="0"/>
          </a:p>
        </p:txBody>
      </p:sp>
    </p:spTree>
    <p:extLst>
      <p:ext uri="{BB962C8B-B14F-4D97-AF65-F5344CB8AC3E}">
        <p14:creationId xmlns:p14="http://schemas.microsoft.com/office/powerpoint/2010/main" val="38039733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78" y="84252"/>
            <a:ext cx="53142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 dirty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附錄範例二：跨欄比賽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EFFC21-6965-B142-A0E2-7C2D93E9631E}"/>
              </a:ext>
            </a:extLst>
          </p:cNvPr>
          <p:cNvSpPr/>
          <p:nvPr/>
        </p:nvSpPr>
        <p:spPr>
          <a:xfrm>
            <a:off x="287784" y="987718"/>
            <a:ext cx="3416320" cy="668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各角色程式參考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9AB580E9-2306-FD4A-B586-0860F1A78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505" y="1923636"/>
            <a:ext cx="108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FBF47E01-CA50-3E4E-9223-D6D541A7F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992" y="1952990"/>
            <a:ext cx="2314304" cy="243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="" xmlns:a16="http://schemas.microsoft.com/office/drawing/2014/main" id="{79048BE7-E2E6-FB4C-8BDD-18C8842D4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379" y="1842903"/>
            <a:ext cx="3586187" cy="420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投影片編號版面配置區 1">
            <a:extLst>
              <a:ext uri="{FF2B5EF4-FFF2-40B4-BE49-F238E27FC236}">
                <a16:creationId xmlns="" xmlns:a16="http://schemas.microsoft.com/office/drawing/2014/main" id="{CE7024F4-6D3F-D841-9A60-760CEBBB7DD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45</a:t>
            </a:fld>
            <a:endParaRPr lang="en-US" altLang="zh-TW" sz="1400" dirty="0"/>
          </a:p>
        </p:txBody>
      </p:sp>
      <p:pic>
        <p:nvPicPr>
          <p:cNvPr id="14" name="圖片 4">
            <a:hlinkClick r:id="rId5" action="ppaction://hlinksldjump"/>
            <a:extLst>
              <a:ext uri="{FF2B5EF4-FFF2-40B4-BE49-F238E27FC236}">
                <a16:creationId xmlns="" xmlns:a16="http://schemas.microsoft.com/office/drawing/2014/main" id="{5BEFEF61-7864-BB4C-AC97-3D6CEDDFA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5700713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15614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3">
            <a:extLst>
              <a:ext uri="{FF2B5EF4-FFF2-40B4-BE49-F238E27FC236}">
                <a16:creationId xmlns="" xmlns:a16="http://schemas.microsoft.com/office/drawing/2014/main" id="{D3567588-C799-C74D-AF96-1EF84D895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325" y="71438"/>
            <a:ext cx="4287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0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範例－電子琴模擬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D0D094-32B5-5245-B5A2-A23C70BEF5DA}"/>
              </a:ext>
            </a:extLst>
          </p:cNvPr>
          <p:cNvSpPr/>
          <p:nvPr/>
        </p:nvSpPr>
        <p:spPr>
          <a:xfrm>
            <a:off x="576263" y="1601788"/>
            <a:ext cx="8639175" cy="19986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以電子琴底座的圖片當作背景，上面有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10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個白鍵、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7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個黑鍵；執行時，用滑鼠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點琴鍵，會播放相對應的音階 。</a:t>
            </a:r>
          </a:p>
        </p:txBody>
      </p:sp>
      <p:pic>
        <p:nvPicPr>
          <p:cNvPr id="46083" name="Picture 3">
            <a:extLst>
              <a:ext uri="{FF2B5EF4-FFF2-40B4-BE49-F238E27FC236}">
                <a16:creationId xmlns="" xmlns:a16="http://schemas.microsoft.com/office/drawing/2014/main" id="{31D0A242-8F32-374F-B4E8-86137BAB1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44"/>
          <a:stretch>
            <a:fillRect/>
          </a:stretch>
        </p:blipFill>
        <p:spPr bwMode="auto">
          <a:xfrm>
            <a:off x="1584325" y="3744466"/>
            <a:ext cx="5976938" cy="310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6">
            <a:hlinkClick r:id="rId3"/>
            <a:extLst>
              <a:ext uri="{FF2B5EF4-FFF2-40B4-BE49-F238E27FC236}">
                <a16:creationId xmlns="" xmlns:a16="http://schemas.microsoft.com/office/drawing/2014/main" id="{64A54CC5-0633-9E4E-BA17-BA68D1C6E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585656" y="137318"/>
            <a:ext cx="2351722" cy="144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投影片編號版面配置區 1">
            <a:extLst>
              <a:ext uri="{FF2B5EF4-FFF2-40B4-BE49-F238E27FC236}">
                <a16:creationId xmlns="" xmlns:a16="http://schemas.microsoft.com/office/drawing/2014/main" id="{C47DE55C-C56E-3A46-A7B2-2B763AC9F89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46</a:t>
            </a:fld>
            <a:endParaRPr lang="en-US" altLang="zh-TW" sz="1400" dirty="0"/>
          </a:p>
        </p:txBody>
      </p:sp>
      <p:pic>
        <p:nvPicPr>
          <p:cNvPr id="9" name="圖片 4">
            <a:hlinkClick r:id="rId5" action="ppaction://hlinksldjump"/>
            <a:extLst>
              <a:ext uri="{FF2B5EF4-FFF2-40B4-BE49-F238E27FC236}">
                <a16:creationId xmlns="" xmlns:a16="http://schemas.microsoft.com/office/drawing/2014/main" id="{F4A040A7-BF3A-C04C-89D6-02EF8D210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5700713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45050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矩形 3">
            <a:extLst>
              <a:ext uri="{FF2B5EF4-FFF2-40B4-BE49-F238E27FC236}">
                <a16:creationId xmlns="" xmlns:a16="http://schemas.microsoft.com/office/drawing/2014/main" id="{DD6549CE-BDE4-5A40-A7B9-00FBEB4EF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425" y="26988"/>
            <a:ext cx="4699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4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範例－電子琴模擬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DB969E9E-79B6-5A4A-9AED-1337C00FA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296988"/>
            <a:ext cx="8424862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問題拆解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318E636E-084B-024C-B0E3-22C229EC8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863" y="1500188"/>
            <a:ext cx="8424862" cy="31083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建立背景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新增琴鍵的角色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如何利用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清單、角色變數來簡化程式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？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如何利用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白鍵分身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來簡化程式碼？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如何利用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黑鍵分身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來簡化程式碼？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C8CC9E98-C634-AE4D-A4EF-834E4C19F71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47</a:t>
            </a:fld>
            <a:endParaRPr lang="en-US" altLang="zh-TW" sz="1400" dirty="0"/>
          </a:p>
        </p:txBody>
      </p:sp>
      <p:sp>
        <p:nvSpPr>
          <p:cNvPr id="9" name="Rectangle 11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5040208" y="1465456"/>
            <a:ext cx="3095464" cy="36933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anchor="ctr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algn="just" eaLnBrk="1" hangingPunct="1"/>
            <a:r>
              <a:rPr lang="en-US" altLang="zh-TW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Scratch</a:t>
            </a:r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分身篇－電子琴模擬</a:t>
            </a:r>
          </a:p>
        </p:txBody>
      </p:sp>
      <p:sp>
        <p:nvSpPr>
          <p:cNvPr id="10" name="AutoShape 12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4103688" y="1397712"/>
            <a:ext cx="936625" cy="521352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eaLnBrk="1" hangingPunct="1"/>
            <a:r>
              <a:rPr lang="zh-TW" altLang="en-US" baseline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  <a:endParaRPr lang="zh-TW" altLang="en-US" baseline="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9C2F571-F2E5-3140-89CB-EA704DF1D4CB}"/>
              </a:ext>
            </a:extLst>
          </p:cNvPr>
          <p:cNvSpPr/>
          <p:nvPr/>
        </p:nvSpPr>
        <p:spPr>
          <a:xfrm>
            <a:off x="1150938" y="71438"/>
            <a:ext cx="36893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如何建立背景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531B9298-8401-B848-AACE-BF8C5A380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1:</a:t>
            </a: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匯入舞臺背景</a:t>
            </a:r>
            <a:endParaRPr lang="en-US" altLang="zh-TW" sz="40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在角色區中，點選下方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選個背景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按鍵列的　　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匯入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電子琴底座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背景。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48131" name="Picture 3">
            <a:extLst>
              <a:ext uri="{FF2B5EF4-FFF2-40B4-BE49-F238E27FC236}">
                <a16:creationId xmlns="" xmlns:a16="http://schemas.microsoft.com/office/drawing/2014/main" id="{9D863486-7F19-E34A-BD1E-B4229A9D1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3151188"/>
            <a:ext cx="498475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2">
            <a:extLst>
              <a:ext uri="{FF2B5EF4-FFF2-40B4-BE49-F238E27FC236}">
                <a16:creationId xmlns="" xmlns:a16="http://schemas.microsoft.com/office/drawing/2014/main" id="{2044F0D7-03E6-7343-8805-31A4A796E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430463"/>
            <a:ext cx="4824413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FADEA941-898F-6645-9E67-BD5055DF925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48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520A575-4DE5-4E4A-A008-A89FB561C02F}"/>
              </a:ext>
            </a:extLst>
          </p:cNvPr>
          <p:cNvSpPr/>
          <p:nvPr/>
        </p:nvSpPr>
        <p:spPr>
          <a:xfrm>
            <a:off x="1008063" y="71438"/>
            <a:ext cx="47148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如何新增琴鍵角色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3AF77B04-8725-FD4D-83B7-F8D1FCD7F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90725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新增白鍵角色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先刪除小貓角色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在角色區中，點選下方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選個角色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按鍵列的</a:t>
            </a:r>
          </a:p>
          <a:p>
            <a:pPr marL="514350" indent="-514350" eaLnBrk="1" hangingPunct="1">
              <a:lnSpc>
                <a:spcPct val="120000"/>
              </a:lnSpc>
              <a:buFontTx/>
              <a:buAutoNum type="arabicPeriod" startAt="5"/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匯入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白鍵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的角色。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49155" name="Picture 3">
            <a:extLst>
              <a:ext uri="{FF2B5EF4-FFF2-40B4-BE49-F238E27FC236}">
                <a16:creationId xmlns="" xmlns:a16="http://schemas.microsoft.com/office/drawing/2014/main" id="{EB249658-5C9D-5E4F-8E32-74DAF7E57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50" y="3671888"/>
            <a:ext cx="50006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2">
            <a:extLst>
              <a:ext uri="{FF2B5EF4-FFF2-40B4-BE49-F238E27FC236}">
                <a16:creationId xmlns="" xmlns:a16="http://schemas.microsoft.com/office/drawing/2014/main" id="{A99F431F-A1BC-234B-95EA-AE63B916E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2185988"/>
            <a:ext cx="4503738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F05B843F-D5C3-2649-9A34-5B29F048180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49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字方塊 10">
            <a:extLst>
              <a:ext uri="{FF2B5EF4-FFF2-40B4-BE49-F238E27FC236}">
                <a16:creationId xmlns="" xmlns:a16="http://schemas.microsoft.com/office/drawing/2014/main" id="{DB73F9FB-5BA7-034C-9F40-3882D9741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33338"/>
            <a:ext cx="3816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800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分身的概念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A89E13EB-4E89-4D43-80A1-2774D89DC07E}"/>
              </a:ext>
            </a:extLst>
          </p:cNvPr>
          <p:cNvSpPr txBox="1">
            <a:spLocks/>
          </p:cNvSpPr>
          <p:nvPr/>
        </p:nvSpPr>
        <p:spPr bwMode="auto">
          <a:xfrm>
            <a:off x="647700" y="1422499"/>
            <a:ext cx="8280400" cy="4194175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對於重複出現的角色，透過分身可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精簡</a:t>
            </a:r>
            <a:endParaRPr lang="en-US" altLang="zh-TW" sz="3600" kern="0" baseline="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程式碼。 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分別以「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不使用分身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」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與「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使用分身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」撰寫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10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隻小貓走路的程式，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比較看看！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 </a:t>
            </a:r>
            <a:endParaRPr lang="zh-TW" altLang="en-US" sz="36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18435" name="Picture 2">
            <a:extLst>
              <a:ext uri="{FF2B5EF4-FFF2-40B4-BE49-F238E27FC236}">
                <a16:creationId xmlns="" xmlns:a16="http://schemas.microsoft.com/office/drawing/2014/main" id="{34011464-906D-0046-8A64-2E4F4B66E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2984500"/>
            <a:ext cx="433705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266C151C-6EA3-A546-B2C3-44C91497F7C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F1170DE-9BC5-704C-9360-A265C611A110}"/>
              </a:ext>
            </a:extLst>
          </p:cNvPr>
          <p:cNvSpPr/>
          <p:nvPr/>
        </p:nvSpPr>
        <p:spPr>
          <a:xfrm>
            <a:off x="1079500" y="71438"/>
            <a:ext cx="47148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如何新增琴鍵角色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C07816C9-224F-8848-BA29-679B12AB47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90725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新增白鍵角色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6.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造型在面板中，將白鍵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造型命名為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白鍵</a:t>
            </a:r>
            <a:r>
              <a:rPr lang="en-US" altLang="zh-TW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-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正常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。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7.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點選下方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選個造型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按鍵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列的 。 。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8.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匯入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白鍵</a:t>
            </a:r>
            <a:r>
              <a:rPr lang="en-US" altLang="zh-TW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-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按下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的造型。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50179" name="Picture 3">
            <a:extLst>
              <a:ext uri="{FF2B5EF4-FFF2-40B4-BE49-F238E27FC236}">
                <a16:creationId xmlns="" xmlns:a16="http://schemas.microsoft.com/office/drawing/2014/main" id="{E45B0376-1B24-4B4C-99A8-5B9C1350B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4878388"/>
            <a:ext cx="50006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2">
            <a:extLst>
              <a:ext uri="{FF2B5EF4-FFF2-40B4-BE49-F238E27FC236}">
                <a16:creationId xmlns="" xmlns:a16="http://schemas.microsoft.com/office/drawing/2014/main" id="{706D5790-32CF-2540-BD3F-968A497C5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13" y="2663825"/>
            <a:ext cx="4835525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8A49A5BD-12E1-0847-9046-78D1718DADB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50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3062102-C6EC-8943-AA6D-7DA094E99634}"/>
              </a:ext>
            </a:extLst>
          </p:cNvPr>
          <p:cNvSpPr/>
          <p:nvPr/>
        </p:nvSpPr>
        <p:spPr>
          <a:xfrm>
            <a:off x="1079500" y="84138"/>
            <a:ext cx="47148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如何新增琴鍵角色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E57529D0-5501-5242-9479-5764A492D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90725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新增白鍵角色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          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9.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白鍵角色有兩種造型</a:t>
            </a:r>
          </a:p>
        </p:txBody>
      </p:sp>
      <p:pic>
        <p:nvPicPr>
          <p:cNvPr id="51203" name="Picture 2">
            <a:extLst>
              <a:ext uri="{FF2B5EF4-FFF2-40B4-BE49-F238E27FC236}">
                <a16:creationId xmlns="" xmlns:a16="http://schemas.microsoft.com/office/drawing/2014/main" id="{8FF4DFD4-A653-3B40-AA24-462C90B7E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549" y="2736354"/>
            <a:ext cx="4537075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2B01D35F-51C6-3E4C-9067-A6EFD7950A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08" y="3888482"/>
            <a:ext cx="2386024" cy="1901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37E4226F-C78D-5B40-9EFF-DBC68C7F697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51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F65C678-1A17-8643-A819-D8E6BA864E2D}"/>
              </a:ext>
            </a:extLst>
          </p:cNvPr>
          <p:cNvSpPr/>
          <p:nvPr/>
        </p:nvSpPr>
        <p:spPr>
          <a:xfrm>
            <a:off x="144463" y="100013"/>
            <a:ext cx="62245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用清單、角色變數簡化程式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9528F642-16E5-5A44-BF83-D120BC5D2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673225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3: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設定清單</a:t>
            </a: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10.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新增清單，命名為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白鍵音階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、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黑鍵音階</a:t>
            </a: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52227" name="Picture 2">
            <a:extLst>
              <a:ext uri="{FF2B5EF4-FFF2-40B4-BE49-F238E27FC236}">
                <a16:creationId xmlns="" xmlns:a16="http://schemas.microsoft.com/office/drawing/2014/main" id="{C9D93E88-9072-B345-AB6A-722E2538A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38" y="2447925"/>
            <a:ext cx="4175125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1169F51B-AB6E-3B4E-9672-3BFC9F65E89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52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B52FD69-34BA-1240-B6B7-EEE4BE3BEB67}"/>
              </a:ext>
            </a:extLst>
          </p:cNvPr>
          <p:cNvSpPr/>
          <p:nvPr/>
        </p:nvSpPr>
        <p:spPr>
          <a:xfrm>
            <a:off x="71438" y="100013"/>
            <a:ext cx="62245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用清單、角色變數簡化程式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FCAC0E4F-789F-6946-9078-4D978C96C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設定角色變數</a:t>
            </a: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11.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分別新增白鍵、黑鍵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的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角色變數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，命名為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編號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。</a:t>
            </a:r>
            <a:endParaRPr lang="en-US" altLang="zh-TW" sz="3200" kern="0" baseline="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12.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選擇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僅適用當前角色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53251" name="Picture 2">
            <a:extLst>
              <a:ext uri="{FF2B5EF4-FFF2-40B4-BE49-F238E27FC236}">
                <a16:creationId xmlns="" xmlns:a16="http://schemas.microsoft.com/office/drawing/2014/main" id="{1F1E4872-1AAA-CA4C-8E4C-86721EA797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2813050"/>
            <a:ext cx="46355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D56183C7-C2E8-774F-A133-650BD43C978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53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D502CD7-53EB-8C4A-BF0B-4A78B16E8209}"/>
              </a:ext>
            </a:extLst>
          </p:cNvPr>
          <p:cNvSpPr/>
          <p:nvPr/>
        </p:nvSpPr>
        <p:spPr>
          <a:xfrm>
            <a:off x="71438" y="100013"/>
            <a:ext cx="62245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用清單、角色變數簡化程式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4FEF2C0D-06D3-A449-8859-D93CD044C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4: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設定角色變數</a:t>
            </a: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13.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設定好變數後，可看到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舞臺區有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編號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的提示，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表示設定成功。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54275" name="Picture 2">
            <a:extLst>
              <a:ext uri="{FF2B5EF4-FFF2-40B4-BE49-F238E27FC236}">
                <a16:creationId xmlns="" xmlns:a16="http://schemas.microsoft.com/office/drawing/2014/main" id="{D3ECD201-11B7-DD49-BF72-3DAC90AB0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3111500"/>
            <a:ext cx="4672012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1BFC2BBB-5E3E-1D43-A00C-3DE4F722FA8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54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0492ACD-8E83-1940-9FCE-FBD6240101C6}"/>
              </a:ext>
            </a:extLst>
          </p:cNvPr>
          <p:cNvSpPr/>
          <p:nvPr/>
        </p:nvSpPr>
        <p:spPr>
          <a:xfrm>
            <a:off x="71438" y="100013"/>
            <a:ext cx="62245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用清單、角色變數簡化程式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pSp>
        <p:nvGrpSpPr>
          <p:cNvPr id="55298" name="群組 7">
            <a:extLst>
              <a:ext uri="{FF2B5EF4-FFF2-40B4-BE49-F238E27FC236}">
                <a16:creationId xmlns="" xmlns:a16="http://schemas.microsoft.com/office/drawing/2014/main" id="{AD28F557-C0DE-0A41-BAF5-0CA7675F9341}"/>
              </a:ext>
            </a:extLst>
          </p:cNvPr>
          <p:cNvGrpSpPr>
            <a:grpSpLocks/>
          </p:cNvGrpSpPr>
          <p:nvPr/>
        </p:nvGrpSpPr>
        <p:grpSpPr bwMode="auto">
          <a:xfrm>
            <a:off x="575816" y="1298153"/>
            <a:ext cx="8064500" cy="5254625"/>
            <a:chOff x="3131840" y="3240000"/>
            <a:chExt cx="7884000" cy="5256000"/>
          </a:xfrm>
        </p:grpSpPr>
        <p:grpSp>
          <p:nvGrpSpPr>
            <p:cNvPr id="55300" name="群組 9">
              <a:extLst>
                <a:ext uri="{FF2B5EF4-FFF2-40B4-BE49-F238E27FC236}">
                  <a16:creationId xmlns="" xmlns:a16="http://schemas.microsoft.com/office/drawing/2014/main" id="{B88CB867-87F5-8A4F-857B-E5BCC767E4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1840" y="3240000"/>
              <a:ext cx="7884000" cy="5256000"/>
              <a:chOff x="3131840" y="2880000"/>
              <a:chExt cx="7884000" cy="5256000"/>
            </a:xfrm>
          </p:grpSpPr>
          <p:sp>
            <p:nvSpPr>
              <p:cNvPr id="13" name="圓角矩形 12">
                <a:extLst>
                  <a:ext uri="{FF2B5EF4-FFF2-40B4-BE49-F238E27FC236}">
                    <a16:creationId xmlns="" xmlns:a16="http://schemas.microsoft.com/office/drawing/2014/main" id="{71CC22DB-BC9B-0D44-A0CF-29C5B47593B3}"/>
                  </a:ext>
                </a:extLst>
              </p:cNvPr>
              <p:cNvSpPr/>
              <p:nvPr/>
            </p:nvSpPr>
            <p:spPr>
              <a:xfrm>
                <a:off x="3131840" y="3095956"/>
                <a:ext cx="7884000" cy="5040044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E68E51"/>
                </a:solidFill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TW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標楷體" pitchFamily="65" charset="-120"/>
                </a:endParaRPr>
              </a:p>
            </p:txBody>
          </p:sp>
          <p:sp>
            <p:nvSpPr>
              <p:cNvPr id="14" name="圓角矩形 13">
                <a:extLst>
                  <a:ext uri="{FF2B5EF4-FFF2-40B4-BE49-F238E27FC236}">
                    <a16:creationId xmlns="" xmlns:a16="http://schemas.microsoft.com/office/drawing/2014/main" id="{E617F15B-F75B-F440-AAA2-573D23610F8F}"/>
                  </a:ext>
                </a:extLst>
              </p:cNvPr>
              <p:cNvSpPr/>
              <p:nvPr/>
            </p:nvSpPr>
            <p:spPr>
              <a:xfrm>
                <a:off x="3131840" y="2880000"/>
                <a:ext cx="1295893" cy="431913"/>
              </a:xfrm>
              <a:prstGeom prst="roundRect">
                <a:avLst>
                  <a:gd name="adj" fmla="val 50000"/>
                </a:avLst>
              </a:prstGeom>
              <a:solidFill>
                <a:srgbClr val="F1B68C"/>
              </a:solidFill>
              <a:ln w="25400">
                <a:solidFill>
                  <a:srgbClr val="E68E51"/>
                </a:solidFill>
              </a:ln>
            </p:spPr>
            <p:txBody>
              <a:bodyPr tIns="0" bIns="216000" anchor="ctr"/>
              <a:lstStyle/>
              <a:p>
                <a:pPr algn="ctr">
                  <a:defRPr/>
                </a:pPr>
                <a:r>
                  <a:rPr lang="zh-TW" altLang="en-US" sz="3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iti SC Medium" pitchFamily="2" charset="-128"/>
                    <a:ea typeface="Heiti SC Medium" pitchFamily="2" charset="-128"/>
                  </a:rPr>
                  <a:t>分析</a:t>
                </a:r>
              </a:p>
            </p:txBody>
          </p:sp>
        </p:grpSp>
        <p:sp>
          <p:nvSpPr>
            <p:cNvPr id="11" name="文字方塊 10">
              <a:extLst>
                <a:ext uri="{FF2B5EF4-FFF2-40B4-BE49-F238E27FC236}">
                  <a16:creationId xmlns="" xmlns:a16="http://schemas.microsoft.com/office/drawing/2014/main" id="{96400B77-6094-184C-B7DF-9C38E700F95F}"/>
                </a:ext>
              </a:extLst>
            </p:cNvPr>
            <p:cNvSpPr txBox="1"/>
            <p:nvPr/>
          </p:nvSpPr>
          <p:spPr>
            <a:xfrm>
              <a:off x="3273069" y="3743370"/>
              <a:ext cx="7601542" cy="431913"/>
            </a:xfrm>
            <a:prstGeom prst="rect">
              <a:avLst/>
            </a:prstGeom>
            <a:noFill/>
          </p:spPr>
          <p:txBody>
            <a:bodyPr lIns="36000" tIns="36000" rIns="36000" bIns="36000"/>
            <a:lstStyle>
              <a:defPPr>
                <a:defRPr lang="en-US"/>
              </a:defPPr>
              <a:lvl1pPr>
                <a:lnSpc>
                  <a:spcPts val="2800"/>
                </a:lnSpc>
                <a:defRPr sz="2000" b="0">
                  <a:solidFill>
                    <a:schemeClr val="tx1"/>
                  </a:solidFill>
                  <a:latin typeface="+mj-lt"/>
                  <a:ea typeface="標楷體" pitchFamily="65" charset="-120"/>
                </a:defRPr>
              </a:lvl1pPr>
            </a:lstStyle>
            <a:p>
              <a:pPr>
                <a:lnSpc>
                  <a:spcPct val="120000"/>
                </a:lnSpc>
                <a:defRPr/>
              </a:pPr>
              <a:endParaRPr lang="zh-TW" alt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302" name="文字方塊 11">
              <a:extLst>
                <a:ext uri="{FF2B5EF4-FFF2-40B4-BE49-F238E27FC236}">
                  <a16:creationId xmlns="" xmlns:a16="http://schemas.microsoft.com/office/drawing/2014/main" id="{598172B3-F33A-3F48-838A-F26F258B03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6176" y="3745500"/>
              <a:ext cx="7602429" cy="10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tIns="36000" rIns="36000" bIns="36000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TW" sz="3200">
                  <a:latin typeface="Heiti SC Medium" pitchFamily="2" charset="-128"/>
                  <a:ea typeface="Heiti SC Medium" pitchFamily="2" charset="-128"/>
                </a:rPr>
                <a:t>Scratch </a:t>
              </a:r>
              <a:r>
                <a:rPr lang="zh-TW" altLang="en-US" sz="3200">
                  <a:latin typeface="Heiti SC Medium" pitchFamily="2" charset="-128"/>
                  <a:ea typeface="Heiti SC Medium" pitchFamily="2" charset="-128"/>
                </a:rPr>
                <a:t>演奏音階的數值，樂器調音標準的</a:t>
              </a:r>
              <a:r>
                <a:rPr lang="zh-TW" altLang="en-US" sz="3200">
                  <a:solidFill>
                    <a:srgbClr val="C00000"/>
                  </a:solidFill>
                  <a:latin typeface="Heiti SC Medium" pitchFamily="2" charset="-128"/>
                  <a:ea typeface="Heiti SC Medium" pitchFamily="2" charset="-128"/>
                </a:rPr>
                <a:t>中音 </a:t>
              </a:r>
              <a:r>
                <a:rPr lang="en-US" altLang="zh-TW" sz="3200">
                  <a:solidFill>
                    <a:srgbClr val="C00000"/>
                  </a:solidFill>
                  <a:latin typeface="Heiti SC Medium" pitchFamily="2" charset="-128"/>
                  <a:ea typeface="Heiti SC Medium" pitchFamily="2" charset="-128"/>
                </a:rPr>
                <a:t>DO</a:t>
              </a:r>
              <a:r>
                <a:rPr lang="zh-TW" altLang="en-US" sz="3200">
                  <a:latin typeface="Heiti SC Medium" pitchFamily="2" charset="-128"/>
                  <a:ea typeface="Heiti SC Medium" pitchFamily="2" charset="-128"/>
                </a:rPr>
                <a:t>，對應的演奏音階數值</a:t>
              </a:r>
              <a:r>
                <a:rPr lang="zh-TW" altLang="en-US" sz="3200">
                  <a:solidFill>
                    <a:srgbClr val="C00000"/>
                  </a:solidFill>
                  <a:latin typeface="Heiti SC Medium" pitchFamily="2" charset="-128"/>
                  <a:ea typeface="Heiti SC Medium" pitchFamily="2" charset="-128"/>
                </a:rPr>
                <a:t>是 </a:t>
              </a:r>
              <a:r>
                <a:rPr lang="en-US" altLang="zh-TW" sz="3200">
                  <a:solidFill>
                    <a:srgbClr val="C00000"/>
                  </a:solidFill>
                  <a:latin typeface="Heiti SC Medium" pitchFamily="2" charset="-128"/>
                  <a:ea typeface="Heiti SC Medium" pitchFamily="2" charset="-128"/>
                </a:rPr>
                <a:t>60</a:t>
              </a:r>
              <a:r>
                <a:rPr lang="zh-TW" altLang="en-US" sz="3200">
                  <a:latin typeface="Heiti SC Medium" pitchFamily="2" charset="-128"/>
                  <a:ea typeface="Heiti SC Medium" pitchFamily="2" charset="-128"/>
                </a:rPr>
                <a:t>，本程式中所有琴鍵的演奏音階數值如下：</a:t>
              </a:r>
            </a:p>
          </p:txBody>
        </p:sp>
      </p:grpSp>
      <p:pic>
        <p:nvPicPr>
          <p:cNvPr id="55299" name="Picture 3">
            <a:extLst>
              <a:ext uri="{FF2B5EF4-FFF2-40B4-BE49-F238E27FC236}">
                <a16:creationId xmlns="" xmlns:a16="http://schemas.microsoft.com/office/drawing/2014/main" id="{192E7822-3110-9A4C-802A-5EBEAE905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316" y="2885653"/>
            <a:ext cx="655637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7E7CB614-40D1-CE4F-9A7D-61A4F24A6AB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55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FCCE7C1-AE4A-564C-AE1D-19329839768A}"/>
              </a:ext>
            </a:extLst>
          </p:cNvPr>
          <p:cNvSpPr/>
          <p:nvPr/>
        </p:nvSpPr>
        <p:spPr>
          <a:xfrm>
            <a:off x="144463" y="100013"/>
            <a:ext cx="62245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用清單、角色變數簡化程式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9D79D146-0D05-2141-9A03-88A3123B5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5: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組裝下方的積木，將各個白鍵的音階數字，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依序放到白鍵音階清單中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56323" name="Picture 2">
            <a:extLst>
              <a:ext uri="{FF2B5EF4-FFF2-40B4-BE49-F238E27FC236}">
                <a16:creationId xmlns="" xmlns:a16="http://schemas.microsoft.com/office/drawing/2014/main" id="{76C46258-35FF-8340-8BF7-6A5C8FE51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3941763"/>
            <a:ext cx="54959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2631D01C-4890-F647-88DD-AA2F827BB35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56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A74B881-782C-8048-A59D-FFDDBA4B0A24}"/>
              </a:ext>
            </a:extLst>
          </p:cNvPr>
          <p:cNvSpPr/>
          <p:nvPr/>
        </p:nvSpPr>
        <p:spPr>
          <a:xfrm>
            <a:off x="71438" y="100013"/>
            <a:ext cx="62245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用清單、角色變數簡化程式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4B928E3-9DD6-A940-9105-06BF557E96BD}"/>
              </a:ext>
            </a:extLst>
          </p:cNvPr>
          <p:cNvSpPr/>
          <p:nvPr/>
        </p:nvSpPr>
        <p:spPr>
          <a:xfrm>
            <a:off x="215900" y="1079500"/>
            <a:ext cx="8928100" cy="1270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1D7CBE6C-BA1E-1E4E-99AF-33BB4DDFC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25" y="1223963"/>
            <a:ext cx="2690813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B9491B76-C5EA-264F-8B2E-906111338CD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57</a:t>
            </a:fld>
            <a:endParaRPr lang="en-US" altLang="zh-TW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E96D866-D774-5F4E-8A4C-59093D36A14E}"/>
              </a:ext>
            </a:extLst>
          </p:cNvPr>
          <p:cNvSpPr/>
          <p:nvPr/>
        </p:nvSpPr>
        <p:spPr>
          <a:xfrm>
            <a:off x="71438" y="100013"/>
            <a:ext cx="62245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用清單、角色變數簡化程式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2B89D115-AE77-E84D-8DAF-2B89E14A47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8647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6: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組裝下方的積木，將各個黑鍵的音階數字，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依序放到黑鍵音階清單中</a:t>
            </a: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58371" name="Picture 2">
            <a:extLst>
              <a:ext uri="{FF2B5EF4-FFF2-40B4-BE49-F238E27FC236}">
                <a16:creationId xmlns="" xmlns:a16="http://schemas.microsoft.com/office/drawing/2014/main" id="{545E94B3-C5AE-054A-9A3B-5A6489B10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3756025"/>
            <a:ext cx="60991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B7C9134E-2301-114E-A91D-DE1631556F1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58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F3BB1D-D43E-FA41-A406-C982F55D20BC}"/>
              </a:ext>
            </a:extLst>
          </p:cNvPr>
          <p:cNvSpPr/>
          <p:nvPr/>
        </p:nvSpPr>
        <p:spPr>
          <a:xfrm>
            <a:off x="215900" y="100013"/>
            <a:ext cx="6224588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3.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用清單、角色</a:t>
            </a:r>
            <a:r>
              <a:rPr lang="zh-TW" altLang="en-US" sz="32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變數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16EA283-7402-254B-B789-925DE11F7948}"/>
              </a:ext>
            </a:extLst>
          </p:cNvPr>
          <p:cNvSpPr/>
          <p:nvPr/>
        </p:nvSpPr>
        <p:spPr>
          <a:xfrm>
            <a:off x="215900" y="1079500"/>
            <a:ext cx="8928100" cy="1270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59395" name="Picture 6">
            <a:extLst>
              <a:ext uri="{FF2B5EF4-FFF2-40B4-BE49-F238E27FC236}">
                <a16:creationId xmlns="" xmlns:a16="http://schemas.microsoft.com/office/drawing/2014/main" id="{21BDF6D2-FCBE-264B-9296-FE0DCD9D3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1800225"/>
            <a:ext cx="32131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C0F14EF4-B84C-EF43-A175-F17C46D11F3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59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字方塊 10">
            <a:extLst>
              <a:ext uri="{FF2B5EF4-FFF2-40B4-BE49-F238E27FC236}">
                <a16:creationId xmlns="" xmlns:a16="http://schemas.microsoft.com/office/drawing/2014/main" id="{C39A8FB3-0182-5D41-AD4C-8BBAE937E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225" y="0"/>
            <a:ext cx="38163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400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不使用分身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3A0DB56F-909E-D64F-9425-0E670C9BDAA1}"/>
              </a:ext>
            </a:extLst>
          </p:cNvPr>
          <p:cNvSpPr txBox="1">
            <a:spLocks/>
          </p:cNvSpPr>
          <p:nvPr/>
        </p:nvSpPr>
        <p:spPr bwMode="auto">
          <a:xfrm>
            <a:off x="216594" y="1440210"/>
            <a:ext cx="9720262" cy="1768475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 先在小貓角色上撰寫下列走路程式，並複製成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十隻小貓，可發現每一隻小貓都有相同的程式碼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。</a:t>
            </a: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</p:txBody>
      </p:sp>
      <p:pic>
        <p:nvPicPr>
          <p:cNvPr id="19459" name="Picture 2">
            <a:extLst>
              <a:ext uri="{FF2B5EF4-FFF2-40B4-BE49-F238E27FC236}">
                <a16:creationId xmlns="" xmlns:a16="http://schemas.microsoft.com/office/drawing/2014/main" id="{A36A0CB9-4112-3842-B415-53CAE172E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2879725"/>
            <a:ext cx="21209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圖片 5">
            <a:extLst>
              <a:ext uri="{FF2B5EF4-FFF2-40B4-BE49-F238E27FC236}">
                <a16:creationId xmlns="" xmlns:a16="http://schemas.microsoft.com/office/drawing/2014/main" id="{45025F1C-D646-5947-B79A-5BEE9F955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4470400"/>
            <a:ext cx="1195388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>
            <a:extLst>
              <a:ext uri="{FF2B5EF4-FFF2-40B4-BE49-F238E27FC236}">
                <a16:creationId xmlns="" xmlns:a16="http://schemas.microsoft.com/office/drawing/2014/main" id="{615B7A53-3937-304A-B969-0E81172D2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75" y="4202113"/>
            <a:ext cx="374808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3B404E3D-D77E-1A48-9071-E1E713442DE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BF225E5-6EF5-5747-9419-6E7E5C427FEB}"/>
              </a:ext>
            </a:extLst>
          </p:cNvPr>
          <p:cNvSpPr/>
          <p:nvPr/>
        </p:nvSpPr>
        <p:spPr>
          <a:xfrm>
            <a:off x="576263" y="73025"/>
            <a:ext cx="56467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pSp>
        <p:nvGrpSpPr>
          <p:cNvPr id="60418" name="群組 4">
            <a:extLst>
              <a:ext uri="{FF2B5EF4-FFF2-40B4-BE49-F238E27FC236}">
                <a16:creationId xmlns="" xmlns:a16="http://schemas.microsoft.com/office/drawing/2014/main" id="{880D8938-DA33-3C40-AEF2-14D45810A742}"/>
              </a:ext>
            </a:extLst>
          </p:cNvPr>
          <p:cNvGrpSpPr>
            <a:grpSpLocks/>
          </p:cNvGrpSpPr>
          <p:nvPr/>
        </p:nvGrpSpPr>
        <p:grpSpPr bwMode="auto">
          <a:xfrm>
            <a:off x="647700" y="1439863"/>
            <a:ext cx="8064500" cy="4968899"/>
            <a:chOff x="3131840" y="3240000"/>
            <a:chExt cx="7884000" cy="5256000"/>
          </a:xfrm>
        </p:grpSpPr>
        <p:grpSp>
          <p:nvGrpSpPr>
            <p:cNvPr id="60420" name="群組 6">
              <a:extLst>
                <a:ext uri="{FF2B5EF4-FFF2-40B4-BE49-F238E27FC236}">
                  <a16:creationId xmlns="" xmlns:a16="http://schemas.microsoft.com/office/drawing/2014/main" id="{614E6107-2AA0-7E41-B51A-949271B8DB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1840" y="3240000"/>
              <a:ext cx="7884000" cy="5256000"/>
              <a:chOff x="3131840" y="2880000"/>
              <a:chExt cx="7884000" cy="5256000"/>
            </a:xfrm>
          </p:grpSpPr>
          <p:sp>
            <p:nvSpPr>
              <p:cNvPr id="11" name="圓角矩形 10">
                <a:extLst>
                  <a:ext uri="{FF2B5EF4-FFF2-40B4-BE49-F238E27FC236}">
                    <a16:creationId xmlns="" xmlns:a16="http://schemas.microsoft.com/office/drawing/2014/main" id="{C05F85F8-4679-9149-8133-93D1F41B9804}"/>
                  </a:ext>
                </a:extLst>
              </p:cNvPr>
              <p:cNvSpPr/>
              <p:nvPr/>
            </p:nvSpPr>
            <p:spPr>
              <a:xfrm>
                <a:off x="3131840" y="3095891"/>
                <a:ext cx="7884000" cy="5040109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E68E51"/>
                </a:solidFill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TW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標楷體" pitchFamily="65" charset="-120"/>
                </a:endParaRPr>
              </a:p>
            </p:txBody>
          </p:sp>
          <p:sp>
            <p:nvSpPr>
              <p:cNvPr id="12" name="圓角矩形 11">
                <a:extLst>
                  <a:ext uri="{FF2B5EF4-FFF2-40B4-BE49-F238E27FC236}">
                    <a16:creationId xmlns="" xmlns:a16="http://schemas.microsoft.com/office/drawing/2014/main" id="{F28D56A0-CA40-D749-B1E5-BE41C6A762A0}"/>
                  </a:ext>
                </a:extLst>
              </p:cNvPr>
              <p:cNvSpPr/>
              <p:nvPr/>
            </p:nvSpPr>
            <p:spPr>
              <a:xfrm>
                <a:off x="3131840" y="2880000"/>
                <a:ext cx="1295894" cy="431783"/>
              </a:xfrm>
              <a:prstGeom prst="roundRect">
                <a:avLst>
                  <a:gd name="adj" fmla="val 50000"/>
                </a:avLst>
              </a:prstGeom>
              <a:solidFill>
                <a:srgbClr val="F1B68C"/>
              </a:solidFill>
              <a:ln w="25400">
                <a:solidFill>
                  <a:srgbClr val="E68E51"/>
                </a:solidFill>
              </a:ln>
            </p:spPr>
            <p:txBody>
              <a:bodyPr tIns="0" bIns="216000" anchor="ctr"/>
              <a:lstStyle/>
              <a:p>
                <a:pPr algn="ctr">
                  <a:defRPr/>
                </a:pPr>
                <a:r>
                  <a:rPr lang="zh-TW" altLang="en-US" sz="3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iti SC Medium" pitchFamily="2" charset="-128"/>
                    <a:ea typeface="Heiti SC Medium" pitchFamily="2" charset="-128"/>
                  </a:rPr>
                  <a:t>分析</a:t>
                </a:r>
              </a:p>
            </p:txBody>
          </p:sp>
        </p:grpSp>
        <p:sp>
          <p:nvSpPr>
            <p:cNvPr id="8" name="文字方塊 7">
              <a:extLst>
                <a:ext uri="{FF2B5EF4-FFF2-40B4-BE49-F238E27FC236}">
                  <a16:creationId xmlns="" xmlns:a16="http://schemas.microsoft.com/office/drawing/2014/main" id="{20EBFBB4-FC80-8347-B10B-CA352DE78C38}"/>
                </a:ext>
              </a:extLst>
            </p:cNvPr>
            <p:cNvSpPr txBox="1"/>
            <p:nvPr/>
          </p:nvSpPr>
          <p:spPr>
            <a:xfrm>
              <a:off x="3273070" y="3743217"/>
              <a:ext cx="7601542" cy="433371"/>
            </a:xfrm>
            <a:prstGeom prst="rect">
              <a:avLst/>
            </a:prstGeom>
            <a:noFill/>
          </p:spPr>
          <p:txBody>
            <a:bodyPr lIns="36000" tIns="36000" rIns="36000" bIns="36000"/>
            <a:lstStyle>
              <a:defPPr>
                <a:defRPr lang="en-US"/>
              </a:defPPr>
              <a:lvl1pPr>
                <a:lnSpc>
                  <a:spcPts val="2800"/>
                </a:lnSpc>
                <a:defRPr sz="2000" b="0">
                  <a:solidFill>
                    <a:schemeClr val="tx1"/>
                  </a:solidFill>
                  <a:latin typeface="+mj-lt"/>
                  <a:ea typeface="標楷體" pitchFamily="65" charset="-120"/>
                </a:defRPr>
              </a:lvl1pPr>
            </a:lstStyle>
            <a:p>
              <a:pPr>
                <a:lnSpc>
                  <a:spcPct val="120000"/>
                </a:lnSpc>
                <a:defRPr/>
              </a:pPr>
              <a:endParaRPr lang="zh-TW" alt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422" name="文字方塊 9">
              <a:extLst>
                <a:ext uri="{FF2B5EF4-FFF2-40B4-BE49-F238E27FC236}">
                  <a16:creationId xmlns="" xmlns:a16="http://schemas.microsoft.com/office/drawing/2014/main" id="{1F3AEBB1-ADC4-BD46-91E9-3EA74A2DC0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6176" y="3745500"/>
              <a:ext cx="7602429" cy="10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tIns="36000" rIns="36000" bIns="36000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TW" altLang="en-US" sz="4000">
                  <a:solidFill>
                    <a:srgbClr val="C00000"/>
                  </a:solidFill>
                  <a:latin typeface="Heiti SC Medium" pitchFamily="2" charset="-128"/>
                  <a:ea typeface="Heiti SC Medium" pitchFamily="2" charset="-128"/>
                </a:rPr>
                <a:t>設定琴鍵角色位置的原理</a:t>
              </a:r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77CBDD1-67F1-5948-85E0-81B078EC4C74}"/>
              </a:ext>
            </a:extLst>
          </p:cNvPr>
          <p:cNvSpPr/>
          <p:nvPr/>
        </p:nvSpPr>
        <p:spPr>
          <a:xfrm>
            <a:off x="792163" y="2663825"/>
            <a:ext cx="8208962" cy="3375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1. 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將角色依序標上編號，並標示出造型中心，因為 </a:t>
            </a:r>
            <a:endParaRPr lang="en-US" altLang="zh-TW" sz="4000" dirty="0">
              <a:latin typeface="Heiti SC Medium" pitchFamily="2" charset="-128"/>
              <a:ea typeface="Heiti SC Medium" pitchFamily="2" charset="-128"/>
            </a:endParaRPr>
          </a:p>
          <a:p>
            <a:pPr>
              <a:defRPr/>
            </a:pPr>
            <a:r>
              <a:rPr lang="en" altLang="zh-TW" sz="4000" dirty="0">
                <a:latin typeface="Heiti SC Medium" pitchFamily="2" charset="-128"/>
                <a:ea typeface="Heiti SC Medium" pitchFamily="2" charset="-128"/>
              </a:rPr>
              <a:t>     Scratch 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會將角色中心預設在中央，所以中心的</a:t>
            </a:r>
            <a:endParaRPr lang="en-US" altLang="zh-TW" sz="4000" dirty="0">
              <a:latin typeface="Heiti SC Medium" pitchFamily="2" charset="-128"/>
              <a:ea typeface="Heiti SC Medium" pitchFamily="2" charset="-128"/>
            </a:endParaRPr>
          </a:p>
          <a:p>
            <a:pPr>
              <a:defRPr/>
            </a:pP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    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水平位置</a:t>
            </a: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(x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坐標</a:t>
            </a: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)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和垂直位置</a:t>
            </a: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(</a:t>
            </a:r>
            <a:r>
              <a:rPr lang="en" altLang="zh-TW" sz="4000" dirty="0">
                <a:latin typeface="Heiti SC Medium" pitchFamily="2" charset="-128"/>
                <a:ea typeface="Heiti SC Medium" pitchFamily="2" charset="-128"/>
              </a:rPr>
              <a:t>y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坐標</a:t>
            </a: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)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 就是角色的</a:t>
            </a:r>
            <a:endParaRPr lang="en-US" altLang="zh-TW" sz="4000" dirty="0">
              <a:latin typeface="Heiti SC Medium" pitchFamily="2" charset="-128"/>
              <a:ea typeface="Heiti SC Medium" pitchFamily="2" charset="-128"/>
            </a:endParaRPr>
          </a:p>
          <a:p>
            <a:pPr>
              <a:defRPr/>
            </a:pP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    位置。</a:t>
            </a:r>
            <a:endParaRPr lang="en-US" altLang="zh-TW" sz="4000" dirty="0">
              <a:latin typeface="Heiti SC Medium" pitchFamily="2" charset="-128"/>
              <a:ea typeface="Heiti SC Medium" pitchFamily="2" charset="-128"/>
            </a:endParaRPr>
          </a:p>
          <a:p>
            <a:pPr marL="742950" indent="-742950">
              <a:buFontTx/>
              <a:buAutoNum type="arabicPeriod"/>
              <a:defRPr/>
            </a:pPr>
            <a:endParaRPr lang="zh-TW" altLang="en-US" sz="4000" dirty="0">
              <a:latin typeface="Heiti SC Medium" pitchFamily="2" charset="-128"/>
              <a:ea typeface="Heiti SC Medium" pitchFamily="2" charset="-128"/>
            </a:endParaRPr>
          </a:p>
          <a:p>
            <a:pPr>
              <a:defRPr/>
            </a:pP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2. 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本範例，每個白鍵的寬度是</a:t>
            </a: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31 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個點，所以每個白</a:t>
            </a:r>
            <a:endParaRPr lang="en-US" altLang="zh-TW" sz="4000" dirty="0">
              <a:latin typeface="Heiti SC Medium" pitchFamily="2" charset="-128"/>
              <a:ea typeface="Heiti SC Medium" pitchFamily="2" charset="-128"/>
            </a:endParaRPr>
          </a:p>
          <a:p>
            <a:pPr>
              <a:defRPr/>
            </a:pP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    鍵中心的間隔也是 </a:t>
            </a: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31 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個點。而白鍵中心的垂直位</a:t>
            </a:r>
            <a:endParaRPr lang="en-US" altLang="zh-TW" sz="4000" dirty="0">
              <a:latin typeface="Heiti SC Medium" pitchFamily="2" charset="-128"/>
              <a:ea typeface="Heiti SC Medium" pitchFamily="2" charset="-128"/>
            </a:endParaRPr>
          </a:p>
          <a:p>
            <a:pPr>
              <a:defRPr/>
            </a:pP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    置是 </a:t>
            </a:r>
            <a:r>
              <a:rPr lang="en" altLang="zh-TW" sz="4000" dirty="0">
                <a:latin typeface="Heiti SC Medium" pitchFamily="2" charset="-128"/>
                <a:ea typeface="Heiti SC Medium" pitchFamily="2" charset="-128"/>
              </a:rPr>
              <a:t>y </a:t>
            </a:r>
            <a:r>
              <a:rPr lang="en-US" altLang="zh-TW" sz="4000" dirty="0">
                <a:latin typeface="Heiti SC Medium" pitchFamily="2" charset="-128"/>
                <a:ea typeface="Heiti SC Medium" pitchFamily="2" charset="-128"/>
              </a:rPr>
              <a:t>:</a:t>
            </a:r>
            <a:r>
              <a:rPr lang="zh-TW" altLang="en" sz="4000" dirty="0">
                <a:latin typeface="Heiti SC Medium" pitchFamily="2" charset="-128"/>
                <a:ea typeface="Heiti SC Medium" pitchFamily="2" charset="-128"/>
              </a:rPr>
              <a:t>－ </a:t>
            </a:r>
            <a:r>
              <a:rPr lang="en" altLang="zh-TW" sz="4000" dirty="0">
                <a:latin typeface="Heiti SC Medium" pitchFamily="2" charset="-128"/>
                <a:ea typeface="Heiti SC Medium" pitchFamily="2" charset="-128"/>
              </a:rPr>
              <a:t>26</a:t>
            </a:r>
            <a:r>
              <a:rPr lang="zh-TW" altLang="en" sz="4000" dirty="0">
                <a:latin typeface="Heiti SC Medium" pitchFamily="2" charset="-128"/>
                <a:ea typeface="Heiti SC Medium" pitchFamily="2" charset="-128"/>
              </a:rPr>
              <a:t>，</a:t>
            </a:r>
            <a:r>
              <a:rPr lang="zh-TW" altLang="en-US" sz="4000" dirty="0">
                <a:latin typeface="Heiti SC Medium" pitchFamily="2" charset="-128"/>
                <a:ea typeface="Heiti SC Medium" pitchFamily="2" charset="-128"/>
              </a:rPr>
              <a:t>水平位置的起算點是 </a:t>
            </a:r>
            <a:r>
              <a:rPr lang="en" altLang="zh-TW" sz="4000" dirty="0">
                <a:latin typeface="Heiti SC Medium" pitchFamily="2" charset="-128"/>
                <a:ea typeface="Heiti SC Medium" pitchFamily="2" charset="-128"/>
              </a:rPr>
              <a:t>x:</a:t>
            </a:r>
            <a:r>
              <a:rPr lang="zh-TW" altLang="en" sz="4000" dirty="0">
                <a:latin typeface="Heiti SC Medium" pitchFamily="2" charset="-128"/>
                <a:ea typeface="Heiti SC Medium" pitchFamily="2" charset="-128"/>
              </a:rPr>
              <a:t>－ </a:t>
            </a:r>
            <a:r>
              <a:rPr lang="en" altLang="zh-TW" sz="4000" dirty="0">
                <a:latin typeface="Heiti SC Medium" pitchFamily="2" charset="-128"/>
                <a:ea typeface="Heiti SC Medium" pitchFamily="2" charset="-128"/>
              </a:rPr>
              <a:t>147</a:t>
            </a:r>
            <a:r>
              <a:rPr lang="zh-TW" altLang="en" sz="4000" dirty="0">
                <a:latin typeface="Heiti SC Medium" pitchFamily="2" charset="-128"/>
                <a:ea typeface="Heiti SC Medium" pitchFamily="2" charset="-128"/>
              </a:rPr>
              <a:t>。</a:t>
            </a:r>
          </a:p>
        </p:txBody>
      </p:sp>
      <p:sp>
        <p:nvSpPr>
          <p:cNvPr id="10" name="投影片編號版面配置區 1">
            <a:extLst>
              <a:ext uri="{FF2B5EF4-FFF2-40B4-BE49-F238E27FC236}">
                <a16:creationId xmlns="" xmlns:a16="http://schemas.microsoft.com/office/drawing/2014/main" id="{212C8B7E-82EF-E841-A9F0-998F415D463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60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030F855-EE1A-9B4B-AC2C-DA595B7B21E6}"/>
              </a:ext>
            </a:extLst>
          </p:cNvPr>
          <p:cNvSpPr/>
          <p:nvPr/>
        </p:nvSpPr>
        <p:spPr>
          <a:xfrm>
            <a:off x="576263" y="73025"/>
            <a:ext cx="56467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pSp>
        <p:nvGrpSpPr>
          <p:cNvPr id="61442" name="群組 4">
            <a:extLst>
              <a:ext uri="{FF2B5EF4-FFF2-40B4-BE49-F238E27FC236}">
                <a16:creationId xmlns="" xmlns:a16="http://schemas.microsoft.com/office/drawing/2014/main" id="{1D46655F-0553-2646-8573-12F58E4F0EBB}"/>
              </a:ext>
            </a:extLst>
          </p:cNvPr>
          <p:cNvGrpSpPr>
            <a:grpSpLocks/>
          </p:cNvGrpSpPr>
          <p:nvPr/>
        </p:nvGrpSpPr>
        <p:grpSpPr bwMode="auto">
          <a:xfrm>
            <a:off x="647700" y="1512217"/>
            <a:ext cx="8064500" cy="4824537"/>
            <a:chOff x="3131840" y="3240000"/>
            <a:chExt cx="7884000" cy="5256000"/>
          </a:xfrm>
        </p:grpSpPr>
        <p:grpSp>
          <p:nvGrpSpPr>
            <p:cNvPr id="61444" name="群組 6">
              <a:extLst>
                <a:ext uri="{FF2B5EF4-FFF2-40B4-BE49-F238E27FC236}">
                  <a16:creationId xmlns="" xmlns:a16="http://schemas.microsoft.com/office/drawing/2014/main" id="{33DA5197-1D90-7548-8046-3100211B81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31840" y="3240000"/>
              <a:ext cx="7884000" cy="5256000"/>
              <a:chOff x="3131840" y="2880000"/>
              <a:chExt cx="7884000" cy="5256000"/>
            </a:xfrm>
          </p:grpSpPr>
          <p:sp>
            <p:nvSpPr>
              <p:cNvPr id="11" name="圓角矩形 10">
                <a:extLst>
                  <a:ext uri="{FF2B5EF4-FFF2-40B4-BE49-F238E27FC236}">
                    <a16:creationId xmlns="" xmlns:a16="http://schemas.microsoft.com/office/drawing/2014/main" id="{574ACAAC-0333-FD42-BE4D-A4371B5B4FBB}"/>
                  </a:ext>
                </a:extLst>
              </p:cNvPr>
              <p:cNvSpPr/>
              <p:nvPr/>
            </p:nvSpPr>
            <p:spPr>
              <a:xfrm>
                <a:off x="3131840" y="3095956"/>
                <a:ext cx="7884000" cy="5040044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E68E51"/>
                </a:solidFill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TW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標楷體" pitchFamily="65" charset="-120"/>
                </a:endParaRPr>
              </a:p>
            </p:txBody>
          </p:sp>
          <p:sp>
            <p:nvSpPr>
              <p:cNvPr id="12" name="圓角矩形 11">
                <a:extLst>
                  <a:ext uri="{FF2B5EF4-FFF2-40B4-BE49-F238E27FC236}">
                    <a16:creationId xmlns="" xmlns:a16="http://schemas.microsoft.com/office/drawing/2014/main" id="{F0B3570D-7178-2746-A516-922C3DB6A32F}"/>
                  </a:ext>
                </a:extLst>
              </p:cNvPr>
              <p:cNvSpPr/>
              <p:nvPr/>
            </p:nvSpPr>
            <p:spPr>
              <a:xfrm>
                <a:off x="3131840" y="2880000"/>
                <a:ext cx="1295894" cy="431913"/>
              </a:xfrm>
              <a:prstGeom prst="roundRect">
                <a:avLst>
                  <a:gd name="adj" fmla="val 50000"/>
                </a:avLst>
              </a:prstGeom>
              <a:solidFill>
                <a:srgbClr val="F1B68C"/>
              </a:solidFill>
              <a:ln w="25400">
                <a:solidFill>
                  <a:srgbClr val="E68E51"/>
                </a:solidFill>
              </a:ln>
            </p:spPr>
            <p:txBody>
              <a:bodyPr tIns="0" bIns="216000" anchor="ctr"/>
              <a:lstStyle/>
              <a:p>
                <a:pPr algn="ctr">
                  <a:defRPr/>
                </a:pPr>
                <a:r>
                  <a:rPr lang="zh-TW" altLang="en-US" sz="3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iti SC Medium" pitchFamily="2" charset="-128"/>
                    <a:ea typeface="Heiti SC Medium" pitchFamily="2" charset="-128"/>
                  </a:rPr>
                  <a:t>分析</a:t>
                </a:r>
              </a:p>
            </p:txBody>
          </p:sp>
        </p:grpSp>
        <p:sp>
          <p:nvSpPr>
            <p:cNvPr id="8" name="文字方塊 7">
              <a:extLst>
                <a:ext uri="{FF2B5EF4-FFF2-40B4-BE49-F238E27FC236}">
                  <a16:creationId xmlns="" xmlns:a16="http://schemas.microsoft.com/office/drawing/2014/main" id="{7567DFC0-5E1D-7144-A59B-99A497785E36}"/>
                </a:ext>
              </a:extLst>
            </p:cNvPr>
            <p:cNvSpPr txBox="1"/>
            <p:nvPr/>
          </p:nvSpPr>
          <p:spPr>
            <a:xfrm>
              <a:off x="3273070" y="3743369"/>
              <a:ext cx="7601542" cy="431913"/>
            </a:xfrm>
            <a:prstGeom prst="rect">
              <a:avLst/>
            </a:prstGeom>
            <a:noFill/>
          </p:spPr>
          <p:txBody>
            <a:bodyPr lIns="36000" tIns="36000" rIns="36000" bIns="36000"/>
            <a:lstStyle>
              <a:defPPr>
                <a:defRPr lang="en-US"/>
              </a:defPPr>
              <a:lvl1pPr>
                <a:lnSpc>
                  <a:spcPts val="2800"/>
                </a:lnSpc>
                <a:defRPr sz="2000" b="0">
                  <a:solidFill>
                    <a:schemeClr val="tx1"/>
                  </a:solidFill>
                  <a:latin typeface="+mj-lt"/>
                  <a:ea typeface="標楷體" pitchFamily="65" charset="-120"/>
                </a:defRPr>
              </a:lvl1pPr>
            </a:lstStyle>
            <a:p>
              <a:pPr>
                <a:lnSpc>
                  <a:spcPct val="120000"/>
                </a:lnSpc>
                <a:defRPr/>
              </a:pPr>
              <a:endParaRPr lang="zh-TW" alt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61443" name="Picture 2">
            <a:extLst>
              <a:ext uri="{FF2B5EF4-FFF2-40B4-BE49-F238E27FC236}">
                <a16:creationId xmlns="" xmlns:a16="http://schemas.microsoft.com/office/drawing/2014/main" id="{8DE0F36D-CDD4-FC45-B1C6-8F52C78FF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154238"/>
            <a:ext cx="76676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投影片編號版面配置區 1">
            <a:extLst>
              <a:ext uri="{FF2B5EF4-FFF2-40B4-BE49-F238E27FC236}">
                <a16:creationId xmlns="" xmlns:a16="http://schemas.microsoft.com/office/drawing/2014/main" id="{8298D892-2735-EF49-9EB1-476B28CF173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61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41C812-DFCC-884E-AECE-601C9A244D8D}"/>
              </a:ext>
            </a:extLst>
          </p:cNvPr>
          <p:cNvSpPr/>
          <p:nvPr/>
        </p:nvSpPr>
        <p:spPr>
          <a:xfrm>
            <a:off x="576263" y="73025"/>
            <a:ext cx="56467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3FE51D8-5323-1041-99C8-F2232786D52C}"/>
              </a:ext>
            </a:extLst>
          </p:cNvPr>
          <p:cNvSpPr/>
          <p:nvPr/>
        </p:nvSpPr>
        <p:spPr>
          <a:xfrm>
            <a:off x="431800" y="936625"/>
            <a:ext cx="86391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設定其他白鍵角色在 </a:t>
            </a:r>
            <a:r>
              <a:rPr lang="en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x 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坐標的位置</a:t>
            </a:r>
          </a:p>
        </p:txBody>
      </p:sp>
      <p:pic>
        <p:nvPicPr>
          <p:cNvPr id="62467" name="圖片 9">
            <a:extLst>
              <a:ext uri="{FF2B5EF4-FFF2-40B4-BE49-F238E27FC236}">
                <a16:creationId xmlns="" xmlns:a16="http://schemas.microsoft.com/office/drawing/2014/main" id="{E16C09A8-D6BE-264B-9F09-9E9B80041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3090863"/>
            <a:ext cx="5761037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字方塊 3">
            <a:extLst>
              <a:ext uri="{FF2B5EF4-FFF2-40B4-BE49-F238E27FC236}">
                <a16:creationId xmlns="" xmlns:a16="http://schemas.microsoft.com/office/drawing/2014/main" id="{75825E14-F538-B043-881D-47EB5908B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75" y="1512888"/>
            <a:ext cx="3806825" cy="4349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lIns="36000" tIns="36000" rIns="36000" bIns="36000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水平位置起算點 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x︰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－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147</a:t>
            </a:r>
            <a:endParaRPr lang="zh-TW" altLang="en-US" sz="360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grpSp>
        <p:nvGrpSpPr>
          <p:cNvPr id="62469" name="群組 14">
            <a:extLst>
              <a:ext uri="{FF2B5EF4-FFF2-40B4-BE49-F238E27FC236}">
                <a16:creationId xmlns="" xmlns:a16="http://schemas.microsoft.com/office/drawing/2014/main" id="{BA21D52B-1C5C-2445-A8DA-1807423F0E4F}"/>
              </a:ext>
            </a:extLst>
          </p:cNvPr>
          <p:cNvGrpSpPr>
            <a:grpSpLocks/>
          </p:cNvGrpSpPr>
          <p:nvPr/>
        </p:nvGrpSpPr>
        <p:grpSpPr bwMode="auto">
          <a:xfrm>
            <a:off x="182563" y="5870575"/>
            <a:ext cx="4516437" cy="935038"/>
            <a:chOff x="1440000" y="4320000"/>
            <a:chExt cx="4516762" cy="936000"/>
          </a:xfrm>
        </p:grpSpPr>
        <p:pic>
          <p:nvPicPr>
            <p:cNvPr id="62486" name="圖片 17">
              <a:extLst>
                <a:ext uri="{FF2B5EF4-FFF2-40B4-BE49-F238E27FC236}">
                  <a16:creationId xmlns="" xmlns:a16="http://schemas.microsoft.com/office/drawing/2014/main" id="{0071A82E-7694-5148-BD22-A2A49A3881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000" y="4320000"/>
              <a:ext cx="4516762" cy="719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487" name="群組 18">
              <a:extLst>
                <a:ext uri="{FF2B5EF4-FFF2-40B4-BE49-F238E27FC236}">
                  <a16:creationId xmlns="" xmlns:a16="http://schemas.microsoft.com/office/drawing/2014/main" id="{FE0364D1-1B3F-B541-8ADB-A954D792A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34762" y="4788000"/>
              <a:ext cx="360000" cy="468000"/>
              <a:chOff x="423000" y="3277600"/>
              <a:chExt cx="360000" cy="468000"/>
            </a:xfrm>
          </p:grpSpPr>
          <p:sp>
            <p:nvSpPr>
              <p:cNvPr id="62488" name="等腰三角形 54">
                <a:extLst>
                  <a:ext uri="{FF2B5EF4-FFF2-40B4-BE49-F238E27FC236}">
                    <a16:creationId xmlns="" xmlns:a16="http://schemas.microsoft.com/office/drawing/2014/main" id="{43D5AB23-308D-D34B-B41D-CD2FAB67B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62489" name="圓角矩形 20">
                <a:extLst>
                  <a:ext uri="{FF2B5EF4-FFF2-40B4-BE49-F238E27FC236}">
                    <a16:creationId xmlns="" xmlns:a16="http://schemas.microsoft.com/office/drawing/2014/main" id="{7AA007B1-959A-D748-AD2C-F998D859A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A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6" name="圓角矩形 15">
            <a:extLst>
              <a:ext uri="{FF2B5EF4-FFF2-40B4-BE49-F238E27FC236}">
                <a16:creationId xmlns="" xmlns:a16="http://schemas.microsoft.com/office/drawing/2014/main" id="{45200652-E335-B949-B2D8-9A3E4692D3EA}"/>
              </a:ext>
            </a:extLst>
          </p:cNvPr>
          <p:cNvSpPr/>
          <p:nvPr/>
        </p:nvSpPr>
        <p:spPr>
          <a:xfrm>
            <a:off x="3314700" y="6048375"/>
            <a:ext cx="287338" cy="252413"/>
          </a:xfrm>
          <a:prstGeom prst="roundRect">
            <a:avLst>
              <a:gd name="adj" fmla="val 50000"/>
            </a:avLst>
          </a:prstGeom>
          <a:noFill/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lIns="0" tIns="0" rIns="0" bIns="0"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>
              <a:defRPr/>
            </a:pPr>
            <a:r>
              <a:rPr lang="en-US" altLang="zh-TW" sz="1800" dirty="0">
                <a:solidFill>
                  <a:srgbClr val="FF0000"/>
                </a:solidFill>
                <a:ea typeface="標楷體" pitchFamily="65" charset="-120"/>
                <a:cs typeface="Arial" pitchFamily="34" charset="0"/>
              </a:rPr>
              <a:t>2</a:t>
            </a:r>
            <a:endParaRPr lang="zh-TW" altLang="en-US" sz="1800" dirty="0">
              <a:solidFill>
                <a:srgbClr val="FF0000"/>
              </a:solidFill>
              <a:ea typeface="標楷體" pitchFamily="65" charset="-120"/>
              <a:cs typeface="Arial" pitchFamily="34" charset="0"/>
            </a:endParaRPr>
          </a:p>
        </p:txBody>
      </p:sp>
      <p:cxnSp>
        <p:nvCxnSpPr>
          <p:cNvPr id="62471" name="直線單箭頭接點 56">
            <a:extLst>
              <a:ext uri="{FF2B5EF4-FFF2-40B4-BE49-F238E27FC236}">
                <a16:creationId xmlns="" xmlns:a16="http://schemas.microsoft.com/office/drawing/2014/main" id="{57E477F2-0CD9-304F-8407-BACE49F7159E}"/>
              </a:ext>
            </a:extLst>
          </p:cNvPr>
          <p:cNvCxnSpPr>
            <a:cxnSpLocks/>
          </p:cNvCxnSpPr>
          <p:nvPr/>
        </p:nvCxnSpPr>
        <p:spPr bwMode="auto">
          <a:xfrm flipH="1">
            <a:off x="3490913" y="4248150"/>
            <a:ext cx="330200" cy="1763713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2472" name="群組 21">
            <a:extLst>
              <a:ext uri="{FF2B5EF4-FFF2-40B4-BE49-F238E27FC236}">
                <a16:creationId xmlns="" xmlns:a16="http://schemas.microsoft.com/office/drawing/2014/main" id="{9A71DE24-E5A7-7D4B-817B-63F27E3D9963}"/>
              </a:ext>
            </a:extLst>
          </p:cNvPr>
          <p:cNvGrpSpPr>
            <a:grpSpLocks/>
          </p:cNvGrpSpPr>
          <p:nvPr/>
        </p:nvGrpSpPr>
        <p:grpSpPr bwMode="auto">
          <a:xfrm>
            <a:off x="1724025" y="2136775"/>
            <a:ext cx="4516438" cy="935038"/>
            <a:chOff x="1836000" y="4320000"/>
            <a:chExt cx="4516762" cy="936000"/>
          </a:xfrm>
        </p:grpSpPr>
        <p:pic>
          <p:nvPicPr>
            <p:cNvPr id="62482" name="圖片 22">
              <a:extLst>
                <a:ext uri="{FF2B5EF4-FFF2-40B4-BE49-F238E27FC236}">
                  <a16:creationId xmlns="" xmlns:a16="http://schemas.microsoft.com/office/drawing/2014/main" id="{9A0D49ED-0CC3-B940-8D55-FA05BD13A7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6000" y="4320000"/>
              <a:ext cx="4516762" cy="719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483" name="群組 23">
              <a:extLst>
                <a:ext uri="{FF2B5EF4-FFF2-40B4-BE49-F238E27FC236}">
                  <a16:creationId xmlns="" xmlns:a16="http://schemas.microsoft.com/office/drawing/2014/main" id="{DE7FF421-5852-6A40-BE0A-8DD5329BA9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0762" y="4788000"/>
              <a:ext cx="360000" cy="468000"/>
              <a:chOff x="423000" y="3277600"/>
              <a:chExt cx="360000" cy="468000"/>
            </a:xfrm>
          </p:grpSpPr>
          <p:sp>
            <p:nvSpPr>
              <p:cNvPr id="62484" name="等腰三角形 138">
                <a:extLst>
                  <a:ext uri="{FF2B5EF4-FFF2-40B4-BE49-F238E27FC236}">
                    <a16:creationId xmlns="" xmlns:a16="http://schemas.microsoft.com/office/drawing/2014/main" id="{91F16475-4E03-BE4B-A0A9-EF988B3F4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62485" name="圓角矩形 25">
                <a:extLst>
                  <a:ext uri="{FF2B5EF4-FFF2-40B4-BE49-F238E27FC236}">
                    <a16:creationId xmlns="" xmlns:a16="http://schemas.microsoft.com/office/drawing/2014/main" id="{E400E037-1756-0C42-B407-9D6AC828F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B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62473" name="直線單箭頭接點 73">
            <a:extLst>
              <a:ext uri="{FF2B5EF4-FFF2-40B4-BE49-F238E27FC236}">
                <a16:creationId xmlns="" xmlns:a16="http://schemas.microsoft.com/office/drawing/2014/main" id="{785036A8-0D49-804E-8656-C4BCA0218556}"/>
              </a:ext>
            </a:extLst>
          </p:cNvPr>
          <p:cNvCxnSpPr>
            <a:cxnSpLocks/>
          </p:cNvCxnSpPr>
          <p:nvPr/>
        </p:nvCxnSpPr>
        <p:spPr bwMode="auto">
          <a:xfrm flipV="1">
            <a:off x="4200525" y="2568575"/>
            <a:ext cx="623888" cy="1709738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474" name="圓角矩形 27">
            <a:extLst>
              <a:ext uri="{FF2B5EF4-FFF2-40B4-BE49-F238E27FC236}">
                <a16:creationId xmlns="" xmlns:a16="http://schemas.microsoft.com/office/drawing/2014/main" id="{DFFF0A44-1A16-D04B-B501-68B9B672AF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8" y="2316163"/>
            <a:ext cx="288925" cy="25241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3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grpSp>
        <p:nvGrpSpPr>
          <p:cNvPr id="62475" name="群組 29">
            <a:extLst>
              <a:ext uri="{FF2B5EF4-FFF2-40B4-BE49-F238E27FC236}">
                <a16:creationId xmlns="" xmlns:a16="http://schemas.microsoft.com/office/drawing/2014/main" id="{3F983DD7-4E51-D249-8A59-BECC1B711FA6}"/>
              </a:ext>
            </a:extLst>
          </p:cNvPr>
          <p:cNvGrpSpPr>
            <a:grpSpLocks/>
          </p:cNvGrpSpPr>
          <p:nvPr/>
        </p:nvGrpSpPr>
        <p:grpSpPr bwMode="auto">
          <a:xfrm>
            <a:off x="4772025" y="5884863"/>
            <a:ext cx="4516438" cy="935037"/>
            <a:chOff x="1512000" y="4680000"/>
            <a:chExt cx="4516762" cy="936000"/>
          </a:xfrm>
        </p:grpSpPr>
        <p:pic>
          <p:nvPicPr>
            <p:cNvPr id="62478" name="圖片 30">
              <a:extLst>
                <a:ext uri="{FF2B5EF4-FFF2-40B4-BE49-F238E27FC236}">
                  <a16:creationId xmlns="" xmlns:a16="http://schemas.microsoft.com/office/drawing/2014/main" id="{1907FA46-FE36-BD45-BFA9-A40D2EA185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000" y="4680000"/>
              <a:ext cx="4516762" cy="719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479" name="群組 31">
              <a:extLst>
                <a:ext uri="{FF2B5EF4-FFF2-40B4-BE49-F238E27FC236}">
                  <a16:creationId xmlns="" xmlns:a16="http://schemas.microsoft.com/office/drawing/2014/main" id="{704DDB1A-D415-6045-9DBD-BE3ECB4C4E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72578" y="5133742"/>
              <a:ext cx="378690" cy="482258"/>
              <a:chOff x="188816" y="3263342"/>
              <a:chExt cx="378690" cy="482258"/>
            </a:xfrm>
          </p:grpSpPr>
          <p:sp>
            <p:nvSpPr>
              <p:cNvPr id="62480" name="等腰三角形 135">
                <a:extLst>
                  <a:ext uri="{FF2B5EF4-FFF2-40B4-BE49-F238E27FC236}">
                    <a16:creationId xmlns="" xmlns:a16="http://schemas.microsoft.com/office/drawing/2014/main" id="{4E4CBD3D-12A2-9A4D-9A27-7BA2C42124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57556">
                <a:off x="423506" y="3263342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62481" name="圓角矩形 33">
                <a:extLst>
                  <a:ext uri="{FF2B5EF4-FFF2-40B4-BE49-F238E27FC236}">
                    <a16:creationId xmlns="" xmlns:a16="http://schemas.microsoft.com/office/drawing/2014/main" id="{67E0F43F-1E50-D84A-B5F5-BBAC428BC5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816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C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2476" name="圓角矩形 34">
            <a:extLst>
              <a:ext uri="{FF2B5EF4-FFF2-40B4-BE49-F238E27FC236}">
                <a16:creationId xmlns="" xmlns:a16="http://schemas.microsoft.com/office/drawing/2014/main" id="{4AEFC116-64F1-7B47-AD38-1BC98B80F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3213" y="6032500"/>
            <a:ext cx="287337" cy="2524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4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62477" name="直線單箭頭接點 56">
            <a:extLst>
              <a:ext uri="{FF2B5EF4-FFF2-40B4-BE49-F238E27FC236}">
                <a16:creationId xmlns="" xmlns:a16="http://schemas.microsoft.com/office/drawing/2014/main" id="{C6DB3486-9E65-444B-BC44-8C0F2F6A1DC1}"/>
              </a:ext>
            </a:extLst>
          </p:cNvPr>
          <p:cNvCxnSpPr>
            <a:cxnSpLocks/>
          </p:cNvCxnSpPr>
          <p:nvPr/>
        </p:nvCxnSpPr>
        <p:spPr bwMode="auto">
          <a:xfrm>
            <a:off x="4608513" y="4278313"/>
            <a:ext cx="3257550" cy="1808162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投影片編號版面配置區 1">
            <a:extLst>
              <a:ext uri="{FF2B5EF4-FFF2-40B4-BE49-F238E27FC236}">
                <a16:creationId xmlns="" xmlns:a16="http://schemas.microsoft.com/office/drawing/2014/main" id="{31E6A4E6-63E9-2F4C-A528-08F61B3F9C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62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B733503-40DE-7141-951C-8922D7063A93}"/>
              </a:ext>
            </a:extLst>
          </p:cNvPr>
          <p:cNvSpPr/>
          <p:nvPr/>
        </p:nvSpPr>
        <p:spPr>
          <a:xfrm>
            <a:off x="576263" y="73025"/>
            <a:ext cx="56467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3FC8458-02F1-0446-8201-328FE3F06593}"/>
              </a:ext>
            </a:extLst>
          </p:cNvPr>
          <p:cNvSpPr/>
          <p:nvPr/>
        </p:nvSpPr>
        <p:spPr>
          <a:xfrm>
            <a:off x="431800" y="936625"/>
            <a:ext cx="86391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設定其他白鍵角色在 </a:t>
            </a:r>
            <a:r>
              <a:rPr lang="en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x 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坐標的位置</a:t>
            </a:r>
          </a:p>
        </p:txBody>
      </p:sp>
      <p:sp>
        <p:nvSpPr>
          <p:cNvPr id="14" name="文字方塊 3">
            <a:extLst>
              <a:ext uri="{FF2B5EF4-FFF2-40B4-BE49-F238E27FC236}">
                <a16:creationId xmlns="" xmlns:a16="http://schemas.microsoft.com/office/drawing/2014/main" id="{0414EFC2-CA55-5843-A816-E6C8BC744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75" y="1512888"/>
            <a:ext cx="3932238" cy="44926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lIns="36000" tIns="36000" rIns="36000" bIns="36000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水平位置起算點 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x︰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－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147</a:t>
            </a:r>
            <a:endParaRPr lang="zh-TW" altLang="en-US" sz="360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63492" name="圖片 28">
            <a:extLst>
              <a:ext uri="{FF2B5EF4-FFF2-40B4-BE49-F238E27FC236}">
                <a16:creationId xmlns="" xmlns:a16="http://schemas.microsoft.com/office/drawing/2014/main" id="{677F97B5-F2E6-0249-ABB4-DB9FF96F6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963" y="2124075"/>
            <a:ext cx="7450137" cy="335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493" name="群組 36">
            <a:extLst>
              <a:ext uri="{FF2B5EF4-FFF2-40B4-BE49-F238E27FC236}">
                <a16:creationId xmlns="" xmlns:a16="http://schemas.microsoft.com/office/drawing/2014/main" id="{BD5D0F4A-F660-8D48-A9F6-F52633096E69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832475"/>
            <a:ext cx="4516437" cy="936625"/>
            <a:chOff x="1795763" y="4320000"/>
            <a:chExt cx="4516762" cy="936000"/>
          </a:xfrm>
        </p:grpSpPr>
        <p:pic>
          <p:nvPicPr>
            <p:cNvPr id="63505" name="圖片 37">
              <a:extLst>
                <a:ext uri="{FF2B5EF4-FFF2-40B4-BE49-F238E27FC236}">
                  <a16:creationId xmlns="" xmlns:a16="http://schemas.microsoft.com/office/drawing/2014/main" id="{C0FABDB0-C740-2947-BE78-A527183AA1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763" y="4320000"/>
              <a:ext cx="4516762" cy="719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3506" name="群組 38">
              <a:extLst>
                <a:ext uri="{FF2B5EF4-FFF2-40B4-BE49-F238E27FC236}">
                  <a16:creationId xmlns="" xmlns:a16="http://schemas.microsoft.com/office/drawing/2014/main" id="{AC9EE262-A86B-FA4F-8ABB-AAB015D464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90525" y="4788000"/>
              <a:ext cx="360000" cy="468000"/>
              <a:chOff x="423000" y="3277600"/>
              <a:chExt cx="360000" cy="468000"/>
            </a:xfrm>
          </p:grpSpPr>
          <p:sp>
            <p:nvSpPr>
              <p:cNvPr id="63507" name="等腰三角形 135">
                <a:extLst>
                  <a:ext uri="{FF2B5EF4-FFF2-40B4-BE49-F238E27FC236}">
                    <a16:creationId xmlns="" xmlns:a16="http://schemas.microsoft.com/office/drawing/2014/main" id="{5757F3C7-CABF-864A-88B4-E4435B18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63508" name="圓角矩形 40">
                <a:extLst>
                  <a:ext uri="{FF2B5EF4-FFF2-40B4-BE49-F238E27FC236}">
                    <a16:creationId xmlns="" xmlns:a16="http://schemas.microsoft.com/office/drawing/2014/main" id="{C90FFE79-0ABA-A545-BDCB-D62C914FB2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G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63494" name="直線單箭頭接點 137">
            <a:extLst>
              <a:ext uri="{FF2B5EF4-FFF2-40B4-BE49-F238E27FC236}">
                <a16:creationId xmlns="" xmlns:a16="http://schemas.microsoft.com/office/drawing/2014/main" id="{CB41A3E3-0988-A243-BB4C-B22664FF0243}"/>
              </a:ext>
            </a:extLst>
          </p:cNvPr>
          <p:cNvCxnSpPr>
            <a:cxnSpLocks/>
          </p:cNvCxnSpPr>
          <p:nvPr/>
        </p:nvCxnSpPr>
        <p:spPr bwMode="auto">
          <a:xfrm>
            <a:off x="6589713" y="3638550"/>
            <a:ext cx="0" cy="2338388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495" name="圓角矩形 42">
            <a:extLst>
              <a:ext uri="{FF2B5EF4-FFF2-40B4-BE49-F238E27FC236}">
                <a16:creationId xmlns="" xmlns:a16="http://schemas.microsoft.com/office/drawing/2014/main" id="{6740F493-951B-2944-A1B1-FC64F5351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0175" y="6013450"/>
            <a:ext cx="288925" cy="250825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8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496" name="矩形 2">
            <a:extLst>
              <a:ext uri="{FF2B5EF4-FFF2-40B4-BE49-F238E27FC236}">
                <a16:creationId xmlns="" xmlns:a16="http://schemas.microsoft.com/office/drawing/2014/main" id="{7A1AAE54-EE38-124F-96AD-EAFE2AB91B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8288" y="3829050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*1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497" name="矩形 43">
            <a:extLst>
              <a:ext uri="{FF2B5EF4-FFF2-40B4-BE49-F238E27FC236}">
                <a16:creationId xmlns="" xmlns:a16="http://schemas.microsoft.com/office/drawing/2014/main" id="{F3F63C04-184F-1244-A69A-BE6E856C9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1525" y="3859213"/>
            <a:ext cx="47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*2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498" name="矩形 44">
            <a:extLst>
              <a:ext uri="{FF2B5EF4-FFF2-40B4-BE49-F238E27FC236}">
                <a16:creationId xmlns="" xmlns:a16="http://schemas.microsoft.com/office/drawing/2014/main" id="{5E2C1A82-172E-E64D-B5E2-7896DEA20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7788" y="3859213"/>
            <a:ext cx="47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*3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499" name="矩形 45">
            <a:extLst>
              <a:ext uri="{FF2B5EF4-FFF2-40B4-BE49-F238E27FC236}">
                <a16:creationId xmlns="" xmlns:a16="http://schemas.microsoft.com/office/drawing/2014/main" id="{255561B2-9404-FE4C-AE24-B66EA2A7E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3" y="3887788"/>
            <a:ext cx="47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*4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500" name="矩形 46">
            <a:extLst>
              <a:ext uri="{FF2B5EF4-FFF2-40B4-BE49-F238E27FC236}">
                <a16:creationId xmlns="" xmlns:a16="http://schemas.microsoft.com/office/drawing/2014/main" id="{F5D0396D-542B-9A41-AB8F-C9C39D667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4413" y="3887788"/>
            <a:ext cx="47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*5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501" name="矩形 47">
            <a:extLst>
              <a:ext uri="{FF2B5EF4-FFF2-40B4-BE49-F238E27FC236}">
                <a16:creationId xmlns="" xmlns:a16="http://schemas.microsoft.com/office/drawing/2014/main" id="{355010C0-613B-5D43-8ECD-76F9906EA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7650" y="3919538"/>
            <a:ext cx="477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*6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502" name="矩形 48">
            <a:extLst>
              <a:ext uri="{FF2B5EF4-FFF2-40B4-BE49-F238E27FC236}">
                <a16:creationId xmlns="" xmlns:a16="http://schemas.microsoft.com/office/drawing/2014/main" id="{43B68C1E-6402-A246-9BB4-076427148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3913" y="3919538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*7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503" name="矩形 49">
            <a:extLst>
              <a:ext uri="{FF2B5EF4-FFF2-40B4-BE49-F238E27FC236}">
                <a16:creationId xmlns="" xmlns:a16="http://schemas.microsoft.com/office/drawing/2014/main" id="{89AF0DEB-C97C-7E40-BC8F-58AF1E9F5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950" y="3919538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*9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63504" name="矩形 50">
            <a:extLst>
              <a:ext uri="{FF2B5EF4-FFF2-40B4-BE49-F238E27FC236}">
                <a16:creationId xmlns="" xmlns:a16="http://schemas.microsoft.com/office/drawing/2014/main" id="{F90D287C-6530-8045-B37F-C5C51850C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3960813"/>
            <a:ext cx="647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36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*10</a:t>
            </a:r>
            <a:endParaRPr lang="zh-TW" altLang="en-US" sz="36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22" name="投影片編號版面配置區 1">
            <a:extLst>
              <a:ext uri="{FF2B5EF4-FFF2-40B4-BE49-F238E27FC236}">
                <a16:creationId xmlns="" xmlns:a16="http://schemas.microsoft.com/office/drawing/2014/main" id="{F608441C-3C6B-5A4E-9EAB-DEEC2F52F44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63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4D5D6BB-8FEE-BE48-B5E6-A054130057C1}"/>
              </a:ext>
            </a:extLst>
          </p:cNvPr>
          <p:cNvSpPr/>
          <p:nvPr/>
        </p:nvSpPr>
        <p:spPr>
          <a:xfrm>
            <a:off x="431800" y="100013"/>
            <a:ext cx="5648325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37C08AF3-1451-D840-A1D2-B8C2B136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7: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依下方提示組裝積木，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完成白鍵程式碼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64515" name="Picture 2">
            <a:extLst>
              <a:ext uri="{FF2B5EF4-FFF2-40B4-BE49-F238E27FC236}">
                <a16:creationId xmlns="" xmlns:a16="http://schemas.microsoft.com/office/drawing/2014/main" id="{62BF7868-8F8C-4741-B1C2-F820025A4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30488"/>
            <a:ext cx="4824413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文字方塊 3">
            <a:extLst>
              <a:ext uri="{FF2B5EF4-FFF2-40B4-BE49-F238E27FC236}">
                <a16:creationId xmlns="" xmlns:a16="http://schemas.microsoft.com/office/drawing/2014/main" id="{C2DA5079-47EB-1F47-B050-3E5AFA5A0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2952750"/>
            <a:ext cx="43211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1.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使用</a:t>
            </a:r>
            <a:r>
              <a:rPr lang="zh-TW" altLang="en-US" sz="40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分身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建立十個白鍵，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每個白鍵有自己的編號，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</a:t>
            </a:r>
            <a:r>
              <a:rPr lang="en-US" altLang="zh-TW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(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依序為 </a:t>
            </a:r>
            <a:r>
              <a:rPr lang="en-US" altLang="zh-TW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～</a:t>
            </a:r>
            <a:r>
              <a:rPr lang="en-US" altLang="zh-TW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10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）。</a:t>
            </a:r>
          </a:p>
          <a:p>
            <a:pPr>
              <a:lnSpc>
                <a:spcPct val="120000"/>
              </a:lnSpc>
            </a:pPr>
            <a:r>
              <a:rPr lang="en-US" altLang="zh-TW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2.	</a:t>
            </a: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依編號將白鍵定位到正</a:t>
            </a:r>
            <a:endParaRPr lang="en-US" altLang="zh-TW" sz="40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0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確的位置上。</a:t>
            </a:r>
          </a:p>
        </p:txBody>
      </p:sp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22062E6B-5E13-9E42-9347-67371B54459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64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526997B-71F7-FF4C-B490-9EFA75B14E61}"/>
              </a:ext>
            </a:extLst>
          </p:cNvPr>
          <p:cNvSpPr/>
          <p:nvPr/>
        </p:nvSpPr>
        <p:spPr>
          <a:xfrm>
            <a:off x="512763" y="95250"/>
            <a:ext cx="56483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259CB49-DDCE-874B-B18F-DB069F9764F5}"/>
              </a:ext>
            </a:extLst>
          </p:cNvPr>
          <p:cNvSpPr/>
          <p:nvPr/>
        </p:nvSpPr>
        <p:spPr>
          <a:xfrm>
            <a:off x="215900" y="1079500"/>
            <a:ext cx="8928100" cy="1270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grpSp>
        <p:nvGrpSpPr>
          <p:cNvPr id="65539" name="群組 6">
            <a:extLst>
              <a:ext uri="{FF2B5EF4-FFF2-40B4-BE49-F238E27FC236}">
                <a16:creationId xmlns="" xmlns:a16="http://schemas.microsoft.com/office/drawing/2014/main" id="{E1B7237F-9C0D-A442-A70F-36B1EC1F1608}"/>
              </a:ext>
            </a:extLst>
          </p:cNvPr>
          <p:cNvGrpSpPr>
            <a:grpSpLocks/>
          </p:cNvGrpSpPr>
          <p:nvPr/>
        </p:nvGrpSpPr>
        <p:grpSpPr bwMode="auto">
          <a:xfrm>
            <a:off x="1727200" y="1944688"/>
            <a:ext cx="7416800" cy="4535487"/>
            <a:chOff x="1980000" y="1980000"/>
            <a:chExt cx="6149025" cy="3586163"/>
          </a:xfrm>
        </p:grpSpPr>
        <p:pic>
          <p:nvPicPr>
            <p:cNvPr id="65540" name="Picture 3">
              <a:extLst>
                <a:ext uri="{FF2B5EF4-FFF2-40B4-BE49-F238E27FC236}">
                  <a16:creationId xmlns="" xmlns:a16="http://schemas.microsoft.com/office/drawing/2014/main" id="{4D770AEB-5C1D-F146-85CB-D818973532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0000" y="1980000"/>
              <a:ext cx="2295525" cy="3586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541" name="Picture 4">
              <a:extLst>
                <a:ext uri="{FF2B5EF4-FFF2-40B4-BE49-F238E27FC236}">
                  <a16:creationId xmlns="" xmlns:a16="http://schemas.microsoft.com/office/drawing/2014/main" id="{31A908F0-DBFF-9F43-980F-E883EA0719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0000" y="1980000"/>
              <a:ext cx="3629025" cy="1538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126A6F51-1BBF-B54C-A476-70C5D0FDD6B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65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A361200-60FE-7941-8D91-44C4A52C49B8}"/>
              </a:ext>
            </a:extLst>
          </p:cNvPr>
          <p:cNvSpPr/>
          <p:nvPr/>
        </p:nvSpPr>
        <p:spPr>
          <a:xfrm>
            <a:off x="431800" y="100013"/>
            <a:ext cx="5648325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65FB890A-FC3F-8547-B51F-B1748902C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079500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8: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依下方提示組裝積木，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完成當白鍵動畫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66563" name="文字方塊 3">
            <a:extLst>
              <a:ext uri="{FF2B5EF4-FFF2-40B4-BE49-F238E27FC236}">
                <a16:creationId xmlns="" xmlns:a16="http://schemas.microsoft.com/office/drawing/2014/main" id="{137D0B19-5E61-204A-A899-46007D716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2952750"/>
            <a:ext cx="4321175" cy="352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44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4400" dirty="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400" dirty="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當白鍵被按下時，變換 按下的造型，依白鍵編 號播放相對應的音階， 播完後再換回原來白鍵 造型。</a:t>
            </a:r>
          </a:p>
        </p:txBody>
      </p:sp>
      <p:pic>
        <p:nvPicPr>
          <p:cNvPr id="66564" name="Picture 2">
            <a:extLst>
              <a:ext uri="{FF2B5EF4-FFF2-40B4-BE49-F238E27FC236}">
                <a16:creationId xmlns="" xmlns:a16="http://schemas.microsoft.com/office/drawing/2014/main" id="{A32AD830-3ECE-4E41-BF72-4B8DF394F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2525713"/>
            <a:ext cx="3382962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9C48319E-FF5B-5143-9F4D-2F2806E6C4E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66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14C7563-E337-5C4B-A5E9-99AE0B08C292}"/>
              </a:ext>
            </a:extLst>
          </p:cNvPr>
          <p:cNvSpPr/>
          <p:nvPr/>
        </p:nvSpPr>
        <p:spPr>
          <a:xfrm>
            <a:off x="512763" y="95250"/>
            <a:ext cx="56483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4.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利用白鍵分身來簡化程式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0340CDF-EDFD-9549-BA83-5B72944A2629}"/>
              </a:ext>
            </a:extLst>
          </p:cNvPr>
          <p:cNvSpPr/>
          <p:nvPr/>
        </p:nvSpPr>
        <p:spPr>
          <a:xfrm>
            <a:off x="215900" y="1512888"/>
            <a:ext cx="8928100" cy="6683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</p:txBody>
      </p:sp>
      <p:pic>
        <p:nvPicPr>
          <p:cNvPr id="67587" name="Picture 5">
            <a:extLst>
              <a:ext uri="{FF2B5EF4-FFF2-40B4-BE49-F238E27FC236}">
                <a16:creationId xmlns="" xmlns:a16="http://schemas.microsoft.com/office/drawing/2014/main" id="{8A999358-20DE-6D44-ADAD-6F58D101D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328" y="2402270"/>
            <a:ext cx="754380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7C4CB58-C63B-3242-8E8A-65A7D0F19452}"/>
              </a:ext>
            </a:extLst>
          </p:cNvPr>
          <p:cNvSpPr/>
          <p:nvPr/>
        </p:nvSpPr>
        <p:spPr>
          <a:xfrm>
            <a:off x="1116781" y="5688012"/>
            <a:ext cx="8928100" cy="420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3200" dirty="0">
                <a:latin typeface="Heiti SC Medium" pitchFamily="2" charset="-128"/>
                <a:ea typeface="Heiti SC Medium" pitchFamily="2" charset="-128"/>
              </a:rPr>
              <a:t>【</a:t>
            </a:r>
            <a:r>
              <a:rPr lang="zh-TW" altLang="en-US" sz="3200" dirty="0">
                <a:latin typeface="Heiti SC Medium" pitchFamily="2" charset="-128"/>
                <a:ea typeface="Heiti SC Medium" pitchFamily="2" charset="-128"/>
              </a:rPr>
              <a:t>註</a:t>
            </a:r>
            <a:r>
              <a:rPr lang="en-US" altLang="zh-TW" sz="3200" dirty="0">
                <a:latin typeface="Heiti SC Medium" pitchFamily="2" charset="-128"/>
                <a:ea typeface="Heiti SC Medium" pitchFamily="2" charset="-128"/>
              </a:rPr>
              <a:t>】</a:t>
            </a:r>
            <a:r>
              <a:rPr lang="zh-TW" altLang="en-US" sz="3200" dirty="0">
                <a:latin typeface="Heiti SC Medium" pitchFamily="2" charset="-128"/>
                <a:ea typeface="Heiti SC Medium" pitchFamily="2" charset="-128"/>
              </a:rPr>
              <a:t>程式面板的左下方，選擇擴充功能，就可新增音樂類別的積木</a:t>
            </a:r>
          </a:p>
        </p:txBody>
      </p:sp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8EBA61C2-AC65-9B4A-A939-A2D2B78F770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67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5E7CB4D-6B4E-014E-8CD3-BA4168D84C6F}"/>
              </a:ext>
            </a:extLst>
          </p:cNvPr>
          <p:cNvSpPr/>
          <p:nvPr/>
        </p:nvSpPr>
        <p:spPr>
          <a:xfrm>
            <a:off x="512763" y="95250"/>
            <a:ext cx="56483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利用黑鍵分身來簡化程式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17897EC7-8E5C-4549-AEEE-DB69D040B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參考白鍵的定位方式，來設定黑鍵位置</a:t>
            </a: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68611" name="圖片 6">
            <a:extLst>
              <a:ext uri="{FF2B5EF4-FFF2-40B4-BE49-F238E27FC236}">
                <a16:creationId xmlns="" xmlns:a16="http://schemas.microsoft.com/office/drawing/2014/main" id="{77A98659-E15C-6242-A011-220C6177D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2884488"/>
            <a:ext cx="6315075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612" name="群組 7">
            <a:extLst>
              <a:ext uri="{FF2B5EF4-FFF2-40B4-BE49-F238E27FC236}">
                <a16:creationId xmlns="" xmlns:a16="http://schemas.microsoft.com/office/drawing/2014/main" id="{DC217849-8EFE-D04A-82D3-83EB14A8BD7E}"/>
              </a:ext>
            </a:extLst>
          </p:cNvPr>
          <p:cNvGrpSpPr>
            <a:grpSpLocks/>
          </p:cNvGrpSpPr>
          <p:nvPr/>
        </p:nvGrpSpPr>
        <p:grpSpPr bwMode="auto">
          <a:xfrm>
            <a:off x="4083050" y="3887788"/>
            <a:ext cx="3170238" cy="71437"/>
            <a:chOff x="4082400" y="3861048"/>
            <a:chExt cx="3171600" cy="72000"/>
          </a:xfrm>
        </p:grpSpPr>
        <p:sp>
          <p:nvSpPr>
            <p:cNvPr id="68621" name="橢圓 8">
              <a:extLst>
                <a:ext uri="{FF2B5EF4-FFF2-40B4-BE49-F238E27FC236}">
                  <a16:creationId xmlns="" xmlns:a16="http://schemas.microsoft.com/office/drawing/2014/main" id="{AB2CD00C-2F0E-C24F-9780-FAF068F0F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4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8622" name="橢圓 10">
              <a:extLst>
                <a:ext uri="{FF2B5EF4-FFF2-40B4-BE49-F238E27FC236}">
                  <a16:creationId xmlns="" xmlns:a16="http://schemas.microsoft.com/office/drawing/2014/main" id="{A8E88203-A73A-0449-9F74-F6547E617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8623" name="橢圓 11">
              <a:extLst>
                <a:ext uri="{FF2B5EF4-FFF2-40B4-BE49-F238E27FC236}">
                  <a16:creationId xmlns="" xmlns:a16="http://schemas.microsoft.com/office/drawing/2014/main" id="{308FE1A0-7448-324E-BBC3-83076F804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5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8624" name="橢圓 12">
              <a:extLst>
                <a:ext uri="{FF2B5EF4-FFF2-40B4-BE49-F238E27FC236}">
                  <a16:creationId xmlns="" xmlns:a16="http://schemas.microsoft.com/office/drawing/2014/main" id="{F2CE8808-F0D9-D74C-A768-2D7C76CE4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4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8625" name="橢圓 13">
              <a:extLst>
                <a:ext uri="{FF2B5EF4-FFF2-40B4-BE49-F238E27FC236}">
                  <a16:creationId xmlns="" xmlns:a16="http://schemas.microsoft.com/office/drawing/2014/main" id="{DA10EC20-488C-BD41-B48F-C7128C47A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8626" name="橢圓 14">
              <a:extLst>
                <a:ext uri="{FF2B5EF4-FFF2-40B4-BE49-F238E27FC236}">
                  <a16:creationId xmlns="" xmlns:a16="http://schemas.microsoft.com/office/drawing/2014/main" id="{9BD988A8-308E-BD4C-9A01-10035DB0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3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8627" name="橢圓 15">
              <a:extLst>
                <a:ext uri="{FF2B5EF4-FFF2-40B4-BE49-F238E27FC236}">
                  <a16:creationId xmlns="" xmlns:a16="http://schemas.microsoft.com/office/drawing/2014/main" id="{FE18CE8E-E8F6-3C48-AA6F-2056BE082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</p:grpSp>
      <p:sp>
        <p:nvSpPr>
          <p:cNvPr id="17" name="文字方塊 3">
            <a:extLst>
              <a:ext uri="{FF2B5EF4-FFF2-40B4-BE49-F238E27FC236}">
                <a16:creationId xmlns="" xmlns:a16="http://schemas.microsoft.com/office/drawing/2014/main" id="{B25F5214-026E-D84B-A5AE-4AAA26CE7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0638" y="2070100"/>
            <a:ext cx="7926387" cy="36036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>
              <a:lnSpc>
                <a:spcPct val="120000"/>
              </a:lnSpc>
              <a:defRPr/>
            </a:pP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水平位置起算點 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x︰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－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132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，黑鍵中心垂直位置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y︰7</a:t>
            </a:r>
          </a:p>
          <a:p>
            <a:pPr>
              <a:lnSpc>
                <a:spcPct val="120000"/>
              </a:lnSpc>
              <a:defRPr/>
            </a:pPr>
            <a:endParaRPr lang="zh-TW" altLang="en-US" sz="1600" dirty="0">
              <a:solidFill>
                <a:srgbClr val="007CC5"/>
              </a:solidFill>
              <a:latin typeface="+mj-lt"/>
              <a:ea typeface="標楷體" pitchFamily="65" charset="-120"/>
            </a:endParaRPr>
          </a:p>
        </p:txBody>
      </p:sp>
      <p:grpSp>
        <p:nvGrpSpPr>
          <p:cNvPr id="68614" name="群組 17">
            <a:extLst>
              <a:ext uri="{FF2B5EF4-FFF2-40B4-BE49-F238E27FC236}">
                <a16:creationId xmlns="" xmlns:a16="http://schemas.microsoft.com/office/drawing/2014/main" id="{5BFEA585-987F-C14B-A6BD-C5D283F0C26F}"/>
              </a:ext>
            </a:extLst>
          </p:cNvPr>
          <p:cNvGrpSpPr>
            <a:grpSpLocks/>
          </p:cNvGrpSpPr>
          <p:nvPr/>
        </p:nvGrpSpPr>
        <p:grpSpPr bwMode="auto">
          <a:xfrm>
            <a:off x="1079500" y="5759450"/>
            <a:ext cx="3921125" cy="935038"/>
            <a:chOff x="1368000" y="5760000"/>
            <a:chExt cx="3920964" cy="934264"/>
          </a:xfrm>
        </p:grpSpPr>
        <p:pic>
          <p:nvPicPr>
            <p:cNvPr id="68617" name="圖片 18">
              <a:extLst>
                <a:ext uri="{FF2B5EF4-FFF2-40B4-BE49-F238E27FC236}">
                  <a16:creationId xmlns="" xmlns:a16="http://schemas.microsoft.com/office/drawing/2014/main" id="{5BE78EFC-403A-1643-9E76-692BA6DCC8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5760000"/>
              <a:ext cx="392096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8618" name="群組 19">
              <a:extLst>
                <a:ext uri="{FF2B5EF4-FFF2-40B4-BE49-F238E27FC236}">
                  <a16:creationId xmlns="" xmlns:a16="http://schemas.microsoft.com/office/drawing/2014/main" id="{706D55C6-3E87-FA4C-A637-09FA06BD0C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2000" y="6226264"/>
              <a:ext cx="360000" cy="468000"/>
              <a:chOff x="423000" y="3277600"/>
              <a:chExt cx="360000" cy="468000"/>
            </a:xfrm>
          </p:grpSpPr>
          <p:sp>
            <p:nvSpPr>
              <p:cNvPr id="68619" name="等腰三角形 36">
                <a:extLst>
                  <a:ext uri="{FF2B5EF4-FFF2-40B4-BE49-F238E27FC236}">
                    <a16:creationId xmlns="" xmlns:a16="http://schemas.microsoft.com/office/drawing/2014/main" id="{1ECA3994-F01D-2341-A14D-6ACD61476E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68620" name="圓角矩形 21">
                <a:extLst>
                  <a:ext uri="{FF2B5EF4-FFF2-40B4-BE49-F238E27FC236}">
                    <a16:creationId xmlns="" xmlns:a16="http://schemas.microsoft.com/office/drawing/2014/main" id="{E98F5664-25DD-0A4D-807A-0B5916AEE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A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8615" name="圓角矩形 22">
            <a:extLst>
              <a:ext uri="{FF2B5EF4-FFF2-40B4-BE49-F238E27FC236}">
                <a16:creationId xmlns="" xmlns:a16="http://schemas.microsoft.com/office/drawing/2014/main" id="{877D138C-001A-654E-BDFF-04DE1F807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9663" y="5946775"/>
            <a:ext cx="358775" cy="2524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1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68616" name="直線單箭頭接點 39">
            <a:extLst>
              <a:ext uri="{FF2B5EF4-FFF2-40B4-BE49-F238E27FC236}">
                <a16:creationId xmlns="" xmlns:a16="http://schemas.microsoft.com/office/drawing/2014/main" id="{F39AEE52-6AA8-7445-811D-F5EEA3E17AB7}"/>
              </a:ext>
            </a:extLst>
          </p:cNvPr>
          <p:cNvCxnSpPr>
            <a:cxnSpLocks/>
          </p:cNvCxnSpPr>
          <p:nvPr/>
        </p:nvCxnSpPr>
        <p:spPr bwMode="auto">
          <a:xfrm>
            <a:off x="3825875" y="3924300"/>
            <a:ext cx="0" cy="2016125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投影片編號版面配置區 1">
            <a:extLst>
              <a:ext uri="{FF2B5EF4-FFF2-40B4-BE49-F238E27FC236}">
                <a16:creationId xmlns="" xmlns:a16="http://schemas.microsoft.com/office/drawing/2014/main" id="{0283B435-B643-624E-A530-4C14CDCEF2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68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4F6AF5E-8FEB-9D45-B795-60B4686D88CF}"/>
              </a:ext>
            </a:extLst>
          </p:cNvPr>
          <p:cNvSpPr/>
          <p:nvPr/>
        </p:nvSpPr>
        <p:spPr>
          <a:xfrm>
            <a:off x="512763" y="95250"/>
            <a:ext cx="56483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利用黑鍵分身來簡化程式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6E33B574-2B5F-424B-A94E-34DD5E39A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參考白鍵的定位方式，來設定黑鍵位置</a:t>
            </a: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17" name="文字方塊 3">
            <a:extLst>
              <a:ext uri="{FF2B5EF4-FFF2-40B4-BE49-F238E27FC236}">
                <a16:creationId xmlns="" xmlns:a16="http://schemas.microsoft.com/office/drawing/2014/main" id="{652295EE-5839-4043-B5E3-E099D8278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0638" y="1944688"/>
            <a:ext cx="7205662" cy="36036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>
              <a:lnSpc>
                <a:spcPct val="120000"/>
              </a:lnSpc>
              <a:defRPr/>
            </a:pP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水平位置起算點 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x︰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－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132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，黑鍵中心垂直位置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y︰7</a:t>
            </a:r>
          </a:p>
          <a:p>
            <a:pPr>
              <a:lnSpc>
                <a:spcPct val="120000"/>
              </a:lnSpc>
              <a:defRPr/>
            </a:pPr>
            <a:endParaRPr lang="zh-TW" altLang="en-US" sz="1600" dirty="0">
              <a:solidFill>
                <a:srgbClr val="007CC5"/>
              </a:solidFill>
              <a:latin typeface="+mj-lt"/>
              <a:ea typeface="標楷體" pitchFamily="65" charset="-120"/>
            </a:endParaRPr>
          </a:p>
        </p:txBody>
      </p:sp>
      <p:pic>
        <p:nvPicPr>
          <p:cNvPr id="69636" name="圖片 24">
            <a:extLst>
              <a:ext uri="{FF2B5EF4-FFF2-40B4-BE49-F238E27FC236}">
                <a16:creationId xmlns="" xmlns:a16="http://schemas.microsoft.com/office/drawing/2014/main" id="{542F776D-8356-E04A-ACD5-F49BBD215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3498850"/>
            <a:ext cx="5919787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9637" name="群組 25">
            <a:extLst>
              <a:ext uri="{FF2B5EF4-FFF2-40B4-BE49-F238E27FC236}">
                <a16:creationId xmlns="" xmlns:a16="http://schemas.microsoft.com/office/drawing/2014/main" id="{E0054707-3962-D84C-A07B-E128BCC6F4B0}"/>
              </a:ext>
            </a:extLst>
          </p:cNvPr>
          <p:cNvGrpSpPr>
            <a:grpSpLocks/>
          </p:cNvGrpSpPr>
          <p:nvPr/>
        </p:nvGrpSpPr>
        <p:grpSpPr bwMode="auto">
          <a:xfrm>
            <a:off x="3263900" y="4356100"/>
            <a:ext cx="3170238" cy="73025"/>
            <a:chOff x="4082400" y="3861048"/>
            <a:chExt cx="3171600" cy="72000"/>
          </a:xfrm>
        </p:grpSpPr>
        <p:sp>
          <p:nvSpPr>
            <p:cNvPr id="69652" name="橢圓 26">
              <a:extLst>
                <a:ext uri="{FF2B5EF4-FFF2-40B4-BE49-F238E27FC236}">
                  <a16:creationId xmlns="" xmlns:a16="http://schemas.microsoft.com/office/drawing/2014/main" id="{1A046EC5-B4DA-2E43-8F14-4DCC885DD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4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9653" name="橢圓 27">
              <a:extLst>
                <a:ext uri="{FF2B5EF4-FFF2-40B4-BE49-F238E27FC236}">
                  <a16:creationId xmlns="" xmlns:a16="http://schemas.microsoft.com/office/drawing/2014/main" id="{75F4B1B8-687A-DF4B-A739-004A4F05A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9654" name="橢圓 28">
              <a:extLst>
                <a:ext uri="{FF2B5EF4-FFF2-40B4-BE49-F238E27FC236}">
                  <a16:creationId xmlns="" xmlns:a16="http://schemas.microsoft.com/office/drawing/2014/main" id="{4995157B-E605-AA4E-A0A7-B078280D4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5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9655" name="橢圓 29">
              <a:extLst>
                <a:ext uri="{FF2B5EF4-FFF2-40B4-BE49-F238E27FC236}">
                  <a16:creationId xmlns="" xmlns:a16="http://schemas.microsoft.com/office/drawing/2014/main" id="{7405C909-D0D4-8B4A-BB39-0EB5E5399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4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9656" name="橢圓 30">
              <a:extLst>
                <a:ext uri="{FF2B5EF4-FFF2-40B4-BE49-F238E27FC236}">
                  <a16:creationId xmlns="" xmlns:a16="http://schemas.microsoft.com/office/drawing/2014/main" id="{D313DB15-7C04-2142-AA92-EE581F11D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9657" name="橢圓 31">
              <a:extLst>
                <a:ext uri="{FF2B5EF4-FFF2-40B4-BE49-F238E27FC236}">
                  <a16:creationId xmlns="" xmlns:a16="http://schemas.microsoft.com/office/drawing/2014/main" id="{5ECA72BC-60FA-6D40-AE92-F8EB9F458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3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69658" name="橢圓 32">
              <a:extLst>
                <a:ext uri="{FF2B5EF4-FFF2-40B4-BE49-F238E27FC236}">
                  <a16:creationId xmlns="" xmlns:a16="http://schemas.microsoft.com/office/drawing/2014/main" id="{CA8B8E75-B6CB-4F44-9F26-17D252570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</p:grpSp>
      <p:grpSp>
        <p:nvGrpSpPr>
          <p:cNvPr id="69638" name="群組 33">
            <a:extLst>
              <a:ext uri="{FF2B5EF4-FFF2-40B4-BE49-F238E27FC236}">
                <a16:creationId xmlns="" xmlns:a16="http://schemas.microsoft.com/office/drawing/2014/main" id="{D6606C79-3EA2-6E46-BB9C-454219C55ACC}"/>
              </a:ext>
            </a:extLst>
          </p:cNvPr>
          <p:cNvGrpSpPr>
            <a:grpSpLocks/>
          </p:cNvGrpSpPr>
          <p:nvPr/>
        </p:nvGrpSpPr>
        <p:grpSpPr bwMode="auto">
          <a:xfrm>
            <a:off x="928688" y="6199188"/>
            <a:ext cx="3921125" cy="935037"/>
            <a:chOff x="1368000" y="5760000"/>
            <a:chExt cx="3920964" cy="934264"/>
          </a:xfrm>
        </p:grpSpPr>
        <p:pic>
          <p:nvPicPr>
            <p:cNvPr id="69648" name="圖片 34">
              <a:extLst>
                <a:ext uri="{FF2B5EF4-FFF2-40B4-BE49-F238E27FC236}">
                  <a16:creationId xmlns="" xmlns:a16="http://schemas.microsoft.com/office/drawing/2014/main" id="{E2B01397-3AEF-D64E-B91E-44AC77AA4B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5760000"/>
              <a:ext cx="392096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9649" name="群組 35">
              <a:extLst>
                <a:ext uri="{FF2B5EF4-FFF2-40B4-BE49-F238E27FC236}">
                  <a16:creationId xmlns="" xmlns:a16="http://schemas.microsoft.com/office/drawing/2014/main" id="{AF843B63-22FC-1A4B-90E3-485E3CD8F6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2000" y="6226264"/>
              <a:ext cx="360000" cy="468000"/>
              <a:chOff x="423000" y="3277600"/>
              <a:chExt cx="360000" cy="468000"/>
            </a:xfrm>
          </p:grpSpPr>
          <p:sp>
            <p:nvSpPr>
              <p:cNvPr id="69650" name="等腰三角形 55">
                <a:extLst>
                  <a:ext uri="{FF2B5EF4-FFF2-40B4-BE49-F238E27FC236}">
                    <a16:creationId xmlns="" xmlns:a16="http://schemas.microsoft.com/office/drawing/2014/main" id="{CBEAC7BC-3501-3E4C-95E6-6D64CC1B89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69651" name="圓角矩形 37">
                <a:extLst>
                  <a:ext uri="{FF2B5EF4-FFF2-40B4-BE49-F238E27FC236}">
                    <a16:creationId xmlns="" xmlns:a16="http://schemas.microsoft.com/office/drawing/2014/main" id="{E690903A-7C67-064E-9387-C352517E3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B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9639" name="圓角矩形 38">
            <a:extLst>
              <a:ext uri="{FF2B5EF4-FFF2-40B4-BE49-F238E27FC236}">
                <a16:creationId xmlns="" xmlns:a16="http://schemas.microsoft.com/office/drawing/2014/main" id="{1383500F-8B36-E343-8B4E-EF1B478C6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7263" y="6386513"/>
            <a:ext cx="360362" cy="25241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2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69640" name="直線單箭頭接點 58">
            <a:extLst>
              <a:ext uri="{FF2B5EF4-FFF2-40B4-BE49-F238E27FC236}">
                <a16:creationId xmlns="" xmlns:a16="http://schemas.microsoft.com/office/drawing/2014/main" id="{FD7DD708-1F98-5245-A972-AF3C8205EA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73475" y="4364038"/>
            <a:ext cx="0" cy="2014537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9641" name="群組 40">
            <a:extLst>
              <a:ext uri="{FF2B5EF4-FFF2-40B4-BE49-F238E27FC236}">
                <a16:creationId xmlns="" xmlns:a16="http://schemas.microsoft.com/office/drawing/2014/main" id="{837E8D76-9209-FF4B-B5BB-49E6A1C20A6C}"/>
              </a:ext>
            </a:extLst>
          </p:cNvPr>
          <p:cNvGrpSpPr>
            <a:grpSpLocks/>
          </p:cNvGrpSpPr>
          <p:nvPr/>
        </p:nvGrpSpPr>
        <p:grpSpPr bwMode="auto">
          <a:xfrm>
            <a:off x="5256213" y="2720975"/>
            <a:ext cx="3921125" cy="935038"/>
            <a:chOff x="1368000" y="5760000"/>
            <a:chExt cx="3920964" cy="934264"/>
          </a:xfrm>
        </p:grpSpPr>
        <p:pic>
          <p:nvPicPr>
            <p:cNvPr id="69644" name="圖片 41">
              <a:extLst>
                <a:ext uri="{FF2B5EF4-FFF2-40B4-BE49-F238E27FC236}">
                  <a16:creationId xmlns="" xmlns:a16="http://schemas.microsoft.com/office/drawing/2014/main" id="{BD3A0E79-3D4E-E343-AC1A-B9E028C4E4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5760000"/>
              <a:ext cx="392096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9645" name="群組 42">
              <a:extLst>
                <a:ext uri="{FF2B5EF4-FFF2-40B4-BE49-F238E27FC236}">
                  <a16:creationId xmlns="" xmlns:a16="http://schemas.microsoft.com/office/drawing/2014/main" id="{3F81CAB8-649F-3C4F-9382-1E8E17555A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2000" y="6226264"/>
              <a:ext cx="360000" cy="468000"/>
              <a:chOff x="423000" y="3277600"/>
              <a:chExt cx="360000" cy="468000"/>
            </a:xfrm>
          </p:grpSpPr>
          <p:sp>
            <p:nvSpPr>
              <p:cNvPr id="69646" name="等腰三角形 55">
                <a:extLst>
                  <a:ext uri="{FF2B5EF4-FFF2-40B4-BE49-F238E27FC236}">
                    <a16:creationId xmlns="" xmlns:a16="http://schemas.microsoft.com/office/drawing/2014/main" id="{1A4B5E84-22AA-0A45-B908-A8B6F02A3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69647" name="圓角矩形 44">
                <a:extLst>
                  <a:ext uri="{FF2B5EF4-FFF2-40B4-BE49-F238E27FC236}">
                    <a16:creationId xmlns="" xmlns:a16="http://schemas.microsoft.com/office/drawing/2014/main" id="{ABFAA06B-8018-8E4A-8ED4-9E695B8EF2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C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9642" name="圓角矩形 45">
            <a:extLst>
              <a:ext uri="{FF2B5EF4-FFF2-40B4-BE49-F238E27FC236}">
                <a16:creationId xmlns="" xmlns:a16="http://schemas.microsoft.com/office/drawing/2014/main" id="{C17C9D57-DBE8-6D4A-BBE9-85D3B204D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6375" y="2908300"/>
            <a:ext cx="358775" cy="252413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4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69643" name="直線單箭頭接點 58">
            <a:extLst>
              <a:ext uri="{FF2B5EF4-FFF2-40B4-BE49-F238E27FC236}">
                <a16:creationId xmlns="" xmlns:a16="http://schemas.microsoft.com/office/drawing/2014/main" id="{B50659E7-2816-C84A-960E-5563E095B3C8}"/>
              </a:ext>
            </a:extLst>
          </p:cNvPr>
          <p:cNvCxnSpPr>
            <a:cxnSpLocks/>
            <a:stCxn id="69654" idx="1"/>
          </p:cNvCxnSpPr>
          <p:nvPr/>
        </p:nvCxnSpPr>
        <p:spPr bwMode="auto">
          <a:xfrm flipV="1">
            <a:off x="4437063" y="3109913"/>
            <a:ext cx="3397250" cy="125730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字方塊 10">
            <a:extLst>
              <a:ext uri="{FF2B5EF4-FFF2-40B4-BE49-F238E27FC236}">
                <a16:creationId xmlns="" xmlns:a16="http://schemas.microsoft.com/office/drawing/2014/main" id="{04EAEF03-ABAA-D445-9993-6520138DB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0588" y="22225"/>
            <a:ext cx="38163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400" baseline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使用分身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339CAF3A-1474-8A4E-B040-CEEBC457B2DE}"/>
              </a:ext>
            </a:extLst>
          </p:cNvPr>
          <p:cNvSpPr txBox="1">
            <a:spLocks/>
          </p:cNvSpPr>
          <p:nvPr/>
        </p:nvSpPr>
        <p:spPr bwMode="auto">
          <a:xfrm>
            <a:off x="953007" y="1174216"/>
            <a:ext cx="8029276" cy="1440383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先在小貓角色上撰寫下列的分身程式，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比較跟直接複製角色的方式有何不同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？</a:t>
            </a: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0483" name="Picture 2">
            <a:extLst>
              <a:ext uri="{FF2B5EF4-FFF2-40B4-BE49-F238E27FC236}">
                <a16:creationId xmlns="" xmlns:a16="http://schemas.microsoft.com/office/drawing/2014/main" id="{721F2D7C-F918-6748-89A6-B017DAC0C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41"/>
          <a:stretch>
            <a:fillRect/>
          </a:stretch>
        </p:blipFill>
        <p:spPr bwMode="auto">
          <a:xfrm>
            <a:off x="936626" y="2664346"/>
            <a:ext cx="2047058" cy="21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299F6EC-F1F6-1D4E-A39F-D07C47F009B5}"/>
              </a:ext>
            </a:extLst>
          </p:cNvPr>
          <p:cNvSpPr/>
          <p:nvPr/>
        </p:nvSpPr>
        <p:spPr>
          <a:xfrm>
            <a:off x="504825" y="5904706"/>
            <a:ext cx="9213850" cy="604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TW" altLang="en-US" sz="320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觀察看看：舞台區共有幾隻小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貓，</a:t>
            </a:r>
            <a:r>
              <a:rPr lang="zh-TW" altLang="en-US" sz="320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會動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的有幾隻？</a:t>
            </a:r>
            <a:endParaRPr lang="zh-TW" altLang="en-US" sz="3200" baseline="0" dirty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pic>
        <p:nvPicPr>
          <p:cNvPr id="20485" name="Picture 2">
            <a:extLst>
              <a:ext uri="{FF2B5EF4-FFF2-40B4-BE49-F238E27FC236}">
                <a16:creationId xmlns="" xmlns:a16="http://schemas.microsoft.com/office/drawing/2014/main" id="{37F33D51-4F2D-9A4D-BE7D-5238F8011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138" y="2808288"/>
            <a:ext cx="342900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2">
            <a:extLst>
              <a:ext uri="{FF2B5EF4-FFF2-40B4-BE49-F238E27FC236}">
                <a16:creationId xmlns="" xmlns:a16="http://schemas.microsoft.com/office/drawing/2014/main" id="{A7F482FC-42F1-074B-B7F8-A130D1D0D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120" y="2560639"/>
            <a:ext cx="1799630" cy="3208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投影片編號版面配置區 1">
            <a:extLst>
              <a:ext uri="{FF2B5EF4-FFF2-40B4-BE49-F238E27FC236}">
                <a16:creationId xmlns="" xmlns:a16="http://schemas.microsoft.com/office/drawing/2014/main" id="{C6DB4B56-965C-8A47-A4EC-3A14FA78097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A5B9946-1E16-A84A-8C81-E197112C97D3}"/>
              </a:ext>
            </a:extLst>
          </p:cNvPr>
          <p:cNvSpPr/>
          <p:nvPr/>
        </p:nvSpPr>
        <p:spPr>
          <a:xfrm>
            <a:off x="512763" y="95250"/>
            <a:ext cx="56483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利用黑鍵分身來簡化程式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B243A5E9-BF80-714A-80D7-BC4903E97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24301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參考白鍵的定位方式，來設定黑鍵位置</a:t>
            </a: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17" name="文字方塊 3">
            <a:extLst>
              <a:ext uri="{FF2B5EF4-FFF2-40B4-BE49-F238E27FC236}">
                <a16:creationId xmlns="" xmlns:a16="http://schemas.microsoft.com/office/drawing/2014/main" id="{58507F60-3251-4D43-87A5-84A65EA80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0638" y="2070100"/>
            <a:ext cx="7350125" cy="36036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>
              <a:lnSpc>
                <a:spcPct val="120000"/>
              </a:lnSpc>
              <a:defRPr/>
            </a:pP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水平位置起算點 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x︰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－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132</a:t>
            </a:r>
            <a:r>
              <a:rPr lang="zh-TW" altLang="en-US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，黑鍵中心垂直位置</a:t>
            </a:r>
            <a:r>
              <a:rPr lang="en-US" altLang="zh-TW" sz="360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y︰7</a:t>
            </a:r>
          </a:p>
          <a:p>
            <a:pPr>
              <a:lnSpc>
                <a:spcPct val="120000"/>
              </a:lnSpc>
              <a:defRPr/>
            </a:pPr>
            <a:endParaRPr lang="zh-TW" altLang="en-US" sz="1600" dirty="0">
              <a:solidFill>
                <a:srgbClr val="007CC5"/>
              </a:solidFill>
              <a:latin typeface="+mj-lt"/>
              <a:ea typeface="標楷體" pitchFamily="65" charset="-120"/>
            </a:endParaRPr>
          </a:p>
        </p:txBody>
      </p:sp>
      <p:pic>
        <p:nvPicPr>
          <p:cNvPr id="70660" name="圖片 24">
            <a:extLst>
              <a:ext uri="{FF2B5EF4-FFF2-40B4-BE49-F238E27FC236}">
                <a16:creationId xmlns="" xmlns:a16="http://schemas.microsoft.com/office/drawing/2014/main" id="{2DC690D6-D475-494E-90A1-A4CB686DD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3498850"/>
            <a:ext cx="5919787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0661" name="群組 25">
            <a:extLst>
              <a:ext uri="{FF2B5EF4-FFF2-40B4-BE49-F238E27FC236}">
                <a16:creationId xmlns="" xmlns:a16="http://schemas.microsoft.com/office/drawing/2014/main" id="{60CA695A-E5EA-A842-ACD0-036488FE0C85}"/>
              </a:ext>
            </a:extLst>
          </p:cNvPr>
          <p:cNvGrpSpPr>
            <a:grpSpLocks/>
          </p:cNvGrpSpPr>
          <p:nvPr/>
        </p:nvGrpSpPr>
        <p:grpSpPr bwMode="auto">
          <a:xfrm>
            <a:off x="3263900" y="4356100"/>
            <a:ext cx="3170238" cy="73025"/>
            <a:chOff x="4082400" y="3861048"/>
            <a:chExt cx="3171600" cy="72000"/>
          </a:xfrm>
        </p:grpSpPr>
        <p:sp>
          <p:nvSpPr>
            <p:cNvPr id="70681" name="橢圓 26">
              <a:extLst>
                <a:ext uri="{FF2B5EF4-FFF2-40B4-BE49-F238E27FC236}">
                  <a16:creationId xmlns="" xmlns:a16="http://schemas.microsoft.com/office/drawing/2014/main" id="{E88A63C8-D4EA-764F-A7E4-E0182205D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4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70682" name="橢圓 27">
              <a:extLst>
                <a:ext uri="{FF2B5EF4-FFF2-40B4-BE49-F238E27FC236}">
                  <a16:creationId xmlns="" xmlns:a16="http://schemas.microsoft.com/office/drawing/2014/main" id="{94F7E703-87CD-9F4B-8011-DBCFD9FD0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70683" name="橢圓 28">
              <a:extLst>
                <a:ext uri="{FF2B5EF4-FFF2-40B4-BE49-F238E27FC236}">
                  <a16:creationId xmlns="" xmlns:a16="http://schemas.microsoft.com/office/drawing/2014/main" id="{CB4D0A2D-594D-B948-B0DA-44AC6361C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5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70684" name="橢圓 29">
              <a:extLst>
                <a:ext uri="{FF2B5EF4-FFF2-40B4-BE49-F238E27FC236}">
                  <a16:creationId xmlns="" xmlns:a16="http://schemas.microsoft.com/office/drawing/2014/main" id="{B1C42510-B99E-5546-AD24-18CEB62ACE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4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70685" name="橢圓 30">
              <a:extLst>
                <a:ext uri="{FF2B5EF4-FFF2-40B4-BE49-F238E27FC236}">
                  <a16:creationId xmlns="" xmlns:a16="http://schemas.microsoft.com/office/drawing/2014/main" id="{6A469D67-2D19-3B4E-8116-E0F4F36AC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70686" name="橢圓 31">
              <a:extLst>
                <a:ext uri="{FF2B5EF4-FFF2-40B4-BE49-F238E27FC236}">
                  <a16:creationId xmlns="" xmlns:a16="http://schemas.microsoft.com/office/drawing/2014/main" id="{F689F01A-C053-CD45-8D7D-B4D2559C54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32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  <p:sp>
          <p:nvSpPr>
            <p:cNvPr id="70687" name="橢圓 32">
              <a:extLst>
                <a:ext uri="{FF2B5EF4-FFF2-40B4-BE49-F238E27FC236}">
                  <a16:creationId xmlns="" xmlns:a16="http://schemas.microsoft.com/office/drawing/2014/main" id="{F76E687E-B74B-4D4C-BF47-6A2063D03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000" y="3861048"/>
              <a:ext cx="72000" cy="72000"/>
            </a:xfrm>
            <a:prstGeom prst="ellipse">
              <a:avLst/>
            </a:prstGeom>
            <a:solidFill>
              <a:srgbClr val="007CC5"/>
            </a:solidFill>
            <a:ln w="25400">
              <a:solidFill>
                <a:srgbClr val="007CC5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/>
              <a:endParaRPr lang="zh-TW" altLang="en-US"/>
            </a:p>
          </p:txBody>
        </p:sp>
      </p:grpSp>
      <p:sp>
        <p:nvSpPr>
          <p:cNvPr id="70662" name="圓角矩形 38">
            <a:extLst>
              <a:ext uri="{FF2B5EF4-FFF2-40B4-BE49-F238E27FC236}">
                <a16:creationId xmlns="" xmlns:a16="http://schemas.microsoft.com/office/drawing/2014/main" id="{E240D1A5-6475-0640-A3A9-6A9729826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7263" y="6386513"/>
            <a:ext cx="360362" cy="25241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2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sp>
        <p:nvSpPr>
          <p:cNvPr id="70663" name="橢圓 77">
            <a:extLst>
              <a:ext uri="{FF2B5EF4-FFF2-40B4-BE49-F238E27FC236}">
                <a16:creationId xmlns="" xmlns:a16="http://schemas.microsoft.com/office/drawing/2014/main" id="{9E95BB5E-FD57-A349-992A-FF81EF8CF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4300" y="4321175"/>
            <a:ext cx="73025" cy="71438"/>
          </a:xfrm>
          <a:prstGeom prst="ellipse">
            <a:avLst/>
          </a:prstGeom>
          <a:solidFill>
            <a:srgbClr val="007CC5"/>
          </a:solidFill>
          <a:ln w="25400">
            <a:solidFill>
              <a:srgbClr val="007CC5"/>
            </a:solidFill>
            <a:round/>
            <a:headEnd/>
            <a:tailEnd/>
          </a:ln>
        </p:spPr>
        <p:txBody>
          <a:bodyPr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endParaRPr lang="zh-TW" altLang="en-US"/>
          </a:p>
        </p:txBody>
      </p:sp>
      <p:grpSp>
        <p:nvGrpSpPr>
          <p:cNvPr id="70664" name="群組 78">
            <a:extLst>
              <a:ext uri="{FF2B5EF4-FFF2-40B4-BE49-F238E27FC236}">
                <a16:creationId xmlns="" xmlns:a16="http://schemas.microsoft.com/office/drawing/2014/main" id="{0C04C7C3-91C1-9846-8B2B-EC355BA73C63}"/>
              </a:ext>
            </a:extLst>
          </p:cNvPr>
          <p:cNvGrpSpPr>
            <a:grpSpLocks/>
          </p:cNvGrpSpPr>
          <p:nvPr/>
        </p:nvGrpSpPr>
        <p:grpSpPr bwMode="auto">
          <a:xfrm>
            <a:off x="2487613" y="6192838"/>
            <a:ext cx="3921125" cy="933450"/>
            <a:chOff x="1368000" y="5760000"/>
            <a:chExt cx="3920964" cy="934264"/>
          </a:xfrm>
        </p:grpSpPr>
        <p:pic>
          <p:nvPicPr>
            <p:cNvPr id="70677" name="圖片 79">
              <a:extLst>
                <a:ext uri="{FF2B5EF4-FFF2-40B4-BE49-F238E27FC236}">
                  <a16:creationId xmlns="" xmlns:a16="http://schemas.microsoft.com/office/drawing/2014/main" id="{DD37B458-B3F0-3C44-B570-EA0ABE5D5A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5760000"/>
              <a:ext cx="392096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0678" name="群組 80">
              <a:extLst>
                <a:ext uri="{FF2B5EF4-FFF2-40B4-BE49-F238E27FC236}">
                  <a16:creationId xmlns="" xmlns:a16="http://schemas.microsoft.com/office/drawing/2014/main" id="{C46A530F-19C6-624F-B834-13CD938F7F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2000" y="6226264"/>
              <a:ext cx="360000" cy="468000"/>
              <a:chOff x="423000" y="3277600"/>
              <a:chExt cx="360000" cy="468000"/>
            </a:xfrm>
          </p:grpSpPr>
          <p:sp>
            <p:nvSpPr>
              <p:cNvPr id="70679" name="等腰三角形 25">
                <a:extLst>
                  <a:ext uri="{FF2B5EF4-FFF2-40B4-BE49-F238E27FC236}">
                    <a16:creationId xmlns="" xmlns:a16="http://schemas.microsoft.com/office/drawing/2014/main" id="{84771CE6-8964-A746-ADD4-A948A4B29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70680" name="圓角矩形 82">
                <a:extLst>
                  <a:ext uri="{FF2B5EF4-FFF2-40B4-BE49-F238E27FC236}">
                    <a16:creationId xmlns="" xmlns:a16="http://schemas.microsoft.com/office/drawing/2014/main" id="{E461031E-1DC5-094C-A57E-0FAE7204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E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70665" name="圓角矩形 83">
            <a:extLst>
              <a:ext uri="{FF2B5EF4-FFF2-40B4-BE49-F238E27FC236}">
                <a16:creationId xmlns="" xmlns:a16="http://schemas.microsoft.com/office/drawing/2014/main" id="{9D5F6B6A-27F0-534B-A7CD-4205C2A24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6188" y="6380163"/>
            <a:ext cx="360362" cy="252412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6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70666" name="直線單箭頭接點 28">
            <a:extLst>
              <a:ext uri="{FF2B5EF4-FFF2-40B4-BE49-F238E27FC236}">
                <a16:creationId xmlns="" xmlns:a16="http://schemas.microsoft.com/office/drawing/2014/main" id="{56741007-3AA7-734B-B537-D9923F1E7B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33988" y="4356100"/>
            <a:ext cx="0" cy="2016125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67" name="橢圓 85">
            <a:extLst>
              <a:ext uri="{FF2B5EF4-FFF2-40B4-BE49-F238E27FC236}">
                <a16:creationId xmlns="" xmlns:a16="http://schemas.microsoft.com/office/drawing/2014/main" id="{2912EC79-01A0-5E44-82FE-914E83DF6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9963" y="2871788"/>
            <a:ext cx="71437" cy="73025"/>
          </a:xfrm>
          <a:prstGeom prst="ellipse">
            <a:avLst/>
          </a:prstGeom>
          <a:solidFill>
            <a:srgbClr val="007CC5"/>
          </a:solidFill>
          <a:ln w="25400">
            <a:solidFill>
              <a:srgbClr val="007CC5"/>
            </a:solidFill>
            <a:round/>
            <a:headEnd/>
            <a:tailEnd/>
          </a:ln>
        </p:spPr>
        <p:txBody>
          <a:bodyPr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endParaRPr lang="zh-TW" altLang="en-US"/>
          </a:p>
        </p:txBody>
      </p:sp>
      <p:grpSp>
        <p:nvGrpSpPr>
          <p:cNvPr id="70668" name="群組 86">
            <a:extLst>
              <a:ext uri="{FF2B5EF4-FFF2-40B4-BE49-F238E27FC236}">
                <a16:creationId xmlns="" xmlns:a16="http://schemas.microsoft.com/office/drawing/2014/main" id="{80ADF5F0-6BF8-8844-9D93-841E3EA24FAA}"/>
              </a:ext>
            </a:extLst>
          </p:cNvPr>
          <p:cNvGrpSpPr>
            <a:grpSpLocks/>
          </p:cNvGrpSpPr>
          <p:nvPr/>
        </p:nvGrpSpPr>
        <p:grpSpPr bwMode="auto">
          <a:xfrm>
            <a:off x="2524125" y="2663825"/>
            <a:ext cx="3921125" cy="935038"/>
            <a:chOff x="1368000" y="5760000"/>
            <a:chExt cx="3920964" cy="934264"/>
          </a:xfrm>
        </p:grpSpPr>
        <p:pic>
          <p:nvPicPr>
            <p:cNvPr id="70673" name="圖片 87">
              <a:extLst>
                <a:ext uri="{FF2B5EF4-FFF2-40B4-BE49-F238E27FC236}">
                  <a16:creationId xmlns="" xmlns:a16="http://schemas.microsoft.com/office/drawing/2014/main" id="{84AAD522-02D5-9146-A28A-F999A5C632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8000" y="5760000"/>
              <a:ext cx="3920964" cy="7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0674" name="群組 88">
              <a:extLst>
                <a:ext uri="{FF2B5EF4-FFF2-40B4-BE49-F238E27FC236}">
                  <a16:creationId xmlns="" xmlns:a16="http://schemas.microsoft.com/office/drawing/2014/main" id="{6CB3CA8B-DC8D-4147-9FA9-77708A3585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2000" y="6226264"/>
              <a:ext cx="360000" cy="468000"/>
              <a:chOff x="423000" y="3277600"/>
              <a:chExt cx="360000" cy="468000"/>
            </a:xfrm>
          </p:grpSpPr>
          <p:sp>
            <p:nvSpPr>
              <p:cNvPr id="70675" name="等腰三角形 25">
                <a:extLst>
                  <a:ext uri="{FF2B5EF4-FFF2-40B4-BE49-F238E27FC236}">
                    <a16:creationId xmlns="" xmlns:a16="http://schemas.microsoft.com/office/drawing/2014/main" id="{8D3BC58D-2B4B-914C-BB22-F181EAC68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000" y="3277600"/>
                <a:ext cx="144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007CC5"/>
              </a:solidFill>
              <a:ln w="25400">
                <a:solidFill>
                  <a:srgbClr val="007CC5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endParaRPr lang="zh-TW" altLang="en-US"/>
              </a:p>
            </p:txBody>
          </p:sp>
          <p:sp>
            <p:nvSpPr>
              <p:cNvPr id="70676" name="圓角矩形 90">
                <a:extLst>
                  <a:ext uri="{FF2B5EF4-FFF2-40B4-BE49-F238E27FC236}">
                    <a16:creationId xmlns="" xmlns:a16="http://schemas.microsoft.com/office/drawing/2014/main" id="{527E2942-65B4-D340-9A98-0B386CE71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3000" y="3385600"/>
                <a:ext cx="360000" cy="360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25400">
                <a:solidFill>
                  <a:srgbClr val="007CC5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/>
                <a:r>
                  <a:rPr lang="en-US" altLang="zh-TW" sz="1800">
                    <a:solidFill>
                      <a:srgbClr val="007CC5"/>
                    </a:solidFill>
                    <a:ea typeface="標楷體" panose="02010601000101010101" pitchFamily="2" charset="-120"/>
                    <a:cs typeface="Arial" panose="020B0604020202020204" pitchFamily="34" charset="0"/>
                  </a:rPr>
                  <a:t>F</a:t>
                </a:r>
                <a:endParaRPr lang="zh-TW" altLang="en-US" sz="1800">
                  <a:solidFill>
                    <a:srgbClr val="007CC5"/>
                  </a:solidFill>
                  <a:ea typeface="標楷體" panose="02010601000101010101" pitchFamily="2" charset="-12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70669" name="圓角矩形 91">
            <a:extLst>
              <a:ext uri="{FF2B5EF4-FFF2-40B4-BE49-F238E27FC236}">
                <a16:creationId xmlns="" xmlns:a16="http://schemas.microsoft.com/office/drawing/2014/main" id="{C0D9E149-6623-A847-B66D-75DE057A6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0" y="2852738"/>
            <a:ext cx="360363" cy="250825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1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8</a:t>
            </a:r>
            <a:endParaRPr lang="zh-TW" altLang="en-US" sz="1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  <p:cxnSp>
        <p:nvCxnSpPr>
          <p:cNvPr id="70670" name="直線單箭頭接點 28">
            <a:extLst>
              <a:ext uri="{FF2B5EF4-FFF2-40B4-BE49-F238E27FC236}">
                <a16:creationId xmlns="" xmlns:a16="http://schemas.microsoft.com/office/drawing/2014/main" id="{32646B4A-4683-0A45-BED8-4153727AA9CE}"/>
              </a:ext>
            </a:extLst>
          </p:cNvPr>
          <p:cNvCxnSpPr>
            <a:cxnSpLocks/>
            <a:stCxn id="70686" idx="1"/>
          </p:cNvCxnSpPr>
          <p:nvPr/>
        </p:nvCxnSpPr>
        <p:spPr bwMode="auto">
          <a:xfrm flipH="1" flipV="1">
            <a:off x="5440363" y="3103563"/>
            <a:ext cx="544512" cy="126365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671" name="直線單箭頭接點 28">
            <a:extLst>
              <a:ext uri="{FF2B5EF4-FFF2-40B4-BE49-F238E27FC236}">
                <a16:creationId xmlns="" xmlns:a16="http://schemas.microsoft.com/office/drawing/2014/main" id="{5DD64EC1-F28F-D145-A137-D3DBE53DA5FF}"/>
              </a:ext>
            </a:extLst>
          </p:cNvPr>
          <p:cNvCxnSpPr>
            <a:cxnSpLocks/>
            <a:stCxn id="70687" idx="0"/>
          </p:cNvCxnSpPr>
          <p:nvPr/>
        </p:nvCxnSpPr>
        <p:spPr bwMode="auto">
          <a:xfrm>
            <a:off x="6399213" y="4356100"/>
            <a:ext cx="1203325" cy="163513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oval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672" name="圓角矩形 94">
            <a:extLst>
              <a:ext uri="{FF2B5EF4-FFF2-40B4-BE49-F238E27FC236}">
                <a16:creationId xmlns="" xmlns:a16="http://schemas.microsoft.com/office/drawing/2014/main" id="{F2B49694-C5A0-2C4A-9282-2E751E493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475" y="4321175"/>
            <a:ext cx="573088" cy="250825"/>
          </a:xfrm>
          <a:prstGeom prst="roundRect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r>
              <a:rPr lang="en-US" altLang="zh-TW" sz="2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*</a:t>
            </a:r>
            <a:r>
              <a:rPr lang="zh-TW" altLang="en-US" sz="2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 </a:t>
            </a:r>
            <a:r>
              <a:rPr lang="en-US" altLang="zh-TW" sz="2800">
                <a:solidFill>
                  <a:srgbClr val="FF0000"/>
                </a:solidFill>
                <a:ea typeface="標楷體" panose="02010601000101010101" pitchFamily="2" charset="-120"/>
                <a:cs typeface="Arial" panose="020B0604020202020204" pitchFamily="34" charset="0"/>
              </a:rPr>
              <a:t>9</a:t>
            </a:r>
            <a:endParaRPr lang="zh-TW" altLang="en-US" sz="2800">
              <a:solidFill>
                <a:srgbClr val="FF0000"/>
              </a:solidFill>
              <a:ea typeface="標楷體" panose="02010601000101010101" pitchFamily="2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8CF6B3D-FD98-154B-AA59-2865F444B619}"/>
              </a:ext>
            </a:extLst>
          </p:cNvPr>
          <p:cNvSpPr/>
          <p:nvPr/>
        </p:nvSpPr>
        <p:spPr>
          <a:xfrm>
            <a:off x="617538" y="71438"/>
            <a:ext cx="56467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利用黑鍵分身來簡化程式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37" name="文字方塊 3">
            <a:extLst>
              <a:ext uri="{FF2B5EF4-FFF2-40B4-BE49-F238E27FC236}">
                <a16:creationId xmlns="" xmlns:a16="http://schemas.microsoft.com/office/drawing/2014/main" id="{E78C11DF-6B09-1948-A6C1-9C13B2CE8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1058863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9: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依下方提示組裝積木，完成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黑鍵程式碼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71683" name="文字方塊 3">
            <a:extLst>
              <a:ext uri="{FF2B5EF4-FFF2-40B4-BE49-F238E27FC236}">
                <a16:creationId xmlns="" xmlns:a16="http://schemas.microsoft.com/office/drawing/2014/main" id="{E47FC39C-73CB-C649-A557-C078DF35B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2447925"/>
            <a:ext cx="43211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1. 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使用</a:t>
            </a:r>
            <a:r>
              <a:rPr lang="zh-TW" altLang="en-US" sz="320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分身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建立七個黑鍵，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且每個黑鍵有自己的編號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</a:t>
            </a: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(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依序為 </a:t>
            </a: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1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～</a:t>
            </a: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7)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2.	 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依</a:t>
            </a:r>
            <a:r>
              <a:rPr lang="zh-TW" altLang="en-US" sz="320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編號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將黑鍵定位到正確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 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的位置上。</a:t>
            </a: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3.	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　　　　　的條件判斷</a:t>
            </a:r>
            <a:endParaRPr lang="en-US" altLang="zh-TW" sz="32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en-US" altLang="zh-TW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     </a:t>
            </a:r>
            <a:r>
              <a:rPr lang="zh-TW" altLang="en-US" sz="32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是怎麼設定</a:t>
            </a:r>
          </a:p>
        </p:txBody>
      </p:sp>
      <p:pic>
        <p:nvPicPr>
          <p:cNvPr id="71684" name="Picture 2">
            <a:extLst>
              <a:ext uri="{FF2B5EF4-FFF2-40B4-BE49-F238E27FC236}">
                <a16:creationId xmlns="" xmlns:a16="http://schemas.microsoft.com/office/drawing/2014/main" id="{C863DD71-68FF-D34B-A464-8068D70F0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7134"/>
          <a:stretch>
            <a:fillRect/>
          </a:stretch>
        </p:blipFill>
        <p:spPr bwMode="auto">
          <a:xfrm>
            <a:off x="4608264" y="2066925"/>
            <a:ext cx="3054599" cy="2442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2">
            <a:extLst>
              <a:ext uri="{FF2B5EF4-FFF2-40B4-BE49-F238E27FC236}">
                <a16:creationId xmlns="" xmlns:a16="http://schemas.microsoft.com/office/drawing/2014/main" id="{094C2B0A-3599-724F-929A-88351AF7F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27" t="59859" r="165" b="29793"/>
          <a:stretch>
            <a:fillRect/>
          </a:stretch>
        </p:blipFill>
        <p:spPr bwMode="auto">
          <a:xfrm>
            <a:off x="863600" y="4943475"/>
            <a:ext cx="14208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6" name="Picture 2">
            <a:extLst>
              <a:ext uri="{FF2B5EF4-FFF2-40B4-BE49-F238E27FC236}">
                <a16:creationId xmlns="" xmlns:a16="http://schemas.microsoft.com/office/drawing/2014/main" id="{32218570-F11C-F743-882B-755525CDB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264" y="4752578"/>
            <a:ext cx="3280024" cy="213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投影片編號版面配置區 1">
            <a:extLst>
              <a:ext uri="{FF2B5EF4-FFF2-40B4-BE49-F238E27FC236}">
                <a16:creationId xmlns="" xmlns:a16="http://schemas.microsoft.com/office/drawing/2014/main" id="{87868209-797D-A940-936B-5FAB03814E0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915224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71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A5B32EE-D759-764C-9F70-2A553A4E8844}"/>
              </a:ext>
            </a:extLst>
          </p:cNvPr>
          <p:cNvSpPr/>
          <p:nvPr/>
        </p:nvSpPr>
        <p:spPr>
          <a:xfrm>
            <a:off x="512763" y="95250"/>
            <a:ext cx="56483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利用黑鍵分身來簡化程式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4D4D584-3619-C848-B9CA-4D3561BBE21C}"/>
              </a:ext>
            </a:extLst>
          </p:cNvPr>
          <p:cNvSpPr/>
          <p:nvPr/>
        </p:nvSpPr>
        <p:spPr>
          <a:xfrm>
            <a:off x="215900" y="1079500"/>
            <a:ext cx="8928100" cy="1270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72707" name="圖片 4">
            <a:extLst>
              <a:ext uri="{FF2B5EF4-FFF2-40B4-BE49-F238E27FC236}">
                <a16:creationId xmlns="" xmlns:a16="http://schemas.microsoft.com/office/drawing/2014/main" id="{F1BA78FA-C37D-E14A-9E98-C37207E4A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852613"/>
            <a:ext cx="4498975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8" name="Picture 3">
            <a:extLst>
              <a:ext uri="{FF2B5EF4-FFF2-40B4-BE49-F238E27FC236}">
                <a16:creationId xmlns="" xmlns:a16="http://schemas.microsoft.com/office/drawing/2014/main" id="{62AA141B-CC6D-0A46-A142-B4429218E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2187575"/>
            <a:ext cx="2300288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70030EE4-5D83-134A-A56C-E32C8200D41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72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2CB64B6-6F2E-104F-9799-ACBF20776CAC}"/>
              </a:ext>
            </a:extLst>
          </p:cNvPr>
          <p:cNvSpPr/>
          <p:nvPr/>
        </p:nvSpPr>
        <p:spPr>
          <a:xfrm>
            <a:off x="617538" y="71438"/>
            <a:ext cx="56467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利用黑鍵分身來簡化程式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37" name="文字方塊 3">
            <a:extLst>
              <a:ext uri="{FF2B5EF4-FFF2-40B4-BE49-F238E27FC236}">
                <a16:creationId xmlns="" xmlns:a16="http://schemas.microsoft.com/office/drawing/2014/main" id="{58898A2A-FBA8-894E-BAC6-323E58A34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1081088"/>
            <a:ext cx="9217025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步驟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10:</a:t>
            </a: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依下方提示組裝積木，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   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完成黑鍵動畫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73731" name="文字方塊 3">
            <a:extLst>
              <a:ext uri="{FF2B5EF4-FFF2-40B4-BE49-F238E27FC236}">
                <a16:creationId xmlns="" xmlns:a16="http://schemas.microsoft.com/office/drawing/2014/main" id="{DCEB8AA8-EC5F-1948-ADA9-587A6E350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2447925"/>
            <a:ext cx="43211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44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提示：</a:t>
            </a:r>
            <a:endParaRPr lang="en-US" altLang="zh-TW" sz="44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4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當黑鍵被按下時，變換到</a:t>
            </a:r>
            <a:endParaRPr lang="en-US" altLang="zh-TW" sz="44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4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按下的造型，依黑鍵編號</a:t>
            </a:r>
            <a:endParaRPr lang="en-US" altLang="zh-TW" sz="44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4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播放相對應的音階，播完</a:t>
            </a:r>
            <a:endParaRPr lang="en-US" altLang="zh-TW" sz="4400">
              <a:solidFill>
                <a:schemeClr val="accent2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4400">
                <a:solidFill>
                  <a:schemeClr val="accent2"/>
                </a:solidFill>
                <a:latin typeface="Heiti SC Medium" pitchFamily="2" charset="-128"/>
                <a:ea typeface="Heiti SC Medium" pitchFamily="2" charset="-128"/>
              </a:rPr>
              <a:t>後再換回原來的黑鍵造型</a:t>
            </a:r>
          </a:p>
        </p:txBody>
      </p:sp>
      <p:pic>
        <p:nvPicPr>
          <p:cNvPr id="73732" name="Picture 2">
            <a:extLst>
              <a:ext uri="{FF2B5EF4-FFF2-40B4-BE49-F238E27FC236}">
                <a16:creationId xmlns="" xmlns:a16="http://schemas.microsoft.com/office/drawing/2014/main" id="{ACE254BD-88FA-9848-A6B5-443E9AB45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13" y="2790825"/>
            <a:ext cx="432117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8A25F46D-A713-894F-A161-5734D96798E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73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AB042FC-196E-CD44-9584-C693DBA51B9F}"/>
              </a:ext>
            </a:extLst>
          </p:cNvPr>
          <p:cNvSpPr/>
          <p:nvPr/>
        </p:nvSpPr>
        <p:spPr>
          <a:xfrm>
            <a:off x="512763" y="95250"/>
            <a:ext cx="5648325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5.</a:t>
            </a:r>
            <a:r>
              <a:rPr lang="zh-TW" altLang="en-US" sz="36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利用黑鍵分身來簡化程式</a:t>
            </a:r>
            <a:endParaRPr lang="zh-TW" altLang="en-US" sz="36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42AD698-9E0D-8C4F-897C-D31FDC26D242}"/>
              </a:ext>
            </a:extLst>
          </p:cNvPr>
          <p:cNvSpPr/>
          <p:nvPr/>
        </p:nvSpPr>
        <p:spPr>
          <a:xfrm>
            <a:off x="287338" y="1512888"/>
            <a:ext cx="8928100" cy="1270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     </a:t>
            </a:r>
            <a:r>
              <a:rPr lang="zh-TW" altLang="en-US" sz="36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74755" name="Picture 6">
            <a:extLst>
              <a:ext uri="{FF2B5EF4-FFF2-40B4-BE49-F238E27FC236}">
                <a16:creationId xmlns="" xmlns:a16="http://schemas.microsoft.com/office/drawing/2014/main" id="{DCE03CF9-7679-4445-9816-45B06457A8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592388"/>
            <a:ext cx="62642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733A08C5-F4E6-004A-A8A2-6AA245F42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4088" y="6852791"/>
            <a:ext cx="3190875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defPPr>
              <a:defRPr lang="zh-TW"/>
            </a:defPPr>
            <a:lvl1pPr algn="r" defTabSz="1011238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500" kern="1200" baseline="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1pPr>
            <a:lvl2pPr marL="742950" indent="-28575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2pPr>
            <a:lvl3pPr marL="1143000" indent="-22860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3pPr>
            <a:lvl4pPr marL="1600200" indent="-22860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4pPr>
            <a:lvl5pPr marL="2057400" indent="-22860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5pPr>
            <a:lvl6pPr marL="25146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6pPr>
            <a:lvl7pPr marL="29718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7pPr>
            <a:lvl8pPr marL="34290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8pPr>
            <a:lvl9pPr marL="3886200" indent="-228600" algn="l" defTabSz="1011238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 kern="12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74</a:t>
            </a:fld>
            <a:endParaRPr lang="en-US" altLang="zh-TW" sz="1400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矩形 3">
            <a:extLst>
              <a:ext uri="{FF2B5EF4-FFF2-40B4-BE49-F238E27FC236}">
                <a16:creationId xmlns="" xmlns:a16="http://schemas.microsoft.com/office/drawing/2014/main" id="{00384D6A-1629-B340-96D6-4864D17FA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3262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電子琴模擬</a:t>
            </a:r>
            <a:endParaRPr lang="zh-TW" altLang="en-US" sz="4800" baseline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75778" name="投影片編號版面配置區 1">
            <a:extLst>
              <a:ext uri="{FF2B5EF4-FFF2-40B4-BE49-F238E27FC236}">
                <a16:creationId xmlns="" xmlns:a16="http://schemas.microsoft.com/office/drawing/2014/main" id="{F54510A8-B12F-AC46-93DC-03F72BB2CA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2952080" y="6840810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28910C2F-9362-3543-85D7-C57FE6C05D28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75</a:t>
            </a:fld>
            <a:endParaRPr lang="en-US" altLang="zh-TW" sz="140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6F91EAF-E795-4D41-9084-8E4938D5F7FB}"/>
              </a:ext>
            </a:extLst>
          </p:cNvPr>
          <p:cNvSpPr/>
          <p:nvPr/>
        </p:nvSpPr>
        <p:spPr>
          <a:xfrm>
            <a:off x="406400" y="976313"/>
            <a:ext cx="2236788" cy="731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程式參考</a:t>
            </a:r>
          </a:p>
        </p:txBody>
      </p:sp>
      <p:pic>
        <p:nvPicPr>
          <p:cNvPr id="75780" name="Picture 3">
            <a:extLst>
              <a:ext uri="{FF2B5EF4-FFF2-40B4-BE49-F238E27FC236}">
                <a16:creationId xmlns="" xmlns:a16="http://schemas.microsoft.com/office/drawing/2014/main" id="{0ECD3B62-86D7-334E-A5D9-2DE0F672A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79613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D3CE1FFD-B345-614B-92AF-683EA2B72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0" y="1831975"/>
            <a:ext cx="2390775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Picture 6">
            <a:extLst>
              <a:ext uri="{FF2B5EF4-FFF2-40B4-BE49-F238E27FC236}">
                <a16:creationId xmlns="" xmlns:a16="http://schemas.microsoft.com/office/drawing/2014/main" id="{F8DF0FBF-DFFA-5A46-AE2B-CF15DEA27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979613"/>
            <a:ext cx="2667000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B06ACB1-F09F-D047-ABD2-E23E7747AF74}"/>
              </a:ext>
            </a:extLst>
          </p:cNvPr>
          <p:cNvSpPr/>
          <p:nvPr/>
        </p:nvSpPr>
        <p:spPr>
          <a:xfrm>
            <a:off x="647700" y="2989263"/>
            <a:ext cx="8001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4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底座</a:t>
            </a:r>
            <a:endParaRPr lang="zh-TW" altLang="en-US" sz="2400" dirty="0"/>
          </a:p>
        </p:txBody>
      </p:sp>
      <p:pic>
        <p:nvPicPr>
          <p:cNvPr id="10" name="圖片 6">
            <a:hlinkClick r:id="rId5"/>
            <a:extLst>
              <a:ext uri="{FF2B5EF4-FFF2-40B4-BE49-F238E27FC236}">
                <a16:creationId xmlns="" xmlns:a16="http://schemas.microsoft.com/office/drawing/2014/main" id="{81BF958B-DECB-C748-877E-758C7965E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585656" y="137318"/>
            <a:ext cx="2351722" cy="144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矩形 3">
            <a:extLst>
              <a:ext uri="{FF2B5EF4-FFF2-40B4-BE49-F238E27FC236}">
                <a16:creationId xmlns="" xmlns:a16="http://schemas.microsoft.com/office/drawing/2014/main" id="{3364D7F8-8EFD-FC4A-BA93-E5C2961F9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3262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電子琴模擬</a:t>
            </a:r>
            <a:endParaRPr lang="zh-TW" altLang="en-US" sz="4800" baseline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76802" name="投影片編號版面配置區 1">
            <a:extLst>
              <a:ext uri="{FF2B5EF4-FFF2-40B4-BE49-F238E27FC236}">
                <a16:creationId xmlns="" xmlns:a16="http://schemas.microsoft.com/office/drawing/2014/main" id="{22C663D0-877F-FD49-A3FC-D7945DE7BD7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168104" y="6843216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65E2B98C-C03B-D14F-9D4B-32687745B54C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76</a:t>
            </a:fld>
            <a:endParaRPr lang="en-US" altLang="zh-TW" sz="1400" dirty="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E736791-0AE3-274E-B9BB-D76AD195D9D8}"/>
              </a:ext>
            </a:extLst>
          </p:cNvPr>
          <p:cNvSpPr/>
          <p:nvPr/>
        </p:nvSpPr>
        <p:spPr>
          <a:xfrm>
            <a:off x="406400" y="976313"/>
            <a:ext cx="2236788" cy="731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程式參考</a:t>
            </a:r>
          </a:p>
        </p:txBody>
      </p:sp>
      <p:pic>
        <p:nvPicPr>
          <p:cNvPr id="76804" name="Picture 2">
            <a:extLst>
              <a:ext uri="{FF2B5EF4-FFF2-40B4-BE49-F238E27FC236}">
                <a16:creationId xmlns="" xmlns:a16="http://schemas.microsoft.com/office/drawing/2014/main" id="{13EF133B-E1CB-0644-8C18-1051275DC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1979613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3">
            <a:extLst>
              <a:ext uri="{FF2B5EF4-FFF2-40B4-BE49-F238E27FC236}">
                <a16:creationId xmlns="" xmlns:a16="http://schemas.microsoft.com/office/drawing/2014/main" id="{A58EBBD2-4B15-A042-992F-92A82D9C8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1943100"/>
            <a:ext cx="26289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4">
            <a:extLst>
              <a:ext uri="{FF2B5EF4-FFF2-40B4-BE49-F238E27FC236}">
                <a16:creationId xmlns="" xmlns:a16="http://schemas.microsoft.com/office/drawing/2014/main" id="{E664694C-D4FD-A34F-A8FF-D404DC228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1655763"/>
            <a:ext cx="4154487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5">
            <a:extLst>
              <a:ext uri="{FF2B5EF4-FFF2-40B4-BE49-F238E27FC236}">
                <a16:creationId xmlns="" xmlns:a16="http://schemas.microsoft.com/office/drawing/2014/main" id="{A2C9D880-EB44-C249-AFEF-8BF2CEFAE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3600450"/>
            <a:ext cx="4903787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2E46ACE-9DD2-C94C-9F06-A2E2533BA475}"/>
              </a:ext>
            </a:extLst>
          </p:cNvPr>
          <p:cNvSpPr/>
          <p:nvPr/>
        </p:nvSpPr>
        <p:spPr>
          <a:xfrm>
            <a:off x="503238" y="2989263"/>
            <a:ext cx="8001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4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白鍵</a:t>
            </a:r>
            <a:endParaRPr lang="zh-TW" altLang="en-US" sz="240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6">
            <a:extLst>
              <a:ext uri="{FF2B5EF4-FFF2-40B4-BE49-F238E27FC236}">
                <a16:creationId xmlns="" xmlns:a16="http://schemas.microsoft.com/office/drawing/2014/main" id="{12D509BA-3DF5-2E4C-BA8C-2E1A3CE86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4968602"/>
            <a:ext cx="501967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6" name="圖片 11">
            <a:extLst>
              <a:ext uri="{FF2B5EF4-FFF2-40B4-BE49-F238E27FC236}">
                <a16:creationId xmlns="" xmlns:a16="http://schemas.microsoft.com/office/drawing/2014/main" id="{B8BAC28C-543A-8E44-96E0-BCB03C02A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440210"/>
            <a:ext cx="4152801" cy="4327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矩形 3">
            <a:extLst>
              <a:ext uri="{FF2B5EF4-FFF2-40B4-BE49-F238E27FC236}">
                <a16:creationId xmlns="" xmlns:a16="http://schemas.microsoft.com/office/drawing/2014/main" id="{EC43DE34-EDC0-924B-A041-B640AE39F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32623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aseline="0">
                <a:solidFill>
                  <a:srgbClr val="FFFFFF"/>
                </a:solidFill>
                <a:latin typeface="Heiti SC Medium" pitchFamily="2" charset="-128"/>
                <a:ea typeface="Heiti SC Medium" pitchFamily="2" charset="-128"/>
              </a:rPr>
              <a:t>電子琴模擬</a:t>
            </a:r>
            <a:endParaRPr lang="zh-TW" altLang="en-US" sz="4800" baseline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77828" name="投影片編號版面配置區 1">
            <a:extLst>
              <a:ext uri="{FF2B5EF4-FFF2-40B4-BE49-F238E27FC236}">
                <a16:creationId xmlns="" xmlns:a16="http://schemas.microsoft.com/office/drawing/2014/main" id="{23F9381F-2894-2145-9913-1735BACD44B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240112" y="6915224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77</a:t>
            </a:fld>
            <a:endParaRPr lang="en-US" altLang="zh-TW" sz="1400" dirty="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E6442A8-7E15-D647-B69F-05482D6622DA}"/>
              </a:ext>
            </a:extLst>
          </p:cNvPr>
          <p:cNvSpPr/>
          <p:nvPr/>
        </p:nvSpPr>
        <p:spPr>
          <a:xfrm>
            <a:off x="406400" y="976313"/>
            <a:ext cx="2236788" cy="7318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程式參考</a:t>
            </a:r>
          </a:p>
        </p:txBody>
      </p:sp>
      <p:pic>
        <p:nvPicPr>
          <p:cNvPr id="77831" name="Picture 2">
            <a:extLst>
              <a:ext uri="{FF2B5EF4-FFF2-40B4-BE49-F238E27FC236}">
                <a16:creationId xmlns="" xmlns:a16="http://schemas.microsoft.com/office/drawing/2014/main" id="{9373AAB8-9063-4347-83B0-8214F1645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79613"/>
            <a:ext cx="985838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3">
            <a:extLst>
              <a:ext uri="{FF2B5EF4-FFF2-40B4-BE49-F238E27FC236}">
                <a16:creationId xmlns="" xmlns:a16="http://schemas.microsoft.com/office/drawing/2014/main" id="{782E1DAA-7AA4-A948-9142-09A05BA40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138" y="1760538"/>
            <a:ext cx="2300287" cy="401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7BD1E7C-E5D6-5B46-8712-3263609B3B55}"/>
              </a:ext>
            </a:extLst>
          </p:cNvPr>
          <p:cNvSpPr/>
          <p:nvPr/>
        </p:nvSpPr>
        <p:spPr>
          <a:xfrm>
            <a:off x="647700" y="2989263"/>
            <a:ext cx="8001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4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黑鍵</a:t>
            </a:r>
            <a:endParaRPr lang="zh-TW" altLang="en-US" sz="2400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DF7ED12-1C0E-6F40-B38A-C889A24B9895}"/>
              </a:ext>
            </a:extLst>
          </p:cNvPr>
          <p:cNvSpPr/>
          <p:nvPr/>
        </p:nvSpPr>
        <p:spPr>
          <a:xfrm>
            <a:off x="1651000" y="84138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0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重點回顧</a:t>
            </a:r>
            <a:endParaRPr lang="zh-TW" altLang="en-US" sz="4000" baseline="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E1CE69F0-9A6E-D54C-8F62-A5A44F0FBC9D}"/>
              </a:ext>
            </a:extLst>
          </p:cNvPr>
          <p:cNvSpPr/>
          <p:nvPr/>
        </p:nvSpPr>
        <p:spPr>
          <a:xfrm>
            <a:off x="576263" y="2305050"/>
            <a:ext cx="9504362" cy="22098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我們可將多個相同的角色用</a:t>
            </a:r>
            <a:r>
              <a:rPr lang="zh-TW" altLang="en-US" sz="40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分身</a:t>
            </a: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來表達。</a:t>
            </a:r>
            <a:endParaRPr lang="en-US" altLang="zh-TW" sz="40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40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配合</a:t>
            </a:r>
            <a:r>
              <a:rPr lang="zh-TW" altLang="en-US" sz="40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角色變數</a:t>
            </a:r>
            <a:r>
              <a:rPr lang="zh-TW" altLang="en-US" sz="40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可以賦予分身保有差異性。</a:t>
            </a:r>
          </a:p>
        </p:txBody>
      </p:sp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C464354E-7718-6D43-8B5C-6FD4E802E37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168104" y="6768802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28910C2F-9362-3543-85D7-C57FE6C05D28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78</a:t>
            </a:fld>
            <a:endParaRPr lang="en-US" altLang="zh-TW" sz="1400" dirty="0"/>
          </a:p>
        </p:txBody>
      </p:sp>
      <p:pic>
        <p:nvPicPr>
          <p:cNvPr id="6" name="圖片 4">
            <a:hlinkClick r:id="rId2" action="ppaction://hlinksldjump"/>
            <a:extLst>
              <a:ext uri="{FF2B5EF4-FFF2-40B4-BE49-F238E27FC236}">
                <a16:creationId xmlns="" xmlns:a16="http://schemas.microsoft.com/office/drawing/2014/main" id="{3C16A6E3-16AB-3248-AC02-6ABB81DCDC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5700713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5">
            <a:extLst>
              <a:ext uri="{FF2B5EF4-FFF2-40B4-BE49-F238E27FC236}">
                <a16:creationId xmlns="" xmlns:a16="http://schemas.microsoft.com/office/drawing/2014/main" id="{0583AE84-39F0-2544-8536-53CE3522D9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8024" y="2511198"/>
            <a:ext cx="39814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電腦輔助教學的趨勢">
            <a:extLst>
              <a:ext uri="{FF2B5EF4-FFF2-40B4-BE49-F238E27FC236}">
                <a16:creationId xmlns="" xmlns:a16="http://schemas.microsoft.com/office/drawing/2014/main" id="{1B386613-EEC6-5F48-A33F-3C325BA4A34A}"/>
              </a:ext>
            </a:extLst>
          </p:cNvPr>
          <p:cNvSpPr txBox="1">
            <a:spLocks/>
          </p:cNvSpPr>
          <p:nvPr/>
        </p:nvSpPr>
        <p:spPr bwMode="auto">
          <a:xfrm>
            <a:off x="-432296" y="-124493"/>
            <a:ext cx="712879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ctr" anchorCtr="0" compatLnSpc="1">
            <a:prstTxWarp prst="textNoShape">
              <a:avLst/>
            </a:prstTxWarp>
            <a:normAutofit/>
          </a:bodyPr>
          <a:lstStyle>
            <a:lvl1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  <a:lvl2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800" kern="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  <a:cs typeface="Times New Roman"/>
              </a:rPr>
              <a:t>問題與討論</a:t>
            </a:r>
          </a:p>
        </p:txBody>
      </p:sp>
      <p:pic>
        <p:nvPicPr>
          <p:cNvPr id="7" name="圖形 6" descr="住家">
            <a:hlinkClick r:id="rId3" action="ppaction://hlinksldjump"/>
            <a:extLst>
              <a:ext uri="{FF2B5EF4-FFF2-40B4-BE49-F238E27FC236}">
                <a16:creationId xmlns="" xmlns:a16="http://schemas.microsoft.com/office/drawing/2014/main" id="{F222236E-3457-8D4B-8773-D78902F740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56736" y="5880365"/>
            <a:ext cx="816429" cy="81642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32B22C8-3829-054D-8D5D-3BF9EE84BCDA}"/>
              </a:ext>
            </a:extLst>
          </p:cNvPr>
          <p:cNvSpPr/>
          <p:nvPr/>
        </p:nvSpPr>
        <p:spPr>
          <a:xfrm>
            <a:off x="2142724" y="1512218"/>
            <a:ext cx="5795176" cy="1672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8800" b="1" dirty="0">
                <a:latin typeface="PingFang TC" panose="020B0400000000000000" pitchFamily="34" charset="-120"/>
                <a:ea typeface="PingFang TC" panose="020B0400000000000000" pitchFamily="34" charset="-120"/>
              </a:rPr>
              <a:t>你還想知道什麼</a:t>
            </a:r>
            <a:r>
              <a:rPr lang="en-US" altLang="zh-TW" sz="8800" b="1" dirty="0">
                <a:latin typeface="Calibri" panose="020F0502020204030204" pitchFamily="34" charset="0"/>
                <a:ea typeface="PingFang TC Semibold" panose="020B0400000000000000" pitchFamily="34" charset="-120"/>
              </a:rPr>
              <a:t>?</a:t>
            </a:r>
          </a:p>
          <a:p>
            <a:endParaRPr lang="zh-TW" altLang="en-US" sz="6600" dirty="0">
              <a:latin typeface="PingFang TC Semibold" panose="020B0400000000000000" pitchFamily="34" charset="-120"/>
              <a:ea typeface="PingFang TC Semibold" panose="020B04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88759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字方塊 10">
            <a:extLst>
              <a:ext uri="{FF2B5EF4-FFF2-40B4-BE49-F238E27FC236}">
                <a16:creationId xmlns="" xmlns:a16="http://schemas.microsoft.com/office/drawing/2014/main" id="{C1608664-7019-6F42-8FCF-3DFFF43E6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2058"/>
            <a:ext cx="38163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40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使用分身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C28BF85E-C501-EA44-ADBF-9A5017454F4F}"/>
              </a:ext>
            </a:extLst>
          </p:cNvPr>
          <p:cNvSpPr txBox="1">
            <a:spLocks/>
          </p:cNvSpPr>
          <p:nvPr/>
        </p:nvSpPr>
        <p:spPr bwMode="auto">
          <a:xfrm>
            <a:off x="504825" y="1114425"/>
            <a:ext cx="9720263" cy="4970463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為什麼有一隻小貓不會移動</a:t>
            </a:r>
            <a:r>
              <a:rPr lang="en-US" altLang="zh-TW" sz="3600" kern="0" baseline="0" dirty="0">
                <a:latin typeface="Heiti SC Medium" pitchFamily="2" charset="-128"/>
                <a:ea typeface="Heiti SC Medium" pitchFamily="2" charset="-128"/>
                <a:cs typeface="Arial Unicode MS"/>
                <a:sym typeface="Arial Unicode MS"/>
              </a:rPr>
              <a:t>?</a:t>
            </a:r>
            <a:endParaRPr lang="zh-TW" altLang="en-US" sz="3600" kern="0" baseline="0" dirty="0"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1507" name="Picture 2">
            <a:extLst>
              <a:ext uri="{FF2B5EF4-FFF2-40B4-BE49-F238E27FC236}">
                <a16:creationId xmlns="" xmlns:a16="http://schemas.microsoft.com/office/drawing/2014/main" id="{D858428F-13C6-2240-AB92-84EE700A5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0"/>
          <a:stretch>
            <a:fillRect/>
          </a:stretch>
        </p:blipFill>
        <p:spPr bwMode="auto">
          <a:xfrm>
            <a:off x="7423150" y="2273300"/>
            <a:ext cx="2389188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2">
            <a:extLst>
              <a:ext uri="{FF2B5EF4-FFF2-40B4-BE49-F238E27FC236}">
                <a16:creationId xmlns="" xmlns:a16="http://schemas.microsoft.com/office/drawing/2014/main" id="{F705F005-B0A0-2E44-8479-B17CCE1A2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2160588"/>
            <a:ext cx="2119313" cy="32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矩形 12">
            <a:extLst>
              <a:ext uri="{FF2B5EF4-FFF2-40B4-BE49-F238E27FC236}">
                <a16:creationId xmlns="" xmlns:a16="http://schemas.microsoft.com/office/drawing/2014/main" id="{6A5807B6-47C3-DA48-9D49-59EEF154C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8463" y="5735638"/>
            <a:ext cx="5519737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200" baseline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因為走路的動畫是寫在分身，</a:t>
            </a:r>
            <a:endParaRPr lang="en-US" altLang="zh-TW" sz="3200" baseline="0">
              <a:solidFill>
                <a:srgbClr val="C00000"/>
              </a:solidFill>
              <a:latin typeface="Heiti SC Medium" pitchFamily="2" charset="-128"/>
              <a:ea typeface="Heiti SC Medium" pitchFamily="2" charset="-128"/>
            </a:endParaRPr>
          </a:p>
          <a:p>
            <a:pPr>
              <a:lnSpc>
                <a:spcPct val="120000"/>
              </a:lnSpc>
            </a:pPr>
            <a:r>
              <a:rPr lang="zh-TW" altLang="en-US" sz="3200" baseline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</a:rPr>
              <a:t>所以要把本尊隱藏起來</a:t>
            </a:r>
          </a:p>
        </p:txBody>
      </p:sp>
      <p:pic>
        <p:nvPicPr>
          <p:cNvPr id="21510" name="Picture 2">
            <a:extLst>
              <a:ext uri="{FF2B5EF4-FFF2-40B4-BE49-F238E27FC236}">
                <a16:creationId xmlns="" xmlns:a16="http://schemas.microsoft.com/office/drawing/2014/main" id="{2E337D83-3092-334F-917A-17A6AE4F9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928813"/>
            <a:ext cx="2054225" cy="365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矩形 2">
            <a:extLst>
              <a:ext uri="{FF2B5EF4-FFF2-40B4-BE49-F238E27FC236}">
                <a16:creationId xmlns="" xmlns:a16="http://schemas.microsoft.com/office/drawing/2014/main" id="{231FFF61-10C9-AA49-9918-6297ABE63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1300" y="2001838"/>
            <a:ext cx="2549525" cy="3660775"/>
          </a:xfrm>
          <a:prstGeom prst="rect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字方塊 10">
            <a:extLst>
              <a:ext uri="{FF2B5EF4-FFF2-40B4-BE49-F238E27FC236}">
                <a16:creationId xmlns="" xmlns:a16="http://schemas.microsoft.com/office/drawing/2014/main" id="{B4CA19D1-3848-8D4D-8D13-BB89F3171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688" y="71438"/>
            <a:ext cx="38163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400" baseline="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使用分身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957F4D07-4815-A249-871E-C668DC661D81}"/>
              </a:ext>
            </a:extLst>
          </p:cNvPr>
          <p:cNvSpPr txBox="1">
            <a:spLocks/>
          </p:cNvSpPr>
          <p:nvPr/>
        </p:nvSpPr>
        <p:spPr bwMode="auto">
          <a:xfrm>
            <a:off x="936625" y="1296988"/>
            <a:ext cx="7991475" cy="1798637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利用角色變數的概念，就可讓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十隻分身小貓都有自己的編號</a:t>
            </a:r>
            <a:endParaRPr lang="en-US" altLang="zh-TW" sz="36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pic>
        <p:nvPicPr>
          <p:cNvPr id="22531" name="Picture 2">
            <a:extLst>
              <a:ext uri="{FF2B5EF4-FFF2-40B4-BE49-F238E27FC236}">
                <a16:creationId xmlns="" xmlns:a16="http://schemas.microsoft.com/office/drawing/2014/main" id="{C40D91C0-AC81-2543-A944-E755FA982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3024188"/>
            <a:ext cx="441801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D085305-070A-1547-8937-B66BD1BD4D98}"/>
              </a:ext>
            </a:extLst>
          </p:cNvPr>
          <p:cNvSpPr/>
          <p:nvPr/>
        </p:nvSpPr>
        <p:spPr>
          <a:xfrm>
            <a:off x="596900" y="3338513"/>
            <a:ext cx="5038725" cy="29670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1.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新增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角色變數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，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    命名為編號</a:t>
            </a: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2.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選擇</a:t>
            </a:r>
            <a:r>
              <a:rPr lang="zh-TW" altLang="en-US" sz="3200" kern="0" baseline="0" dirty="0">
                <a:solidFill>
                  <a:srgbClr val="C00000"/>
                </a:solidFill>
                <a:latin typeface="Heiti SC Medium" pitchFamily="2" charset="-128"/>
                <a:ea typeface="Heiti SC Medium" pitchFamily="2" charset="-128"/>
                <a:cs typeface="Arial Unicode MS"/>
              </a:rPr>
              <a:t>僅適用當前角色</a:t>
            </a:r>
            <a:r>
              <a:rPr lang="zh-TW" altLang="en-US" sz="3200" kern="0" baseline="0" dirty="0">
                <a:latin typeface="Heiti SC Medium" pitchFamily="2" charset="-128"/>
                <a:ea typeface="Heiti SC Medium" pitchFamily="2" charset="-128"/>
                <a:cs typeface="Arial Unicode MS"/>
              </a:rPr>
              <a:t>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kern="0" baseline="0" dirty="0">
              <a:latin typeface="Heiti SC Medium" pitchFamily="2" charset="-128"/>
              <a:ea typeface="Heiti SC Medium" pitchFamily="2" charset="-128"/>
              <a:cs typeface="Arial Unicode MS"/>
            </a:endParaRPr>
          </a:p>
        </p:txBody>
      </p:sp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03647992-F300-A141-A882-4C579334D27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024088" y="6852791"/>
            <a:ext cx="31908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fld id="{13B1DC03-A498-7A47-9F18-528C9AFB6E5D}" type="slidenum">
              <a:rPr lang="en-US" altLang="zh-TW" sz="1400" smtClean="0"/>
              <a:pPr algn="ctr">
                <a:spcBef>
                  <a:spcPct val="0"/>
                </a:spcBef>
                <a:buFontTx/>
                <a:buNone/>
              </a:pPr>
              <a:t>9</a:t>
            </a:fld>
            <a:endParaRPr lang="en-US" altLang="zh-TW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112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0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112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0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16364</TotalTime>
  <Words>2588</Words>
  <Application>Microsoft Office PowerPoint</Application>
  <PresentationFormat>自訂</PresentationFormat>
  <Paragraphs>500</Paragraphs>
  <Slides>79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79</vt:i4>
      </vt:variant>
    </vt:vector>
  </HeadingPairs>
  <TitlesOfParts>
    <vt:vector size="91" baseType="lpstr">
      <vt:lpstr>Arial Unicode MS</vt:lpstr>
      <vt:lpstr>Heiti SC Medium</vt:lpstr>
      <vt:lpstr>Heiti SC Medium</vt:lpstr>
      <vt:lpstr>PingFang TC</vt:lpstr>
      <vt:lpstr>PingFang TC Semibold</vt:lpstr>
      <vt:lpstr>微軟正黑體</vt:lpstr>
      <vt:lpstr>新細明體</vt:lpstr>
      <vt:lpstr>標楷體</vt:lpstr>
      <vt:lpstr>Arial</vt:lpstr>
      <vt:lpstr>Calibri</vt:lpstr>
      <vt:lpstr>Times New Roman</vt:lpstr>
      <vt:lpstr>預設簡報設計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e00225</dc:creator>
  <cp:lastModifiedBy>胡羽昕</cp:lastModifiedBy>
  <cp:revision>374</cp:revision>
  <cp:lastPrinted>2021-06-13T16:15:20Z</cp:lastPrinted>
  <dcterms:created xsi:type="dcterms:W3CDTF">2007-12-05T03:43:27Z</dcterms:created>
  <dcterms:modified xsi:type="dcterms:W3CDTF">2021-06-17T06:35:29Z</dcterms:modified>
</cp:coreProperties>
</file>