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408" r:id="rId5"/>
    <p:sldId id="260" r:id="rId6"/>
    <p:sldId id="261" r:id="rId7"/>
    <p:sldId id="263" r:id="rId8"/>
    <p:sldId id="409" r:id="rId9"/>
    <p:sldId id="410" r:id="rId10"/>
    <p:sldId id="265" r:id="rId11"/>
    <p:sldId id="266" r:id="rId12"/>
    <p:sldId id="411" r:id="rId13"/>
    <p:sldId id="269" r:id="rId14"/>
    <p:sldId id="270" r:id="rId15"/>
    <p:sldId id="271" r:id="rId16"/>
    <p:sldId id="272" r:id="rId17"/>
    <p:sldId id="273" r:id="rId18"/>
    <p:sldId id="274" r:id="rId19"/>
    <p:sldId id="412" r:id="rId20"/>
    <p:sldId id="275" r:id="rId21"/>
    <p:sldId id="276" r:id="rId22"/>
    <p:sldId id="277" r:id="rId23"/>
    <p:sldId id="278" r:id="rId24"/>
    <p:sldId id="310" r:id="rId25"/>
    <p:sldId id="279" r:id="rId26"/>
    <p:sldId id="280" r:id="rId27"/>
    <p:sldId id="281" r:id="rId28"/>
    <p:sldId id="282" r:id="rId29"/>
    <p:sldId id="283" r:id="rId30"/>
    <p:sldId id="284" r:id="rId31"/>
    <p:sldId id="285" r:id="rId32"/>
    <p:sldId id="286" r:id="rId33"/>
    <p:sldId id="287" r:id="rId34"/>
    <p:sldId id="288" r:id="rId35"/>
    <p:sldId id="413" r:id="rId36"/>
    <p:sldId id="290" r:id="rId37"/>
    <p:sldId id="291" r:id="rId38"/>
    <p:sldId id="293" r:id="rId39"/>
    <p:sldId id="295" r:id="rId40"/>
    <p:sldId id="296" r:id="rId41"/>
    <p:sldId id="312" r:id="rId42"/>
    <p:sldId id="297" r:id="rId43"/>
    <p:sldId id="298" r:id="rId44"/>
    <p:sldId id="299" r:id="rId45"/>
    <p:sldId id="301" r:id="rId46"/>
    <p:sldId id="303" r:id="rId47"/>
    <p:sldId id="305" r:id="rId48"/>
    <p:sldId id="306" r:id="rId49"/>
    <p:sldId id="308" r:id="rId50"/>
    <p:sldId id="313" r:id="rId51"/>
    <p:sldId id="330" r:id="rId52"/>
    <p:sldId id="331" r:id="rId53"/>
    <p:sldId id="332" r:id="rId54"/>
    <p:sldId id="333" r:id="rId55"/>
    <p:sldId id="334" r:id="rId56"/>
    <p:sldId id="335" r:id="rId57"/>
    <p:sldId id="336" r:id="rId58"/>
    <p:sldId id="414" r:id="rId59"/>
    <p:sldId id="344" r:id="rId60"/>
    <p:sldId id="345" r:id="rId61"/>
    <p:sldId id="415" r:id="rId62"/>
    <p:sldId id="347" r:id="rId63"/>
    <p:sldId id="348" r:id="rId64"/>
    <p:sldId id="416" r:id="rId65"/>
    <p:sldId id="363" r:id="rId66"/>
    <p:sldId id="364" r:id="rId67"/>
    <p:sldId id="417" r:id="rId68"/>
    <p:sldId id="418" r:id="rId69"/>
    <p:sldId id="350" r:id="rId70"/>
    <p:sldId id="365" r:id="rId71"/>
    <p:sldId id="352" r:id="rId72"/>
    <p:sldId id="353" r:id="rId73"/>
    <p:sldId id="354" r:id="rId74"/>
    <p:sldId id="355" r:id="rId75"/>
    <p:sldId id="356" r:id="rId76"/>
    <p:sldId id="357" r:id="rId77"/>
    <p:sldId id="366" r:id="rId78"/>
    <p:sldId id="368" r:id="rId79"/>
    <p:sldId id="369" r:id="rId80"/>
    <p:sldId id="370" r:id="rId81"/>
    <p:sldId id="371" r:id="rId82"/>
    <p:sldId id="372" r:id="rId83"/>
    <p:sldId id="373" r:id="rId84"/>
    <p:sldId id="374" r:id="rId85"/>
    <p:sldId id="375" r:id="rId86"/>
    <p:sldId id="377" r:id="rId87"/>
    <p:sldId id="379" r:id="rId88"/>
    <p:sldId id="380" r:id="rId89"/>
    <p:sldId id="381" r:id="rId90"/>
    <p:sldId id="382" r:id="rId91"/>
    <p:sldId id="383" r:id="rId92"/>
    <p:sldId id="384" r:id="rId93"/>
    <p:sldId id="385" r:id="rId94"/>
    <p:sldId id="386" r:id="rId95"/>
    <p:sldId id="387" r:id="rId96"/>
    <p:sldId id="388" r:id="rId97"/>
    <p:sldId id="389" r:id="rId98"/>
    <p:sldId id="390" r:id="rId99"/>
    <p:sldId id="391" r:id="rId100"/>
    <p:sldId id="419" r:id="rId101"/>
    <p:sldId id="392" r:id="rId102"/>
    <p:sldId id="393" r:id="rId103"/>
    <p:sldId id="394" r:id="rId104"/>
    <p:sldId id="396" r:id="rId105"/>
    <p:sldId id="397" r:id="rId106"/>
    <p:sldId id="398" r:id="rId107"/>
    <p:sldId id="399" r:id="rId108"/>
    <p:sldId id="400" r:id="rId109"/>
    <p:sldId id="401" r:id="rId110"/>
    <p:sldId id="402" r:id="rId111"/>
    <p:sldId id="403" r:id="rId112"/>
    <p:sldId id="404" r:id="rId113"/>
    <p:sldId id="405" r:id="rId114"/>
    <p:sldId id="406" r:id="rId115"/>
    <p:sldId id="407" r:id="rId11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0" autoAdjust="0"/>
    <p:restoredTop sz="94660"/>
  </p:normalViewPr>
  <p:slideViewPr>
    <p:cSldViewPr>
      <p:cViewPr varScale="1">
        <p:scale>
          <a:sx n="105" d="100"/>
          <a:sy n="105" d="100"/>
        </p:scale>
        <p:origin x="-169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3075" name="Picture 3" descr="D:\分享區\美編\巧耘\48167109-PPT\image\48167109-Men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64" y="-48129"/>
            <a:ext cx="9243556" cy="693351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3923928" y="1340769"/>
            <a:ext cx="4534272" cy="1584175"/>
          </a:xfrm>
        </p:spPr>
        <p:txBody>
          <a:bodyPr/>
          <a:lstStyle>
            <a:lvl1pPr>
              <a:defRPr sz="5400">
                <a:solidFill>
                  <a:schemeClr val="accent3">
                    <a:lumMod val="50000"/>
                  </a:schemeClr>
                </a:solidFill>
              </a:defRPr>
            </a:lvl1pPr>
          </a:lstStyle>
          <a:p>
            <a:r>
              <a:rPr lang="zh-TW" altLang="en-US" dirty="0" smtClean="0"/>
              <a:t>按一下以編輯母片標題樣式</a:t>
            </a:r>
            <a:endParaRPr lang="zh-TW" altLang="en-US" dirty="0"/>
          </a:p>
        </p:txBody>
      </p:sp>
      <p:sp>
        <p:nvSpPr>
          <p:cNvPr id="4" name="日期版面配置區 3"/>
          <p:cNvSpPr>
            <a:spLocks noGrp="1"/>
          </p:cNvSpPr>
          <p:nvPr>
            <p:ph type="dt" sz="half" idx="10"/>
          </p:nvPr>
        </p:nvSpPr>
        <p:spPr/>
        <p:txBody>
          <a:bodyPr/>
          <a:lstStyle/>
          <a:p>
            <a:fld id="{34331772-E372-4613-B6EC-2E8233224A11}" type="datetimeFigureOut">
              <a:rPr lang="zh-TW" altLang="en-US" smtClean="0"/>
              <a:pPr/>
              <a:t>2022/8/1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4DFDDA-A02D-4CB4-8B59-B74F38B21D36}" type="slidenum">
              <a:rPr lang="zh-TW" altLang="en-US" smtClean="0"/>
              <a:pPr/>
              <a:t>‹#›</a:t>
            </a:fld>
            <a:endParaRPr lang="zh-TW" altLang="en-US"/>
          </a:p>
        </p:txBody>
      </p:sp>
      <p:pic>
        <p:nvPicPr>
          <p:cNvPr id="7" name="Picture 2" descr="E:\蔡政諺\詩蕙\4816410資訊科技\圖片\icon-06.png">
            <a:hlinkClick r:id="" action="ppaction://hlinkshowjump?jump=endshow"/>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8000" y="6537600"/>
            <a:ext cx="287238" cy="28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810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4331772-E372-4613-B6EC-2E8233224A11}" type="datetimeFigureOut">
              <a:rPr lang="zh-TW" altLang="en-US" smtClean="0"/>
              <a:pPr/>
              <a:t>2022/8/1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4DFDDA-A02D-4CB4-8B59-B74F38B21D36}" type="slidenum">
              <a:rPr lang="zh-TW" altLang="en-US" smtClean="0"/>
              <a:pPr/>
              <a:t>‹#›</a:t>
            </a:fld>
            <a:endParaRPr lang="zh-TW" altLang="en-US"/>
          </a:p>
        </p:txBody>
      </p:sp>
    </p:spTree>
    <p:extLst>
      <p:ext uri="{BB962C8B-B14F-4D97-AF65-F5344CB8AC3E}">
        <p14:creationId xmlns:p14="http://schemas.microsoft.com/office/powerpoint/2010/main" val="3969388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4331772-E372-4613-B6EC-2E8233224A11}" type="datetimeFigureOut">
              <a:rPr lang="zh-TW" altLang="en-US" smtClean="0"/>
              <a:pPr/>
              <a:t>2022/8/1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4DFDDA-A02D-4CB4-8B59-B74F38B21D36}" type="slidenum">
              <a:rPr lang="zh-TW" altLang="en-US" smtClean="0"/>
              <a:pPr/>
              <a:t>‹#›</a:t>
            </a:fld>
            <a:endParaRPr lang="zh-TW" altLang="en-US"/>
          </a:p>
        </p:txBody>
      </p:sp>
    </p:spTree>
    <p:extLst>
      <p:ext uri="{BB962C8B-B14F-4D97-AF65-F5344CB8AC3E}">
        <p14:creationId xmlns:p14="http://schemas.microsoft.com/office/powerpoint/2010/main" val="112355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251520" y="476672"/>
            <a:ext cx="8640960" cy="720080"/>
          </a:xfrm>
        </p:spPr>
        <p:txBody>
          <a:bodyPr/>
          <a:lstStyle>
            <a:lvl1pPr>
              <a:defRPr>
                <a:latin typeface="Arial" panose="020B0604020202020204" pitchFamily="34" charset="0"/>
                <a:cs typeface="Arial" panose="020B0604020202020204" pitchFamily="34" charset="0"/>
              </a:defRPr>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251520" y="1268760"/>
            <a:ext cx="8640960" cy="5184576"/>
          </a:xfrm>
        </p:spPr>
        <p:txBody>
          <a:bodyPr/>
          <a:lstStyle>
            <a:lvl1pPr>
              <a:spcBef>
                <a:spcPts val="1200"/>
              </a:spcBef>
              <a:defRPr>
                <a:latin typeface="Arial" panose="020B0604020202020204" pitchFamily="34" charset="0"/>
                <a:cs typeface="Arial" panose="020B0604020202020204" pitchFamily="34" charset="0"/>
              </a:defRPr>
            </a:lvl1pPr>
            <a:lvl2pPr>
              <a:spcBef>
                <a:spcPts val="1200"/>
              </a:spcBef>
              <a:defRPr>
                <a:latin typeface="Arial" panose="020B0604020202020204" pitchFamily="34" charset="0"/>
                <a:cs typeface="Arial" panose="020B0604020202020204" pitchFamily="34" charset="0"/>
              </a:defRPr>
            </a:lvl2pPr>
            <a:lvl3pPr marL="1143000" indent="-228600">
              <a:spcBef>
                <a:spcPts val="1200"/>
              </a:spcBef>
              <a:buFont typeface="Wingdings" panose="05000000000000000000" pitchFamily="2" charset="2"/>
              <a:buChar char="F"/>
              <a:defRPr sz="2600">
                <a:latin typeface="Arial" panose="020B0604020202020204" pitchFamily="34" charset="0"/>
                <a:cs typeface="Arial" panose="020B0604020202020204" pitchFamily="34" charset="0"/>
              </a:defRPr>
            </a:lvl3pPr>
            <a:lvl4pPr>
              <a:spcBef>
                <a:spcPts val="1200"/>
              </a:spcBef>
              <a:defRPr>
                <a:latin typeface="Arial" panose="020B0604020202020204" pitchFamily="34" charset="0"/>
                <a:cs typeface="Arial" panose="020B0604020202020204" pitchFamily="34" charset="0"/>
              </a:defRPr>
            </a:lvl4pPr>
            <a:lvl5pPr>
              <a:spcBef>
                <a:spcPts val="1200"/>
              </a:spcBef>
              <a:defRPr>
                <a:latin typeface="Arial" panose="020B0604020202020204" pitchFamily="34" charset="0"/>
                <a:cs typeface="Arial" panose="020B0604020202020204" pitchFamily="34"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1041491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34331772-E372-4613-B6EC-2E8233224A11}" type="datetimeFigureOut">
              <a:rPr lang="zh-TW" altLang="en-US" smtClean="0"/>
              <a:pPr/>
              <a:t>2022/8/1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04DFDDA-A02D-4CB4-8B59-B74F38B21D36}" type="slidenum">
              <a:rPr lang="zh-TW" altLang="en-US" smtClean="0"/>
              <a:pPr/>
              <a:t>‹#›</a:t>
            </a:fld>
            <a:endParaRPr lang="zh-TW" altLang="en-US"/>
          </a:p>
        </p:txBody>
      </p:sp>
    </p:spTree>
    <p:extLst>
      <p:ext uri="{BB962C8B-B14F-4D97-AF65-F5344CB8AC3E}">
        <p14:creationId xmlns:p14="http://schemas.microsoft.com/office/powerpoint/2010/main" val="174060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4331772-E372-4613-B6EC-2E8233224A11}" type="datetimeFigureOut">
              <a:rPr lang="zh-TW" altLang="en-US" smtClean="0"/>
              <a:pPr/>
              <a:t>2022/8/1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04DFDDA-A02D-4CB4-8B59-B74F38B21D36}" type="slidenum">
              <a:rPr lang="zh-TW" altLang="en-US" smtClean="0"/>
              <a:pPr/>
              <a:t>‹#›</a:t>
            </a:fld>
            <a:endParaRPr lang="zh-TW" altLang="en-US"/>
          </a:p>
        </p:txBody>
      </p:sp>
    </p:spTree>
    <p:extLst>
      <p:ext uri="{BB962C8B-B14F-4D97-AF65-F5344CB8AC3E}">
        <p14:creationId xmlns:p14="http://schemas.microsoft.com/office/powerpoint/2010/main" val="3434204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4331772-E372-4613-B6EC-2E8233224A11}" type="datetimeFigureOut">
              <a:rPr lang="zh-TW" altLang="en-US" smtClean="0"/>
              <a:pPr/>
              <a:t>2022/8/1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04DFDDA-A02D-4CB4-8B59-B74F38B21D36}" type="slidenum">
              <a:rPr lang="zh-TW" altLang="en-US" smtClean="0"/>
              <a:pPr/>
              <a:t>‹#›</a:t>
            </a:fld>
            <a:endParaRPr lang="zh-TW" altLang="en-US"/>
          </a:p>
        </p:txBody>
      </p:sp>
    </p:spTree>
    <p:extLst>
      <p:ext uri="{BB962C8B-B14F-4D97-AF65-F5344CB8AC3E}">
        <p14:creationId xmlns:p14="http://schemas.microsoft.com/office/powerpoint/2010/main" val="1175092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4331772-E372-4613-B6EC-2E8233224A11}" type="datetimeFigureOut">
              <a:rPr lang="zh-TW" altLang="en-US" smtClean="0"/>
              <a:pPr/>
              <a:t>2022/8/1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04DFDDA-A02D-4CB4-8B59-B74F38B21D36}" type="slidenum">
              <a:rPr lang="zh-TW" altLang="en-US" smtClean="0"/>
              <a:pPr/>
              <a:t>‹#›</a:t>
            </a:fld>
            <a:endParaRPr lang="zh-TW" altLang="en-US"/>
          </a:p>
        </p:txBody>
      </p:sp>
    </p:spTree>
    <p:extLst>
      <p:ext uri="{BB962C8B-B14F-4D97-AF65-F5344CB8AC3E}">
        <p14:creationId xmlns:p14="http://schemas.microsoft.com/office/powerpoint/2010/main" val="2707960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4331772-E372-4613-B6EC-2E8233224A11}" type="datetimeFigureOut">
              <a:rPr lang="zh-TW" altLang="en-US" smtClean="0"/>
              <a:pPr/>
              <a:t>2022/8/1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04DFDDA-A02D-4CB4-8B59-B74F38B21D36}" type="slidenum">
              <a:rPr lang="zh-TW" altLang="en-US" smtClean="0"/>
              <a:pPr/>
              <a:t>‹#›</a:t>
            </a:fld>
            <a:endParaRPr lang="zh-TW" altLang="en-US"/>
          </a:p>
        </p:txBody>
      </p:sp>
    </p:spTree>
    <p:extLst>
      <p:ext uri="{BB962C8B-B14F-4D97-AF65-F5344CB8AC3E}">
        <p14:creationId xmlns:p14="http://schemas.microsoft.com/office/powerpoint/2010/main" val="404292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4331772-E372-4613-B6EC-2E8233224A11}" type="datetimeFigureOut">
              <a:rPr lang="zh-TW" altLang="en-US" smtClean="0"/>
              <a:pPr/>
              <a:t>2022/8/1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04DFDDA-A02D-4CB4-8B59-B74F38B21D36}" type="slidenum">
              <a:rPr lang="zh-TW" altLang="en-US" smtClean="0"/>
              <a:pPr/>
              <a:t>‹#›</a:t>
            </a:fld>
            <a:endParaRPr lang="zh-TW" altLang="en-US"/>
          </a:p>
        </p:txBody>
      </p:sp>
    </p:spTree>
    <p:extLst>
      <p:ext uri="{BB962C8B-B14F-4D97-AF65-F5344CB8AC3E}">
        <p14:creationId xmlns:p14="http://schemas.microsoft.com/office/powerpoint/2010/main" val="357342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4331772-E372-4613-B6EC-2E8233224A11}" type="datetimeFigureOut">
              <a:rPr lang="zh-TW" altLang="en-US" smtClean="0"/>
              <a:pPr/>
              <a:t>2022/8/1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04DFDDA-A02D-4CB4-8B59-B74F38B21D36}" type="slidenum">
              <a:rPr lang="zh-TW" altLang="en-US" smtClean="0"/>
              <a:pPr/>
              <a:t>‹#›</a:t>
            </a:fld>
            <a:endParaRPr lang="zh-TW" altLang="en-US"/>
          </a:p>
        </p:txBody>
      </p:sp>
    </p:spTree>
    <p:extLst>
      <p:ext uri="{BB962C8B-B14F-4D97-AF65-F5344CB8AC3E}">
        <p14:creationId xmlns:p14="http://schemas.microsoft.com/office/powerpoint/2010/main" val="400238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 Target="../slides/slid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descr="D:\分享區\美編\巧耘\48167109-PPT\image\48167109-NE.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319" y="-27384"/>
            <a:ext cx="9179392"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457200" y="332656"/>
            <a:ext cx="8229600" cy="1084982"/>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31772-E372-4613-B6EC-2E8233224A11}" type="datetimeFigureOut">
              <a:rPr lang="zh-TW" altLang="en-US" smtClean="0"/>
              <a:pPr/>
              <a:t>2022/8/1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DFDDA-A02D-4CB4-8B59-B74F38B21D36}" type="slidenum">
              <a:rPr lang="zh-TW" altLang="en-US" smtClean="0"/>
              <a:pPr/>
              <a:t>‹#›</a:t>
            </a:fld>
            <a:endParaRPr lang="zh-TW" altLang="en-US"/>
          </a:p>
        </p:txBody>
      </p:sp>
      <p:pic>
        <p:nvPicPr>
          <p:cNvPr id="8" name="Picture 20" descr="E:\蔡政諺\詩蕙\4816410資訊科技\圖片\icon-01.png">
            <a:hlinkClick r:id="rId14" action="ppaction://hlinksldjump"/>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789600" y="6511642"/>
            <a:ext cx="293842" cy="2938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1" descr="E:\蔡政諺\詩蕙\4816410資訊科技\圖片\icon-02.png">
            <a:hlinkClick r:id="" action="ppaction://hlinkshowjump?jump=previousslide"/>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50401" y="6511642"/>
            <a:ext cx="282539" cy="2938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E:\蔡政諺\詩蕙\4816410資訊科技\圖片\icon-03.png">
            <a:hlinkClick r:id="" action="ppaction://hlinkshowjump?jump=firstslide"/>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711201" y="6511642"/>
            <a:ext cx="282539" cy="2938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3" descr="E:\蔡政諺\詩蕙\4816410資訊科技\圖片\icon-04.png">
            <a:hlinkClick r:id="" action="ppaction://hlinkshowjump?jump=nextslide"/>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164800" y="6511642"/>
            <a:ext cx="293842" cy="2938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E:\蔡政諺\詩蕙\4816410資訊科技\圖片\icon-05.png">
            <a:hlinkClick r:id="" action="ppaction://hlinkshowjump?jump=lastslide"/>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8622000" y="6527800"/>
            <a:ext cx="293842" cy="293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425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600" b="1" kern="1200">
          <a:solidFill>
            <a:schemeClr val="accent3">
              <a:lumMod val="50000"/>
            </a:schemeClr>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2mSyseKBWX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W4E5aboPui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tVtmV-Nd1A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oSOJbK4xuv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0VEADDQuoV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zKinRZdQSA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y7kHIBUsg4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NEasf4Q0xDA"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gb.tabc.org.tw/"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00Xk8RaxQtk"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f_CZFTPrTPs"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smartcity.org.tw/index.php"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vO--omVGwJA"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923928" y="1340769"/>
            <a:ext cx="4791476" cy="1152127"/>
          </a:xfrm>
        </p:spPr>
        <p:txBody>
          <a:bodyPr>
            <a:normAutofit/>
          </a:bodyPr>
          <a:lstStyle/>
          <a:p>
            <a:pPr fontAlgn="base">
              <a:spcAft>
                <a:spcPct val="0"/>
              </a:spcAft>
              <a:defRPr/>
            </a:pPr>
            <a:r>
              <a:rPr lang="en-US" altLang="zh-TW" sz="4600" dirty="0" smtClean="0">
                <a:solidFill>
                  <a:srgbClr val="00B050"/>
                </a:solidFill>
                <a:cs typeface="+mn-cs"/>
              </a:rPr>
              <a:t>04</a:t>
            </a:r>
            <a:r>
              <a:rPr lang="en-US" altLang="zh-TW" sz="4600" dirty="0">
                <a:solidFill>
                  <a:srgbClr val="00B050"/>
                </a:solidFill>
                <a:cs typeface="+mn-cs"/>
              </a:rPr>
              <a:t>IoT</a:t>
            </a:r>
            <a:r>
              <a:rPr lang="zh-TW" altLang="en-US" sz="4600" dirty="0">
                <a:solidFill>
                  <a:srgbClr val="00B050"/>
                </a:solidFill>
                <a:cs typeface="+mn-cs"/>
              </a:rPr>
              <a:t>智慧綠能屋</a:t>
            </a:r>
          </a:p>
        </p:txBody>
      </p:sp>
      <p:sp>
        <p:nvSpPr>
          <p:cNvPr id="3" name="文字方塊 2">
            <a:extLst>
              <a:ext uri="{FF2B5EF4-FFF2-40B4-BE49-F238E27FC236}">
                <a16:creationId xmlns:a16="http://schemas.microsoft.com/office/drawing/2014/main" xmlns="" id="{5FC49A0D-B10D-4097-8CAB-E803D4155390}"/>
              </a:ext>
            </a:extLst>
          </p:cNvPr>
          <p:cNvSpPr txBox="1"/>
          <p:nvPr/>
        </p:nvSpPr>
        <p:spPr>
          <a:xfrm>
            <a:off x="3907481" y="2852936"/>
            <a:ext cx="5233537" cy="2477601"/>
          </a:xfrm>
          <a:prstGeom prst="rect">
            <a:avLst/>
          </a:prstGeom>
          <a:noFill/>
        </p:spPr>
        <p:txBody>
          <a:bodyPr wrap="square" rtlCol="0">
            <a:spAutoFit/>
          </a:bodyPr>
          <a:lstStyle/>
          <a:p>
            <a:r>
              <a:rPr lang="zh-TW" altLang="en-US" sz="3100" b="1" dirty="0" smtClean="0">
                <a:solidFill>
                  <a:srgbClr val="00BC55"/>
                </a:solidFill>
                <a:latin typeface="微軟正黑體" panose="020B0604030504040204" pitchFamily="34" charset="-120"/>
                <a:ea typeface="微軟正黑體" panose="020B0604030504040204" pitchFamily="34" charset="-120"/>
              </a:rPr>
              <a:t>一、界定問題</a:t>
            </a:r>
            <a:endParaRPr lang="en-US" altLang="zh-TW" sz="3100" b="1" dirty="0" smtClean="0">
              <a:solidFill>
                <a:srgbClr val="00BC55"/>
              </a:solidFill>
              <a:latin typeface="微軟正黑體" panose="020B0604030504040204" pitchFamily="34" charset="-120"/>
              <a:ea typeface="微軟正黑體" panose="020B0604030504040204" pitchFamily="34" charset="-120"/>
            </a:endParaRPr>
          </a:p>
          <a:p>
            <a:r>
              <a:rPr lang="zh-TW" altLang="en-US" sz="3100" b="1" dirty="0">
                <a:solidFill>
                  <a:srgbClr val="00BC55"/>
                </a:solidFill>
                <a:latin typeface="微軟正黑體" panose="020B0604030504040204" pitchFamily="34" charset="-120"/>
                <a:ea typeface="微軟正黑體" panose="020B0604030504040204" pitchFamily="34" charset="-120"/>
              </a:rPr>
              <a:t>二、蒐集</a:t>
            </a:r>
            <a:r>
              <a:rPr lang="zh-TW" altLang="en-US" sz="3100" b="1" dirty="0" smtClean="0">
                <a:solidFill>
                  <a:srgbClr val="00BC55"/>
                </a:solidFill>
                <a:latin typeface="微軟正黑體" panose="020B0604030504040204" pitchFamily="34" charset="-120"/>
                <a:ea typeface="微軟正黑體" panose="020B0604030504040204" pitchFamily="34" charset="-120"/>
              </a:rPr>
              <a:t>資料</a:t>
            </a:r>
            <a:endParaRPr lang="en-US" altLang="zh-TW" sz="3100" b="1" dirty="0" smtClean="0">
              <a:solidFill>
                <a:srgbClr val="00BC55"/>
              </a:solidFill>
              <a:latin typeface="微軟正黑體" panose="020B0604030504040204" pitchFamily="34" charset="-120"/>
              <a:ea typeface="微軟正黑體" panose="020B0604030504040204" pitchFamily="34" charset="-120"/>
            </a:endParaRPr>
          </a:p>
          <a:p>
            <a:r>
              <a:rPr lang="zh-TW" altLang="en-US" sz="3100" b="1" dirty="0">
                <a:solidFill>
                  <a:srgbClr val="00BC55"/>
                </a:solidFill>
                <a:latin typeface="微軟正黑體" panose="020B0604030504040204" pitchFamily="34" charset="-120"/>
                <a:ea typeface="微軟正黑體" panose="020B0604030504040204" pitchFamily="34" charset="-120"/>
              </a:rPr>
              <a:t>三、發展</a:t>
            </a:r>
            <a:r>
              <a:rPr lang="zh-TW" altLang="en-US" sz="3100" b="1" dirty="0" smtClean="0">
                <a:solidFill>
                  <a:srgbClr val="00BC55"/>
                </a:solidFill>
                <a:latin typeface="微軟正黑體" panose="020B0604030504040204" pitchFamily="34" charset="-120"/>
                <a:ea typeface="微軟正黑體" panose="020B0604030504040204" pitchFamily="34" charset="-120"/>
              </a:rPr>
              <a:t>方案</a:t>
            </a:r>
            <a:endParaRPr lang="en-US" altLang="zh-TW" sz="3100" b="1" dirty="0" smtClean="0">
              <a:solidFill>
                <a:srgbClr val="00BC55"/>
              </a:solidFill>
              <a:latin typeface="微軟正黑體" panose="020B0604030504040204" pitchFamily="34" charset="-120"/>
              <a:ea typeface="微軟正黑體" panose="020B0604030504040204" pitchFamily="34" charset="-120"/>
            </a:endParaRPr>
          </a:p>
          <a:p>
            <a:r>
              <a:rPr lang="zh-TW" altLang="en-US" sz="3100" b="1" dirty="0">
                <a:solidFill>
                  <a:srgbClr val="00BC55"/>
                </a:solidFill>
                <a:latin typeface="微軟正黑體" panose="020B0604030504040204" pitchFamily="34" charset="-120"/>
                <a:ea typeface="微軟正黑體" panose="020B0604030504040204" pitchFamily="34" charset="-120"/>
              </a:rPr>
              <a:t>四、設計</a:t>
            </a:r>
            <a:r>
              <a:rPr lang="zh-TW" altLang="en-US" sz="3100" b="1" dirty="0" smtClean="0">
                <a:solidFill>
                  <a:srgbClr val="00BC55"/>
                </a:solidFill>
                <a:latin typeface="微軟正黑體" panose="020B0604030504040204" pitchFamily="34" charset="-120"/>
                <a:ea typeface="微軟正黑體" panose="020B0604030504040204" pitchFamily="34" charset="-120"/>
              </a:rPr>
              <a:t>製作</a:t>
            </a:r>
            <a:endParaRPr lang="en-US" altLang="zh-TW" sz="3100" b="1" dirty="0" smtClean="0">
              <a:solidFill>
                <a:srgbClr val="00BC55"/>
              </a:solidFill>
              <a:latin typeface="微軟正黑體" panose="020B0604030504040204" pitchFamily="34" charset="-120"/>
              <a:ea typeface="微軟正黑體" panose="020B0604030504040204" pitchFamily="34" charset="-120"/>
            </a:endParaRPr>
          </a:p>
          <a:p>
            <a:r>
              <a:rPr lang="zh-TW" altLang="en-US" sz="3100" b="1" dirty="0" smtClean="0">
                <a:solidFill>
                  <a:srgbClr val="00BC55"/>
                </a:solidFill>
                <a:latin typeface="微軟正黑體" panose="020B0604030504040204" pitchFamily="34" charset="-120"/>
                <a:ea typeface="微軟正黑體" panose="020B0604030504040204" pitchFamily="34" charset="-120"/>
              </a:rPr>
              <a:t>五、</a:t>
            </a:r>
            <a:r>
              <a:rPr lang="zh-TW" altLang="en-US" sz="3100" b="1" dirty="0">
                <a:solidFill>
                  <a:srgbClr val="00BC55"/>
                </a:solidFill>
                <a:latin typeface="微軟正黑體" panose="020B0604030504040204" pitchFamily="34" charset="-120"/>
                <a:ea typeface="微軟正黑體" panose="020B0604030504040204" pitchFamily="34" charset="-120"/>
              </a:rPr>
              <a:t>測試修正</a:t>
            </a:r>
          </a:p>
        </p:txBody>
      </p:sp>
    </p:spTree>
    <p:extLst>
      <p:ext uri="{BB962C8B-B14F-4D97-AF65-F5344CB8AC3E}">
        <p14:creationId xmlns:p14="http://schemas.microsoft.com/office/powerpoint/2010/main" val="52688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知識補給站</a:t>
            </a:r>
            <a:endParaRPr lang="zh-TW" altLang="en-US" dirty="0"/>
          </a:p>
        </p:txBody>
      </p:sp>
      <p:sp>
        <p:nvSpPr>
          <p:cNvPr id="3" name="內容版面配置區 2"/>
          <p:cNvSpPr>
            <a:spLocks noGrp="1"/>
          </p:cNvSpPr>
          <p:nvPr>
            <p:ph idx="1"/>
          </p:nvPr>
        </p:nvSpPr>
        <p:spPr/>
        <p:txBody>
          <a:bodyPr/>
          <a:lstStyle/>
          <a:p>
            <a:pPr marL="460375" lvl="1" indent="-457200">
              <a:buFont typeface="Arial" panose="020B0604020202020204" pitchFamily="34" charset="0"/>
              <a:buChar char="•"/>
            </a:pPr>
            <a:r>
              <a:rPr lang="zh-TW" altLang="en-US" dirty="0" smtClean="0"/>
              <a:t>智慧城市（</a:t>
            </a:r>
            <a:r>
              <a:rPr lang="en-US" altLang="zh-TW" dirty="0" smtClean="0"/>
              <a:t>smart city</a:t>
            </a:r>
            <a:r>
              <a:rPr lang="zh-TW" altLang="en-US" dirty="0" smtClean="0"/>
              <a:t>），就是採用物聯網技術將感測器、計量器和路燈或其他裝置串連起來，採集資料並分析數據，進而改進公共基礎設施和服務。</a:t>
            </a:r>
            <a:endParaRPr lang="zh-TW" altLang="en-US" dirty="0"/>
          </a:p>
        </p:txBody>
      </p:sp>
    </p:spTree>
    <p:extLst>
      <p:ext uri="{BB962C8B-B14F-4D97-AF65-F5344CB8AC3E}">
        <p14:creationId xmlns:p14="http://schemas.microsoft.com/office/powerpoint/2010/main" val="56679613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r>
              <a:rPr lang="zh-TW" altLang="en-US" dirty="0" smtClean="0"/>
              <a:t>外牆通風</a:t>
            </a:r>
            <a:endParaRPr lang="en-US" altLang="zh-TW" dirty="0" smtClean="0"/>
          </a:p>
          <a:p>
            <a:pPr lvl="1"/>
            <a:r>
              <a:rPr lang="zh-TW" altLang="en-US" dirty="0" smtClean="0"/>
              <a:t>同時搭配上述所提到的再生能源生產能量，使用能源資通訊智慧化管理的裝置，使綠能屋的耗能與產能達到平衡。</a:t>
            </a:r>
            <a:endParaRPr lang="zh-TW" alt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2996952"/>
            <a:ext cx="3387268" cy="332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4649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r>
              <a:rPr lang="zh-TW" altLang="en-US" smtClean="0"/>
              <a:t>外廳遮陽：適當面積的雨遮、屋簷</a:t>
            </a:r>
            <a:endParaRPr lang="en-US" altLang="zh-TW" smtClean="0"/>
          </a:p>
          <a:p>
            <a:pPr lvl="1"/>
            <a:r>
              <a:rPr lang="zh-TW" altLang="en-US" smtClean="0"/>
              <a:t>陽光房的遮陽設備可以幫助綠能屋從外界直接阻隔陽光和熱度進入屋內，當屋簷設備擋住強烈紫外線的同時，亦能透過遮陽設備吸收及反射熱量。</a:t>
            </a:r>
            <a:endParaRPr lang="en-US" altLang="zh-TW" dirty="0" smtClean="0"/>
          </a:p>
        </p:txBody>
      </p:sp>
    </p:spTree>
    <p:extLst>
      <p:ext uri="{BB962C8B-B14F-4D97-AF65-F5344CB8AC3E}">
        <p14:creationId xmlns:p14="http://schemas.microsoft.com/office/powerpoint/2010/main" val="8359468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r>
              <a:rPr lang="zh-TW" altLang="en-US" dirty="0" smtClean="0"/>
              <a:t>外廳遮陽：適當面積的雨遮、屋簷</a:t>
            </a:r>
            <a:endParaRPr lang="en-US" altLang="zh-TW" dirty="0" smtClean="0"/>
          </a:p>
          <a:p>
            <a:pPr lvl="1"/>
            <a:r>
              <a:rPr lang="zh-TW" altLang="en-US" dirty="0" smtClean="0"/>
              <a:t>水平遮陽</a:t>
            </a:r>
            <a:endParaRPr lang="en-US" altLang="zh-TW" dirty="0" smtClean="0"/>
          </a:p>
          <a:p>
            <a:pPr marL="1258888" lvl="2" indent="-344488"/>
            <a:r>
              <a:rPr lang="zh-TW" altLang="en-US" dirty="0" smtClean="0"/>
              <a:t>由太陽運行的軌跡可以發現，太陽每天從天空的東邊升起，在赤道的方向（南邊）慢慢地升高，接著在西邊落下。</a:t>
            </a:r>
            <a:endParaRPr lang="en-US" altLang="zh-TW" dirty="0" smtClean="0"/>
          </a:p>
          <a:p>
            <a:pPr marL="1258888" lvl="2" indent="-344488"/>
            <a:r>
              <a:rPr lang="zh-TW" altLang="en-US" dirty="0" smtClean="0"/>
              <a:t>因此，水平遮陽設置於朝南的窗戶其功效會較佳，因為太陽運行到南邊時，角度比東邊及西邊都高，有一點點突出物就能有效遮擋陽光射入室內。</a:t>
            </a:r>
          </a:p>
          <a:p>
            <a:endParaRPr lang="en-US" altLang="zh-TW" dirty="0" smtClean="0"/>
          </a:p>
          <a:p>
            <a:endParaRPr lang="zh-TW" altLang="en-US" dirty="0"/>
          </a:p>
        </p:txBody>
      </p:sp>
    </p:spTree>
    <p:extLst>
      <p:ext uri="{BB962C8B-B14F-4D97-AF65-F5344CB8AC3E}">
        <p14:creationId xmlns:p14="http://schemas.microsoft.com/office/powerpoint/2010/main" val="30309039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r>
              <a:rPr lang="zh-TW" altLang="en-US" dirty="0" smtClean="0"/>
              <a:t>外廳遮陽：適當面積的雨遮、屋簷</a:t>
            </a:r>
            <a:endParaRPr lang="en-US" altLang="zh-TW" dirty="0" smtClean="0"/>
          </a:p>
          <a:p>
            <a:pPr lvl="1"/>
            <a:r>
              <a:rPr lang="zh-TW" altLang="en-US" dirty="0" smtClean="0"/>
              <a:t>垂直遮陽</a:t>
            </a:r>
            <a:endParaRPr lang="en-US" altLang="zh-TW" dirty="0" smtClean="0"/>
          </a:p>
          <a:p>
            <a:pPr marL="1258888" lvl="2" indent="-344488"/>
            <a:r>
              <a:rPr lang="zh-TW" altLang="en-US" dirty="0" smtClean="0"/>
              <a:t>在東邊與西邊的太陽光直射的角度會較低，採用垂直遮陽便可遮擋低角度的陽光，有效地阻絕大量的熱能進入室內。</a:t>
            </a:r>
            <a:endParaRPr lang="zh-TW" alt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409708"/>
            <a:ext cx="2890909"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9880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r>
              <a:rPr lang="zh-TW" altLang="en-US" smtClean="0"/>
              <a:t>栽種植物</a:t>
            </a:r>
            <a:endParaRPr lang="en-US" altLang="zh-TW" smtClean="0"/>
          </a:p>
          <a:p>
            <a:pPr lvl="1"/>
            <a:r>
              <a:rPr lang="zh-TW" altLang="en-US" smtClean="0"/>
              <a:t>由於都市具有資源豐富、就業機會多及交通便利等優勢，使得人口往都會區集中，造成有限的土地被過度開發，各種硬體建設導致都市綠地減少。</a:t>
            </a:r>
            <a:endParaRPr lang="en-US" altLang="zh-TW" smtClean="0"/>
          </a:p>
          <a:p>
            <a:pPr lvl="1"/>
            <a:r>
              <a:rPr lang="zh-TW" altLang="en-US" smtClean="0"/>
              <a:t>若能利用自家屋頂進行有效綠化，即可提升都市整體的綠化量、美化景觀、室內降溫及緩和都市熱島效應的功效。</a:t>
            </a:r>
            <a:endParaRPr lang="zh-TW" altLang="en-US" dirty="0"/>
          </a:p>
        </p:txBody>
      </p:sp>
    </p:spTree>
    <p:extLst>
      <p:ext uri="{BB962C8B-B14F-4D97-AF65-F5344CB8AC3E}">
        <p14:creationId xmlns:p14="http://schemas.microsoft.com/office/powerpoint/2010/main" val="24501606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r>
              <a:rPr lang="zh-TW" altLang="en-US" smtClean="0"/>
              <a:t>栽種植物</a:t>
            </a:r>
            <a:endParaRPr lang="en-US" altLang="zh-TW" smtClean="0"/>
          </a:p>
          <a:p>
            <a:pPr lvl="1"/>
            <a:r>
              <a:rPr lang="zh-TW" altLang="en-US" smtClean="0"/>
              <a:t>構成材料包括防水隔熱層、排水層、隔離過濾層、阻根層，以及厚度大約</a:t>
            </a:r>
            <a:r>
              <a:rPr lang="en-US" altLang="zh-TW" smtClean="0"/>
              <a:t>15 </a:t>
            </a:r>
            <a:r>
              <a:rPr lang="zh-TW" altLang="en-US" smtClean="0"/>
              <a:t>公分的土壤介質，以達成減輕屋頂重量、增加土壤保水等目標。</a:t>
            </a:r>
            <a:endParaRPr lang="en-US" altLang="zh-TW" smtClean="0"/>
          </a:p>
          <a:p>
            <a:pPr lvl="1"/>
            <a:r>
              <a:rPr lang="zh-TW" altLang="en-US" smtClean="0"/>
              <a:t>植被可選擇生長速度緩慢、耐旱、易維護的低矮灌木、草坪及地被植物草種等。</a:t>
            </a:r>
            <a:endParaRPr lang="zh-TW" altLang="en-US" dirty="0"/>
          </a:p>
        </p:txBody>
      </p:sp>
    </p:spTree>
    <p:extLst>
      <p:ext uri="{BB962C8B-B14F-4D97-AF65-F5344CB8AC3E}">
        <p14:creationId xmlns:p14="http://schemas.microsoft.com/office/powerpoint/2010/main" val="23573926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825" y="1639322"/>
            <a:ext cx="8642350" cy="4442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0442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知識補給站</a:t>
            </a:r>
            <a:endParaRPr lang="zh-TW" altLang="en-US" dirty="0"/>
          </a:p>
        </p:txBody>
      </p:sp>
      <p:sp>
        <p:nvSpPr>
          <p:cNvPr id="3" name="內容版面配置區 2"/>
          <p:cNvSpPr>
            <a:spLocks noGrp="1"/>
          </p:cNvSpPr>
          <p:nvPr>
            <p:ph idx="1"/>
          </p:nvPr>
        </p:nvSpPr>
        <p:spPr/>
        <p:txBody>
          <a:bodyPr/>
          <a:lstStyle/>
          <a:p>
            <a:r>
              <a:rPr lang="zh-TW" altLang="en-US" dirty="0" smtClean="0"/>
              <a:t>熱島效應</a:t>
            </a:r>
            <a:endParaRPr lang="en-US" altLang="zh-TW" dirty="0" smtClean="0"/>
          </a:p>
          <a:p>
            <a:pPr lvl="1"/>
            <a:r>
              <a:rPr lang="zh-TW" altLang="en-US" dirty="0" smtClean="0"/>
              <a:t>熱島效應是指都市因大量的人工發熱（例如夏天時冷氣運轉排出的熱氣）、建築物和道路柏油對太陽光的蓄熱、綠地減少、空氣汙染使大氣吸收的太陽熱增加等因素，使得都市的溫度比郊區高，整個都市就像一座發熱的島嶼。</a:t>
            </a:r>
            <a:endParaRPr lang="zh-TW" altLang="en-US" dirty="0"/>
          </a:p>
        </p:txBody>
      </p:sp>
    </p:spTree>
    <p:extLst>
      <p:ext uri="{BB962C8B-B14F-4D97-AF65-F5344CB8AC3E}">
        <p14:creationId xmlns:p14="http://schemas.microsoft.com/office/powerpoint/2010/main" val="29768144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五、測試修正</a:t>
            </a:r>
            <a:endParaRPr lang="zh-TW" altLang="en-US" dirty="0"/>
          </a:p>
        </p:txBody>
      </p:sp>
      <p:sp>
        <p:nvSpPr>
          <p:cNvPr id="3" name="內容版面配置區 2"/>
          <p:cNvSpPr>
            <a:spLocks noGrp="1"/>
          </p:cNvSpPr>
          <p:nvPr>
            <p:ph idx="1"/>
          </p:nvPr>
        </p:nvSpPr>
        <p:spPr/>
        <p:txBody>
          <a:bodyPr/>
          <a:lstStyle/>
          <a:p>
            <a:pPr marL="517525" lvl="1" indent="-514350">
              <a:buFont typeface="Arial" panose="020B0604020202020204" pitchFamily="34" charset="0"/>
              <a:buChar char="•"/>
            </a:pPr>
            <a:r>
              <a:rPr lang="zh-TW" altLang="en-US" dirty="0" smtClean="0"/>
              <a:t>在物聯網模組與節能屋的應用整合及實際測試中，我們會發現有某些設計在實際運作上會出現一些困難與衝突，例如透過手機或平板電腦即時監控或回饋時遇到問題，而導致物聯網系統無法順利執行，因此需要不斷修正設計，直到最適合的方案產生。</a:t>
            </a:r>
            <a:endParaRPr lang="zh-TW" altLang="en-US" dirty="0"/>
          </a:p>
        </p:txBody>
      </p:sp>
    </p:spTree>
    <p:extLst>
      <p:ext uri="{BB962C8B-B14F-4D97-AF65-F5344CB8AC3E}">
        <p14:creationId xmlns:p14="http://schemas.microsoft.com/office/powerpoint/2010/main" val="26816869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五、測試修正</a:t>
            </a:r>
            <a:endParaRPr lang="zh-TW" altLang="en-US" dirty="0"/>
          </a:p>
        </p:txBody>
      </p:sp>
      <p:sp>
        <p:nvSpPr>
          <p:cNvPr id="3" name="內容版面配置區 2"/>
          <p:cNvSpPr>
            <a:spLocks noGrp="1"/>
          </p:cNvSpPr>
          <p:nvPr>
            <p:ph idx="1"/>
          </p:nvPr>
        </p:nvSpPr>
        <p:spPr/>
        <p:txBody>
          <a:bodyPr/>
          <a:lstStyle/>
          <a:p>
            <a:pPr marL="460375" lvl="1" indent="-457200">
              <a:buFont typeface="Arial" panose="020B0604020202020204" pitchFamily="34" charset="0"/>
              <a:buChar char="•"/>
            </a:pPr>
            <a:r>
              <a:rPr lang="zh-TW" altLang="en-US" dirty="0" smtClean="0"/>
              <a:t>檢視此模型的可行性，倘若修正多次仍無法順利通過測試，則需選擇其他構想製作模型，再進行測試修正。</a:t>
            </a:r>
            <a:endParaRPr lang="en-US" altLang="zh-TW" dirty="0" smtClean="0"/>
          </a:p>
          <a:p>
            <a:pPr marL="460375" lvl="1" indent="-457200">
              <a:buFont typeface="Arial" panose="020B0604020202020204" pitchFamily="34" charset="0"/>
              <a:buChar char="•"/>
            </a:pPr>
            <a:r>
              <a:rPr lang="zh-TW" altLang="en-US" dirty="0" smtClean="0"/>
              <a:t>評分準則</a:t>
            </a:r>
            <a:endParaRPr lang="en-US" altLang="zh-TW" dirty="0" smtClean="0"/>
          </a:p>
          <a:p>
            <a:pPr lvl="1"/>
            <a:r>
              <a:rPr lang="zh-TW" altLang="en-US" dirty="0" smtClean="0"/>
              <a:t>能否創造出智慧化綠能屋的空間應用，並了解智慧化相關產業發展。</a:t>
            </a:r>
            <a:endParaRPr lang="zh-TW" altLang="en-US" dirty="0"/>
          </a:p>
        </p:txBody>
      </p:sp>
    </p:spTree>
    <p:extLst>
      <p:ext uri="{BB962C8B-B14F-4D97-AF65-F5344CB8AC3E}">
        <p14:creationId xmlns:p14="http://schemas.microsoft.com/office/powerpoint/2010/main" val="3740616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一、界定問題</a:t>
            </a:r>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en-US" altLang="zh-TW" dirty="0"/>
              <a:t>2020 </a:t>
            </a:r>
            <a:r>
              <a:rPr lang="zh-TW" altLang="en-US" dirty="0"/>
              <a:t>年，全球智慧城市排名第一名是</a:t>
            </a:r>
            <a:r>
              <a:rPr lang="zh-TW" altLang="en-US" dirty="0" smtClean="0"/>
              <a:t>新加坡。</a:t>
            </a:r>
            <a:r>
              <a:rPr lang="zh-TW" altLang="en-US" dirty="0"/>
              <a:t>新加坡的公共交通系統非常善於利用大數據技術，大部分的公車站配備了和</a:t>
            </a:r>
            <a:r>
              <a:rPr lang="en-US" altLang="zh-TW" dirty="0"/>
              <a:t>Wi-Fi </a:t>
            </a:r>
            <a:r>
              <a:rPr lang="zh-TW" altLang="en-US" dirty="0"/>
              <a:t>連接的互動式</a:t>
            </a:r>
            <a:r>
              <a:rPr lang="zh-TW" altLang="en-US" dirty="0" smtClean="0"/>
              <a:t>地圖。</a:t>
            </a:r>
            <a:endParaRPr lang="en-US" altLang="zh-TW" dirty="0" smtClean="0"/>
          </a:p>
          <a:p>
            <a:pPr marL="342900" lvl="1" indent="-342900" algn="just">
              <a:buFont typeface="Arial" pitchFamily="34" charset="0"/>
              <a:buChar char="•"/>
            </a:pPr>
            <a:r>
              <a:rPr lang="zh-TW" altLang="en-US" dirty="0"/>
              <a:t>利用全球定位系統（</a:t>
            </a:r>
            <a:r>
              <a:rPr lang="en-US" altLang="zh-TW" dirty="0"/>
              <a:t>GPS</a:t>
            </a:r>
            <a:r>
              <a:rPr lang="zh-TW" altLang="en-US" dirty="0"/>
              <a:t>）對公車進行定位，以準確記錄行駛路線和距離，進而緩解交通堵塞狀況，並實現對機動車的有效管理，也能讓乘客享受更愉快、更高效率的旅程。</a:t>
            </a:r>
            <a:endParaRPr lang="en-US" altLang="zh-TW" dirty="0"/>
          </a:p>
          <a:p>
            <a:pPr marL="342900" lvl="1" indent="-342900" algn="just">
              <a:buFont typeface="Arial" pitchFamily="34" charset="0"/>
              <a:buChar char="•"/>
            </a:pPr>
            <a:endParaRPr lang="en-US" altLang="zh-TW" dirty="0"/>
          </a:p>
        </p:txBody>
      </p:sp>
    </p:spTree>
    <p:extLst>
      <p:ext uri="{BB962C8B-B14F-4D97-AF65-F5344CB8AC3E}">
        <p14:creationId xmlns:p14="http://schemas.microsoft.com/office/powerpoint/2010/main" val="145971272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五、測試修正</a:t>
            </a:r>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將整個活動過程以心智圖的方式呈現在海報紙上，包含</a:t>
            </a:r>
            <a:r>
              <a:rPr lang="en-US" altLang="zh-TW" dirty="0" err="1"/>
              <a:t>IoT</a:t>
            </a:r>
            <a:r>
              <a:rPr lang="en-US" altLang="zh-TW" dirty="0"/>
              <a:t> </a:t>
            </a:r>
            <a:r>
              <a:rPr lang="zh-TW" altLang="en-US" dirty="0"/>
              <a:t>智慧綠能屋使用到的物聯網技術元素、生活應用、節能創作理念、實驗設計架構、問題解決歷程及實驗資料分析</a:t>
            </a:r>
            <a:r>
              <a:rPr lang="zh-TW" altLang="en-US" dirty="0" smtClean="0"/>
              <a:t>等。</a:t>
            </a:r>
            <a:endParaRPr lang="zh-TW" altLang="en-US" dirty="0"/>
          </a:p>
        </p:txBody>
      </p:sp>
    </p:spTree>
    <p:extLst>
      <p:ext uri="{BB962C8B-B14F-4D97-AF65-F5344CB8AC3E}">
        <p14:creationId xmlns:p14="http://schemas.microsoft.com/office/powerpoint/2010/main" val="34965473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五、測試修正</a:t>
            </a:r>
            <a:endParaRPr lang="zh-TW" altLang="en-US" dirty="0"/>
          </a:p>
        </p:txBody>
      </p:sp>
      <p:pic>
        <p:nvPicPr>
          <p:cNvPr id="2150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1765" y="1268413"/>
            <a:ext cx="7500470"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441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五、測試修正</a:t>
            </a:r>
            <a:endParaRPr lang="zh-TW" altLang="en-US"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3848" y="1268413"/>
            <a:ext cx="6956303"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54148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延伸思考</a:t>
            </a:r>
            <a:endParaRPr lang="zh-TW" altLang="en-US" dirty="0"/>
          </a:p>
        </p:txBody>
      </p:sp>
      <p:sp>
        <p:nvSpPr>
          <p:cNvPr id="3" name="內容版面配置區 2"/>
          <p:cNvSpPr>
            <a:spLocks noGrp="1"/>
          </p:cNvSpPr>
          <p:nvPr>
            <p:ph idx="1"/>
          </p:nvPr>
        </p:nvSpPr>
        <p:spPr/>
        <p:txBody>
          <a:bodyPr/>
          <a:lstStyle/>
          <a:p>
            <a:pPr marL="550863" lvl="1" indent="-457200">
              <a:buFont typeface="Arial" panose="020B0604020202020204" pitchFamily="34" charset="0"/>
              <a:buChar char="•"/>
            </a:pPr>
            <a:r>
              <a:rPr lang="zh-TW" altLang="en-US" dirty="0" smtClean="0"/>
              <a:t>本活動在物聯網智慧綠能屋的實踐僅利用</a:t>
            </a:r>
            <a:r>
              <a:rPr lang="en-US" altLang="zh-TW" dirty="0" smtClean="0"/>
              <a:t>DHT11 </a:t>
            </a:r>
            <a:r>
              <a:rPr lang="zh-TW" altLang="en-US" dirty="0" smtClean="0"/>
              <a:t>感測屋內的溫濕度數據後，將資料傳給</a:t>
            </a:r>
            <a:r>
              <a:rPr lang="en-US" altLang="zh-TW" dirty="0" err="1" smtClean="0"/>
              <a:t>NodeMCU</a:t>
            </a:r>
            <a:r>
              <a:rPr lang="en-US" altLang="zh-TW" dirty="0" smtClean="0"/>
              <a:t> </a:t>
            </a:r>
            <a:r>
              <a:rPr lang="zh-TW" altLang="en-US" dirty="0" smtClean="0"/>
              <a:t>開發板，再從物聯網平台</a:t>
            </a:r>
            <a:r>
              <a:rPr lang="en-US" altLang="zh-TW" dirty="0" err="1" smtClean="0"/>
              <a:t>ThingSpeak</a:t>
            </a:r>
            <a:r>
              <a:rPr lang="en-US" altLang="zh-TW" dirty="0" smtClean="0"/>
              <a:t> </a:t>
            </a:r>
            <a:r>
              <a:rPr lang="zh-TW" altLang="en-US" dirty="0" smtClean="0"/>
              <a:t>回饋資料給裝置，經過內部的邏輯運算後再傳遞給馬達和風扇發號施令。</a:t>
            </a:r>
            <a:endParaRPr lang="zh-TW" altLang="en-US" dirty="0"/>
          </a:p>
        </p:txBody>
      </p:sp>
    </p:spTree>
    <p:extLst>
      <p:ext uri="{BB962C8B-B14F-4D97-AF65-F5344CB8AC3E}">
        <p14:creationId xmlns:p14="http://schemas.microsoft.com/office/powerpoint/2010/main" val="35304245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延伸思考</a:t>
            </a:r>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若為呼應綠建築的設計原則，尚有大量感測器需使用。想一想，還能使用哪些感測器和致動器呢？或者，在照明與空氣品質方面，可以添加哪些物聯網遠端回饋控制的概念呢</a:t>
            </a:r>
            <a:r>
              <a:rPr lang="zh-TW" altLang="en-US" dirty="0" smtClean="0"/>
              <a:t>？</a:t>
            </a:r>
            <a:endParaRPr lang="en-US" altLang="zh-TW" dirty="0" smtClean="0"/>
          </a:p>
          <a:p>
            <a:pPr marL="342900" lvl="1" indent="-342900" algn="just">
              <a:buFont typeface="Arial" pitchFamily="34" charset="0"/>
              <a:buChar char="•"/>
            </a:pPr>
            <a:r>
              <a:rPr lang="zh-TW" altLang="en-US" dirty="0"/>
              <a:t>舉例來說，以溫濕度感測器實作馬達風扇、以光感測器實作光控燈、以感測空氣品質實作智慧門窗等。</a:t>
            </a:r>
          </a:p>
          <a:p>
            <a:pPr marL="342900" lvl="1" indent="-342900" algn="just">
              <a:buFont typeface="Arial" pitchFamily="34" charset="0"/>
              <a:buChar char="•"/>
            </a:pPr>
            <a:endParaRPr lang="en-US" altLang="zh-TW" dirty="0" smtClean="0"/>
          </a:p>
        </p:txBody>
      </p:sp>
    </p:spTree>
    <p:extLst>
      <p:ext uri="{BB962C8B-B14F-4D97-AF65-F5344CB8AC3E}">
        <p14:creationId xmlns:p14="http://schemas.microsoft.com/office/powerpoint/2010/main" val="4446300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延伸思考</a:t>
            </a:r>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請蒐集資料並加裝於</a:t>
            </a:r>
            <a:r>
              <a:rPr lang="en-US" altLang="zh-TW" dirty="0" err="1"/>
              <a:t>IoT</a:t>
            </a:r>
            <a:r>
              <a:rPr lang="en-US" altLang="zh-TW" dirty="0"/>
              <a:t> </a:t>
            </a:r>
            <a:r>
              <a:rPr lang="zh-TW" altLang="en-US" dirty="0"/>
              <a:t>智慧綠能屋上，詳實記錄實驗研究過程。</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564904"/>
            <a:ext cx="638452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408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一、界定問題</a:t>
            </a:r>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在醫療上，新加坡也嘗試「老年人監測系統」，透過在門上及室內安裝感測器來檢測老年人的活動，一旦缺乏活動跡象或者系統監測到其他事故，系統會立即向其家人或者專業人員發出警報。</a:t>
            </a:r>
          </a:p>
          <a:p>
            <a:pPr marL="342900" lvl="1" indent="-342900" algn="just">
              <a:buFont typeface="Arial" pitchFamily="34" charset="0"/>
              <a:buChar char="•"/>
            </a:pPr>
            <a:endParaRPr lang="en-US" altLang="zh-TW"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500"/>
          <a:stretch/>
        </p:blipFill>
        <p:spPr bwMode="auto">
          <a:xfrm>
            <a:off x="1619672" y="3068960"/>
            <a:ext cx="5832649" cy="337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911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隨著物聯網所連接的裝置數量不斷地增加，有更多資料被蒐集，使得處理和儲存資料變得更具挑戰性，因此許多組織都已轉向雲端運算。</a:t>
            </a:r>
          </a:p>
        </p:txBody>
      </p:sp>
    </p:spTree>
    <p:extLst>
      <p:ext uri="{BB962C8B-B14F-4D97-AF65-F5344CB8AC3E}">
        <p14:creationId xmlns:p14="http://schemas.microsoft.com/office/powerpoint/2010/main" val="3507795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物聯網讓各種智慧物流、智慧交通、智慧醫療、環境監控、水源監控和智慧建築等系統快速整合，使得各系統之間可進行資訊交換與應用，讓智慧城市結合人工智慧，提高民眾參與各項建設和協助政策制定，也能展現政府施政效能與能見度，發揮智慧政府管理的</a:t>
            </a:r>
            <a:r>
              <a:rPr lang="zh-TW" altLang="en-US" dirty="0" smtClean="0"/>
              <a:t>價值。</a:t>
            </a:r>
            <a:endParaRPr lang="en-US" altLang="zh-TW" dirty="0"/>
          </a:p>
        </p:txBody>
      </p:sp>
    </p:spTree>
    <p:extLst>
      <p:ext uri="{BB962C8B-B14F-4D97-AF65-F5344CB8AC3E}">
        <p14:creationId xmlns:p14="http://schemas.microsoft.com/office/powerpoint/2010/main" val="3401971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一、界定問題</a:t>
            </a:r>
            <a:endParaRPr lang="zh-TW"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8018" y="1268413"/>
            <a:ext cx="7727963"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40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一、界定問題</a:t>
            </a:r>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物聯網帶給人們許多資訊交換的便利，但是在資訊安全的問題上卻可能因此而產生安全漏洞，例如企業辦公室的物聯網裝置通常有網路交換器、無線路由器、印表機、門禁系統</a:t>
            </a:r>
            <a:r>
              <a:rPr lang="zh-TW" altLang="en-US" dirty="0" smtClean="0"/>
              <a:t>等。</a:t>
            </a:r>
            <a:endParaRPr lang="en-US" altLang="zh-TW" dirty="0" smtClean="0"/>
          </a:p>
          <a:p>
            <a:pPr marL="342900" lvl="1" indent="-342900" algn="just">
              <a:buFont typeface="Arial" pitchFamily="34" charset="0"/>
              <a:buChar char="•"/>
            </a:pPr>
            <a:r>
              <a:rPr lang="zh-TW" altLang="en-US" dirty="0"/>
              <a:t>一旦有安全漏洞，企業可能會無法運作或遭受損失，因此需要透過網路探查來了解物聯網裝置的狀態，或者要有企業網路環境防護的策略，以確保物聯網裝置的完整性與安全性。</a:t>
            </a:r>
            <a:endParaRPr lang="en-US" altLang="zh-TW" dirty="0"/>
          </a:p>
          <a:p>
            <a:pPr marL="0" lvl="1" indent="0" algn="just">
              <a:buNone/>
            </a:pPr>
            <a:endParaRPr lang="en-US" altLang="zh-TW" dirty="0" err="1"/>
          </a:p>
        </p:txBody>
      </p:sp>
      <p:grpSp>
        <p:nvGrpSpPr>
          <p:cNvPr id="6" name="群組 5"/>
          <p:cNvGrpSpPr/>
          <p:nvPr/>
        </p:nvGrpSpPr>
        <p:grpSpPr>
          <a:xfrm>
            <a:off x="179388" y="5705002"/>
            <a:ext cx="2520404" cy="646113"/>
            <a:chOff x="179388" y="5705002"/>
            <a:chExt cx="2520404" cy="646113"/>
          </a:xfrm>
        </p:grpSpPr>
        <p:sp>
          <p:nvSpPr>
            <p:cNvPr id="4" name="矩形 3">
              <a:hlinkClick r:id="rId2"/>
            </p:cNvPr>
            <p:cNvSpPr>
              <a:spLocks noChangeArrowheads="1"/>
            </p:cNvSpPr>
            <p:nvPr/>
          </p:nvSpPr>
          <p:spPr bwMode="auto">
            <a:xfrm>
              <a:off x="716153" y="5809777"/>
              <a:ext cx="1983639"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zh-TW" altLang="en-US" b="1" dirty="0">
                  <a:solidFill>
                    <a:schemeClr val="lt1"/>
                  </a:solidFill>
                  <a:latin typeface="微軟正黑體" pitchFamily="34" charset="-120"/>
                  <a:ea typeface="微軟正黑體" pitchFamily="34" charset="-120"/>
                </a:rPr>
                <a:t>物聯網的缺點</a:t>
              </a:r>
            </a:p>
          </p:txBody>
        </p:sp>
        <p:pic>
          <p:nvPicPr>
            <p:cNvPr id="5"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2877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一、界定問題</a:t>
            </a:r>
            <a:endParaRPr lang="zh-TW" altLang="en-US" dirty="0"/>
          </a:p>
        </p:txBody>
      </p:sp>
      <p:sp>
        <p:nvSpPr>
          <p:cNvPr id="5" name="內容版面配置區 4"/>
          <p:cNvSpPr>
            <a:spLocks noGrp="1"/>
          </p:cNvSpPr>
          <p:nvPr>
            <p:ph idx="1"/>
          </p:nvPr>
        </p:nvSpPr>
        <p:spPr/>
        <p:txBody>
          <a:bodyPr>
            <a:normAutofit/>
          </a:bodyPr>
          <a:lstStyle/>
          <a:p>
            <a:pPr marL="342900" lvl="1" indent="-342900" algn="just">
              <a:buFont typeface="Arial" pitchFamily="34" charset="0"/>
              <a:buChar char="•"/>
            </a:pPr>
            <a:r>
              <a:rPr lang="zh-TW" altLang="en-US" sz="3200" b="1" dirty="0" smtClean="0"/>
              <a:t>物聯網在產業的應用上，需要依賴</a:t>
            </a:r>
            <a:r>
              <a:rPr lang="zh-TW" altLang="en-US" sz="3200" b="1" dirty="0" smtClean="0">
                <a:solidFill>
                  <a:srgbClr val="C00000"/>
                </a:solidFill>
              </a:rPr>
              <a:t>感測網路</a:t>
            </a:r>
            <a:r>
              <a:rPr lang="zh-TW" altLang="en-US" sz="3200" b="1" dirty="0" smtClean="0"/>
              <a:t>與</a:t>
            </a:r>
            <a:r>
              <a:rPr lang="zh-TW" altLang="en-US" sz="3200" b="1" dirty="0" smtClean="0">
                <a:solidFill>
                  <a:srgbClr val="C00000"/>
                </a:solidFill>
              </a:rPr>
              <a:t>巨量資料分析</a:t>
            </a:r>
            <a:r>
              <a:rPr lang="zh-TW" altLang="en-US" sz="3200" b="1" dirty="0" smtClean="0"/>
              <a:t>技術密切整合。</a:t>
            </a:r>
            <a:endParaRPr lang="en-US" altLang="zh-TW" sz="3200" b="1" dirty="0" smtClean="0"/>
          </a:p>
          <a:p>
            <a:pPr lvl="1" algn="just"/>
            <a:r>
              <a:rPr lang="zh-TW" altLang="en-US" dirty="0" smtClean="0"/>
              <a:t>感測網路</a:t>
            </a:r>
            <a:endParaRPr lang="en-US" altLang="zh-TW" dirty="0" smtClean="0"/>
          </a:p>
          <a:p>
            <a:pPr marL="1258888" lvl="2" indent="-344488" algn="just"/>
            <a:r>
              <a:rPr lang="zh-TW" altLang="en-US" dirty="0" smtClean="0"/>
              <a:t>蒐集裝置周圍的環境資訊，並尋找最佳路徑傳遞出去。</a:t>
            </a:r>
            <a:endParaRPr lang="en-US" altLang="zh-TW" dirty="0" smtClean="0"/>
          </a:p>
          <a:p>
            <a:pPr lvl="1" algn="just"/>
            <a:r>
              <a:rPr lang="zh-TW" altLang="en-US" dirty="0" smtClean="0"/>
              <a:t>巨量資料分析</a:t>
            </a:r>
            <a:endParaRPr lang="en-US" altLang="zh-TW" dirty="0" smtClean="0"/>
          </a:p>
          <a:p>
            <a:pPr marL="1258888" lvl="2" indent="-344488" algn="just"/>
            <a:r>
              <a:rPr lang="zh-TW" altLang="en-US" dirty="0" smtClean="0"/>
              <a:t>蒐集到的巨量資料中找出潛在的商業價值、擬定未來的投資策略、發現潛在的問題並制定因應策略。</a:t>
            </a:r>
            <a:endParaRPr lang="zh-TW" altLang="en-US" dirty="0"/>
          </a:p>
        </p:txBody>
      </p:sp>
      <p:grpSp>
        <p:nvGrpSpPr>
          <p:cNvPr id="8" name="群組 7"/>
          <p:cNvGrpSpPr/>
          <p:nvPr/>
        </p:nvGrpSpPr>
        <p:grpSpPr>
          <a:xfrm>
            <a:off x="179388" y="5807223"/>
            <a:ext cx="2520404" cy="646113"/>
            <a:chOff x="179388" y="5705002"/>
            <a:chExt cx="2520404" cy="646113"/>
          </a:xfrm>
        </p:grpSpPr>
        <p:sp>
          <p:nvSpPr>
            <p:cNvPr id="4" name="矩形 3">
              <a:hlinkClick r:id="rId2"/>
            </p:cNvPr>
            <p:cNvSpPr>
              <a:spLocks noChangeArrowheads="1"/>
            </p:cNvSpPr>
            <p:nvPr/>
          </p:nvSpPr>
          <p:spPr bwMode="auto">
            <a:xfrm>
              <a:off x="716153" y="5809777"/>
              <a:ext cx="1983639"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zh-TW" altLang="en-US" b="1" dirty="0" smtClean="0">
                  <a:solidFill>
                    <a:schemeClr val="lt1"/>
                  </a:solidFill>
                  <a:latin typeface="微軟正黑體" pitchFamily="34" charset="-120"/>
                  <a:ea typeface="微軟正黑體" pitchFamily="34" charset="-120"/>
                </a:rPr>
                <a:t>巨量數據分析</a:t>
              </a:r>
              <a:endParaRPr lang="zh-TW" altLang="en-US" b="1" dirty="0">
                <a:solidFill>
                  <a:schemeClr val="lt1"/>
                </a:solidFill>
                <a:latin typeface="微軟正黑體" pitchFamily="34" charset="-120"/>
                <a:ea typeface="微軟正黑體" pitchFamily="34" charset="-120"/>
              </a:endParaRPr>
            </a:p>
          </p:txBody>
        </p:sp>
        <p:pic>
          <p:nvPicPr>
            <p:cNvPr id="6"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72040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schemeClr val="tx1"/>
              </a:buClr>
              <a:buFont typeface="Arial" pitchFamily="34" charset="0"/>
              <a:buChar char="•"/>
            </a:pPr>
            <a:r>
              <a:rPr lang="zh-TW" altLang="en-US" sz="3200" b="1" dirty="0" smtClean="0">
                <a:solidFill>
                  <a:prstClr val="black"/>
                </a:solidFill>
              </a:rPr>
              <a:t>物聯網在各產業的應用</a:t>
            </a:r>
            <a:endParaRPr lang="en-US" altLang="zh-TW" sz="3200" b="1" dirty="0" smtClean="0">
              <a:solidFill>
                <a:prstClr val="black"/>
              </a:solidFill>
            </a:endParaRPr>
          </a:p>
          <a:p>
            <a:pPr lvl="1" algn="just">
              <a:buClr>
                <a:schemeClr val="tx1"/>
              </a:buClr>
            </a:pPr>
            <a:r>
              <a:rPr lang="zh-TW" altLang="en-US" dirty="0" smtClean="0"/>
              <a:t>汽車</a:t>
            </a:r>
            <a:endParaRPr lang="en-US" altLang="zh-TW" dirty="0" smtClean="0"/>
          </a:p>
          <a:p>
            <a:pPr marL="1258888" lvl="2" indent="-344488" algn="just"/>
            <a:r>
              <a:rPr lang="zh-TW" altLang="en-US" sz="2600" dirty="0" smtClean="0"/>
              <a:t>「車聯網」感測技術結合人工智慧是自動駕駛的核心，自駕車可以透過人工智慧分析即時的感測資訊，以提升決策的可靠性。</a:t>
            </a:r>
            <a:endParaRPr lang="en-US" altLang="zh-TW" sz="2600" dirty="0" smtClean="0"/>
          </a:p>
          <a:p>
            <a:pPr marL="1258888" lvl="2" indent="-344488" algn="just"/>
            <a:r>
              <a:rPr lang="zh-TW" altLang="en-US" sz="2600" dirty="0" smtClean="0"/>
              <a:t>自駕車行駛在道路狀況不明的區域、特殊時段或季節時，可以透過車上配備的多種感測器，經演算後向自駕車提供行駛建議與決策方向，以提高自動駕駛的自主性與安全性。</a:t>
            </a:r>
            <a:endParaRPr lang="en-US" altLang="zh-TW" sz="2600" dirty="0"/>
          </a:p>
        </p:txBody>
      </p:sp>
    </p:spTree>
    <p:extLst>
      <p:ext uri="{BB962C8B-B14F-4D97-AF65-F5344CB8AC3E}">
        <p14:creationId xmlns:p14="http://schemas.microsoft.com/office/powerpoint/2010/main" val="3766311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schemeClr val="tx1"/>
              </a:buClr>
              <a:buFont typeface="Arial" pitchFamily="34" charset="0"/>
              <a:buChar char="•"/>
            </a:pPr>
            <a:r>
              <a:rPr lang="zh-TW" altLang="en-US" sz="3200" b="1" dirty="0" smtClean="0">
                <a:solidFill>
                  <a:prstClr val="black"/>
                </a:solidFill>
              </a:rPr>
              <a:t>物聯網在各產業的應用</a:t>
            </a:r>
            <a:endParaRPr lang="en-US" altLang="zh-TW" sz="3200" b="1" dirty="0" smtClean="0">
              <a:solidFill>
                <a:prstClr val="black"/>
              </a:solidFill>
            </a:endParaRPr>
          </a:p>
          <a:p>
            <a:pPr lvl="1" algn="just">
              <a:buClr>
                <a:schemeClr val="tx1"/>
              </a:buClr>
            </a:pPr>
            <a:r>
              <a:rPr lang="zh-TW" altLang="en-US" dirty="0" smtClean="0"/>
              <a:t>汽車</a:t>
            </a:r>
            <a:endParaRPr lang="en-US" altLang="zh-TW" dirty="0" smtClean="0"/>
          </a:p>
          <a:p>
            <a:pPr marL="1258888" lvl="2" indent="-344488" algn="just"/>
            <a:r>
              <a:rPr lang="zh-TW" altLang="en-US" dirty="0"/>
              <a:t>特斯拉執行長伊隆．馬斯克（</a:t>
            </a:r>
            <a:r>
              <a:rPr lang="en-US" altLang="zh-TW" dirty="0"/>
              <a:t>Elon Musk</a:t>
            </a:r>
            <a:r>
              <a:rPr lang="zh-TW" altLang="en-US" dirty="0"/>
              <a:t>）向來以特斯拉電動車不需要駕駛員就能駕駛汽車的</a:t>
            </a:r>
            <a:r>
              <a:rPr lang="zh-TW" altLang="en-US" dirty="0" smtClean="0"/>
              <a:t>技術</a:t>
            </a:r>
            <a:r>
              <a:rPr lang="zh-TW" altLang="en-US" dirty="0"/>
              <a:t>為目標</a:t>
            </a:r>
            <a:endParaRPr lang="en-US" altLang="zh-TW" sz="26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118"/>
          <a:stretch/>
        </p:blipFill>
        <p:spPr bwMode="auto">
          <a:xfrm>
            <a:off x="3203848" y="3403173"/>
            <a:ext cx="5419866" cy="30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740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IoT</a:t>
            </a:r>
            <a:r>
              <a:rPr lang="zh-TW" altLang="en-US" dirty="0"/>
              <a:t>智慧綠能屋</a:t>
            </a:r>
          </a:p>
        </p:txBody>
      </p:sp>
      <p:sp>
        <p:nvSpPr>
          <p:cNvPr id="3" name="內容版面配置區 2"/>
          <p:cNvSpPr>
            <a:spLocks noGrp="1"/>
          </p:cNvSpPr>
          <p:nvPr>
            <p:ph idx="1"/>
          </p:nvPr>
        </p:nvSpPr>
        <p:spPr/>
        <p:txBody>
          <a:bodyPr>
            <a:normAutofit/>
          </a:bodyPr>
          <a:lstStyle/>
          <a:p>
            <a:pPr marL="0" lvl="1" indent="0" algn="just">
              <a:buClr>
                <a:schemeClr val="tx1"/>
              </a:buClr>
              <a:buNone/>
            </a:pPr>
            <a:r>
              <a:rPr kumimoji="1" lang="zh-TW" altLang="en-US" b="1" dirty="0"/>
              <a:t>物聯網的發展使得人類的生活型態和產業結構都產生重大影響，尤其智慧</a:t>
            </a:r>
            <a:r>
              <a:rPr kumimoji="1" lang="zh-TW" altLang="en-US" b="1" dirty="0" smtClean="0"/>
              <a:t>家庭</a:t>
            </a:r>
            <a:r>
              <a:rPr kumimoji="1" lang="zh-TW" altLang="en-US" b="1" dirty="0"/>
              <a:t>（</a:t>
            </a:r>
            <a:r>
              <a:rPr kumimoji="1" lang="en-US" altLang="zh-TW" b="1" dirty="0"/>
              <a:t>smart home</a:t>
            </a:r>
            <a:r>
              <a:rPr kumimoji="1" lang="zh-TW" altLang="en-US" b="1" dirty="0"/>
              <a:t>）對人類生活來說更是重要且具發展性的</a:t>
            </a:r>
            <a:r>
              <a:rPr kumimoji="1" lang="zh-TW" altLang="en-US" b="1" dirty="0" smtClean="0"/>
              <a:t>議題。</a:t>
            </a:r>
          </a:p>
        </p:txBody>
      </p:sp>
      <p:grpSp>
        <p:nvGrpSpPr>
          <p:cNvPr id="4" name="群組 3"/>
          <p:cNvGrpSpPr/>
          <p:nvPr/>
        </p:nvGrpSpPr>
        <p:grpSpPr>
          <a:xfrm>
            <a:off x="179512" y="3284984"/>
            <a:ext cx="8794984" cy="3018626"/>
            <a:chOff x="179512" y="3284984"/>
            <a:chExt cx="8794984" cy="3018626"/>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 r="36366"/>
            <a:stretch/>
          </p:blipFill>
          <p:spPr bwMode="auto">
            <a:xfrm>
              <a:off x="179512" y="3284984"/>
              <a:ext cx="4320479" cy="29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984"/>
            <a:stretch/>
          </p:blipFill>
          <p:spPr bwMode="auto">
            <a:xfrm>
              <a:off x="4499991" y="3351610"/>
              <a:ext cx="4474505" cy="29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39659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a:t>
            </a:r>
            <a:r>
              <a:rPr lang="zh-TW" altLang="en-US" sz="3200" b="1" dirty="0" smtClean="0">
                <a:solidFill>
                  <a:prstClr val="black"/>
                </a:solidFill>
              </a:rPr>
              <a:t>應用</a:t>
            </a:r>
            <a:endParaRPr lang="en-US" altLang="zh-TW" sz="3200" b="1" dirty="0" smtClean="0">
              <a:solidFill>
                <a:prstClr val="black"/>
              </a:solidFill>
            </a:endParaRPr>
          </a:p>
          <a:p>
            <a:pPr lvl="1" algn="just">
              <a:buClr>
                <a:schemeClr val="tx1"/>
              </a:buClr>
            </a:pPr>
            <a:r>
              <a:rPr lang="zh-TW" altLang="en-US" dirty="0" smtClean="0"/>
              <a:t>能源</a:t>
            </a:r>
            <a:endParaRPr lang="en-US" altLang="zh-TW" dirty="0" smtClean="0"/>
          </a:p>
          <a:p>
            <a:pPr marL="1258888" lvl="2" indent="-344488" algn="just"/>
            <a:r>
              <a:rPr lang="zh-TW" altLang="en-US" sz="2600" dirty="0"/>
              <a:t>傳統機組的運轉與控制主要著重於監視、運轉、分析三大要素，現在再增加「預測」成為四大要素，讓再生能源可被管理，便可即時蒐集、預測、控制再生能源發電量</a:t>
            </a:r>
            <a:r>
              <a:rPr lang="zh-TW" altLang="en-US" sz="2600" dirty="0" smtClean="0"/>
              <a:t>。</a:t>
            </a:r>
            <a:endParaRPr lang="en-US" altLang="zh-TW" sz="2600" dirty="0" smtClean="0"/>
          </a:p>
          <a:p>
            <a:pPr marL="1258888" lvl="2" indent="-344488" algn="just"/>
            <a:r>
              <a:rPr lang="zh-TW" altLang="en-US" sz="2600" dirty="0"/>
              <a:t>搭配物聯網技術、即時電力量測技術、資料分析技術與智慧變流器，智慧電網不但可確保電力穩定供應，還可達到大幅增加再生能源併網量、提升用戶供電品質，使用者也可以了解即時用電情形，促使改善用電習慣，以發揮節能</a:t>
            </a:r>
            <a:r>
              <a:rPr lang="zh-TW" altLang="en-US" sz="2600" dirty="0" smtClean="0"/>
              <a:t>效果</a:t>
            </a:r>
            <a:r>
              <a:rPr lang="zh-TW" altLang="en-US" sz="2600" dirty="0"/>
              <a:t>。</a:t>
            </a:r>
            <a:endParaRPr lang="en-US" altLang="zh-TW" sz="2600" dirty="0"/>
          </a:p>
          <a:p>
            <a:pPr marL="914400" lvl="2" indent="0" algn="just">
              <a:buNone/>
            </a:pPr>
            <a:endParaRPr lang="en-US" altLang="zh-TW" sz="2600" dirty="0"/>
          </a:p>
          <a:p>
            <a:pPr marL="0" lvl="1" indent="0">
              <a:buClr>
                <a:prstClr val="black"/>
              </a:buClr>
              <a:buNone/>
            </a:pPr>
            <a:endParaRPr lang="en-US" altLang="zh-TW" sz="3200" dirty="0">
              <a:solidFill>
                <a:prstClr val="black"/>
              </a:solidFill>
            </a:endParaRPr>
          </a:p>
        </p:txBody>
      </p:sp>
    </p:spTree>
    <p:extLst>
      <p:ext uri="{BB962C8B-B14F-4D97-AF65-F5344CB8AC3E}">
        <p14:creationId xmlns:p14="http://schemas.microsoft.com/office/powerpoint/2010/main" val="2747714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一、界定問題</a:t>
            </a:r>
            <a:endParaRPr lang="zh-TW"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7709" y="1268413"/>
            <a:ext cx="7728582"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8964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a:t>
            </a:r>
            <a:r>
              <a:rPr lang="zh-TW" altLang="en-US" sz="3200" b="1" dirty="0" smtClean="0">
                <a:solidFill>
                  <a:prstClr val="black"/>
                </a:solidFill>
              </a:rPr>
              <a:t>應用</a:t>
            </a:r>
            <a:endParaRPr lang="en-US" altLang="zh-TW" sz="3200" b="1" dirty="0" smtClean="0">
              <a:solidFill>
                <a:prstClr val="black"/>
              </a:solidFill>
            </a:endParaRPr>
          </a:p>
          <a:p>
            <a:pPr lvl="1" algn="just">
              <a:buClr>
                <a:schemeClr val="tx1"/>
              </a:buClr>
            </a:pPr>
            <a:r>
              <a:rPr lang="zh-TW" altLang="en-US" dirty="0" smtClean="0"/>
              <a:t>醫療</a:t>
            </a:r>
            <a:endParaRPr lang="en-US" altLang="zh-TW" dirty="0" smtClean="0"/>
          </a:p>
          <a:p>
            <a:pPr marL="1258888" lvl="2" indent="-344488" algn="just"/>
            <a:r>
              <a:rPr lang="zh-TW" altLang="en-US" sz="2600" dirty="0"/>
              <a:t>隨著醫療器材的增加，加上系統存取及傳輸能力的進步，</a:t>
            </a:r>
            <a:r>
              <a:rPr lang="zh-TW" altLang="en-US" sz="2600" b="1" dirty="0">
                <a:solidFill>
                  <a:srgbClr val="C00000"/>
                </a:solidFill>
              </a:rPr>
              <a:t>醫療物聯</a:t>
            </a:r>
            <a:r>
              <a:rPr lang="zh-TW" altLang="en-US" sz="2600" b="1" dirty="0" smtClean="0">
                <a:solidFill>
                  <a:srgbClr val="C00000"/>
                </a:solidFill>
              </a:rPr>
              <a:t>網</a:t>
            </a:r>
            <a:r>
              <a:rPr lang="zh-TW" altLang="en-US" sz="2600" dirty="0" smtClean="0"/>
              <a:t>也</a:t>
            </a:r>
            <a:r>
              <a:rPr lang="zh-TW" altLang="en-US" sz="2600" dirty="0"/>
              <a:t>應運而生</a:t>
            </a:r>
            <a:r>
              <a:rPr lang="zh-TW" altLang="en-US" sz="2600" dirty="0" smtClean="0"/>
              <a:t>。與</a:t>
            </a:r>
            <a:r>
              <a:rPr lang="zh-TW" altLang="en-US" sz="2600" dirty="0"/>
              <a:t>人工智慧的</a:t>
            </a:r>
            <a:r>
              <a:rPr lang="zh-TW" altLang="en-US" sz="2600" b="1" dirty="0">
                <a:solidFill>
                  <a:srgbClr val="C00000"/>
                </a:solidFill>
              </a:rPr>
              <a:t>深度學習</a:t>
            </a:r>
            <a:r>
              <a:rPr lang="zh-TW" altLang="en-US" sz="2600" dirty="0"/>
              <a:t>（</a:t>
            </a:r>
            <a:r>
              <a:rPr lang="en-US" altLang="zh-TW" sz="2600" dirty="0"/>
              <a:t>deep learning</a:t>
            </a:r>
            <a:r>
              <a:rPr lang="zh-TW" altLang="en-US" sz="2600" dirty="0"/>
              <a:t>）技術結合，提高診斷的速度與精準度，還能即時監測患者的健康狀態，並調整患者行為，簡化臨床與資訊處理流程。</a:t>
            </a:r>
            <a:endParaRPr lang="en-US" altLang="zh-TW" sz="2600" dirty="0"/>
          </a:p>
          <a:p>
            <a:pPr lvl="0"/>
            <a:endParaRPr lang="zh-TW" altLang="en-US" dirty="0" smtClean="0"/>
          </a:p>
        </p:txBody>
      </p:sp>
      <p:grpSp>
        <p:nvGrpSpPr>
          <p:cNvPr id="6" name="群組 5"/>
          <p:cNvGrpSpPr/>
          <p:nvPr/>
        </p:nvGrpSpPr>
        <p:grpSpPr>
          <a:xfrm>
            <a:off x="179388" y="5705002"/>
            <a:ext cx="2520404" cy="646113"/>
            <a:chOff x="179388" y="5705002"/>
            <a:chExt cx="2520404" cy="646113"/>
          </a:xfrm>
        </p:grpSpPr>
        <p:sp>
          <p:nvSpPr>
            <p:cNvPr id="4" name="矩形 3">
              <a:hlinkClick r:id="rId2"/>
            </p:cNvPr>
            <p:cNvSpPr>
              <a:spLocks noChangeArrowheads="1"/>
            </p:cNvSpPr>
            <p:nvPr/>
          </p:nvSpPr>
          <p:spPr bwMode="auto">
            <a:xfrm>
              <a:off x="716153" y="5809777"/>
              <a:ext cx="1983639"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zh-TW" altLang="en-US" b="1" dirty="0">
                  <a:solidFill>
                    <a:schemeClr val="lt1"/>
                  </a:solidFill>
                  <a:latin typeface="微軟正黑體" pitchFamily="34" charset="-120"/>
                  <a:ea typeface="微軟正黑體" pitchFamily="34" charset="-120"/>
                </a:rPr>
                <a:t>醫療與物聯</a:t>
              </a:r>
              <a:r>
                <a:rPr lang="zh-TW" altLang="en-US" b="1" dirty="0" smtClean="0">
                  <a:solidFill>
                    <a:schemeClr val="lt1"/>
                  </a:solidFill>
                  <a:latin typeface="微軟正黑體" pitchFamily="34" charset="-120"/>
                  <a:ea typeface="微軟正黑體" pitchFamily="34" charset="-120"/>
                </a:rPr>
                <a:t>網</a:t>
              </a:r>
              <a:endParaRPr lang="en-US" altLang="zh-TW" b="1" dirty="0" smtClean="0">
                <a:solidFill>
                  <a:schemeClr val="lt1"/>
                </a:solidFill>
                <a:latin typeface="微軟正黑體" pitchFamily="34" charset="-120"/>
                <a:ea typeface="微軟正黑體" pitchFamily="34" charset="-120"/>
              </a:endParaRPr>
            </a:p>
          </p:txBody>
        </p:sp>
        <p:pic>
          <p:nvPicPr>
            <p:cNvPr id="5"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56830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a:t>
            </a:r>
            <a:r>
              <a:rPr lang="zh-TW" altLang="en-US" sz="3200" b="1" dirty="0" smtClean="0">
                <a:solidFill>
                  <a:prstClr val="black"/>
                </a:solidFill>
              </a:rPr>
              <a:t>應用</a:t>
            </a:r>
            <a:endParaRPr lang="en-US" altLang="zh-TW" sz="3200" b="1" dirty="0" smtClean="0">
              <a:solidFill>
                <a:prstClr val="black"/>
              </a:solidFill>
            </a:endParaRPr>
          </a:p>
          <a:p>
            <a:pPr lvl="1" algn="just">
              <a:buClr>
                <a:prstClr val="black"/>
              </a:buClr>
            </a:pPr>
            <a:r>
              <a:rPr lang="zh-TW" altLang="en-US" dirty="0">
                <a:solidFill>
                  <a:prstClr val="black"/>
                </a:solidFill>
              </a:rPr>
              <a:t>醫療</a:t>
            </a:r>
            <a:endParaRPr lang="en-US" altLang="zh-TW" dirty="0">
              <a:solidFill>
                <a:prstClr val="black"/>
              </a:solidFill>
            </a:endParaRPr>
          </a:p>
          <a:p>
            <a:pPr lvl="2" algn="just">
              <a:buClr>
                <a:prstClr val="black"/>
              </a:buClr>
            </a:pPr>
            <a:r>
              <a:rPr lang="zh-TW" altLang="en-US" sz="2600" dirty="0"/>
              <a:t>醫療物聯</a:t>
            </a:r>
            <a:r>
              <a:rPr lang="zh-TW" altLang="en-US" sz="2600" dirty="0" smtClean="0"/>
              <a:t>網</a:t>
            </a:r>
            <a:endParaRPr lang="en-US" altLang="zh-TW" sz="2600" dirty="0" smtClean="0"/>
          </a:p>
          <a:p>
            <a:pPr lvl="3" algn="just">
              <a:buClr>
                <a:prstClr val="black"/>
              </a:buClr>
            </a:pPr>
            <a:r>
              <a:rPr lang="zh-TW" altLang="en-US" sz="2400" dirty="0"/>
              <a:t>健康管理指標</a:t>
            </a:r>
            <a:r>
              <a:rPr lang="zh-TW" altLang="en-US" sz="2400" dirty="0" smtClean="0"/>
              <a:t>監測</a:t>
            </a:r>
            <a:endParaRPr lang="en-US" altLang="zh-TW" sz="2400" dirty="0" smtClean="0"/>
          </a:p>
          <a:p>
            <a:pPr lvl="3" algn="just">
              <a:buClr>
                <a:prstClr val="black"/>
              </a:buClr>
            </a:pPr>
            <a:r>
              <a:rPr lang="zh-TW" altLang="en-US" sz="2400" dirty="0"/>
              <a:t>智慧健康</a:t>
            </a:r>
            <a:r>
              <a:rPr lang="zh-TW" altLang="en-US" sz="2400" dirty="0" smtClean="0"/>
              <a:t>預警</a:t>
            </a:r>
            <a:endParaRPr lang="en-US" altLang="zh-TW" sz="2400" dirty="0" smtClean="0"/>
          </a:p>
          <a:p>
            <a:pPr lvl="3" algn="just">
              <a:buClr>
                <a:prstClr val="black"/>
              </a:buClr>
            </a:pPr>
            <a:r>
              <a:rPr lang="zh-TW" altLang="en-US" sz="2400" dirty="0"/>
              <a:t>居民健康</a:t>
            </a:r>
            <a:r>
              <a:rPr lang="zh-TW" altLang="en-US" sz="2400" dirty="0" smtClean="0"/>
              <a:t>檔案</a:t>
            </a:r>
            <a:endParaRPr lang="en-US" altLang="zh-TW" sz="2400" dirty="0" smtClean="0"/>
          </a:p>
          <a:p>
            <a:pPr lvl="3" algn="just">
              <a:buClr>
                <a:prstClr val="black"/>
              </a:buClr>
            </a:pPr>
            <a:r>
              <a:rPr lang="zh-TW" altLang="en-US" sz="2400" dirty="0"/>
              <a:t>健康常識</a:t>
            </a:r>
            <a:endParaRPr lang="en-US" altLang="zh-TW" sz="2400" dirty="0"/>
          </a:p>
        </p:txBody>
      </p:sp>
    </p:spTree>
    <p:extLst>
      <p:ext uri="{BB962C8B-B14F-4D97-AF65-F5344CB8AC3E}">
        <p14:creationId xmlns:p14="http://schemas.microsoft.com/office/powerpoint/2010/main" val="3567348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a:solidFill>
                  <a:prstClr val="black"/>
                </a:solidFill>
              </a:rPr>
              <a:t>醫療</a:t>
            </a:r>
            <a:endParaRPr lang="en-US" altLang="zh-TW" dirty="0">
              <a:solidFill>
                <a:prstClr val="black"/>
              </a:solidFill>
            </a:endParaRPr>
          </a:p>
          <a:p>
            <a:pPr marL="1258888" lvl="2" indent="-344488" algn="just"/>
            <a:r>
              <a:rPr lang="zh-TW" altLang="en-US" sz="2600" dirty="0"/>
              <a:t>遠程醫療監護的</a:t>
            </a:r>
            <a:r>
              <a:rPr lang="zh-TW" altLang="en-US" sz="2600" b="1" dirty="0">
                <a:solidFill>
                  <a:srgbClr val="C00000"/>
                </a:solidFill>
              </a:rPr>
              <a:t>虛擬照</a:t>
            </a:r>
            <a:r>
              <a:rPr lang="zh-TW" altLang="en-US" sz="2600" b="1" dirty="0" smtClean="0">
                <a:solidFill>
                  <a:srgbClr val="C00000"/>
                </a:solidFill>
              </a:rPr>
              <a:t>護</a:t>
            </a:r>
            <a:r>
              <a:rPr lang="zh-TW" altLang="en-US" sz="2600" dirty="0" smtClean="0"/>
              <a:t>透過</a:t>
            </a:r>
            <a:r>
              <a:rPr lang="zh-TW" altLang="en-US" sz="2600" dirty="0"/>
              <a:t>電話會議、</a:t>
            </a:r>
            <a:r>
              <a:rPr lang="en-US" altLang="zh-TW" sz="2600" dirty="0"/>
              <a:t>App </a:t>
            </a:r>
            <a:r>
              <a:rPr lang="zh-TW" altLang="en-US" sz="2600" dirty="0"/>
              <a:t>或其他數位科技提供照護服務，跨越時間與空間的障礙，加速病患資訊的傳遞</a:t>
            </a:r>
            <a:r>
              <a:rPr lang="zh-TW" altLang="en-US" sz="2600" dirty="0" smtClean="0"/>
              <a:t>。</a:t>
            </a:r>
            <a:endParaRPr lang="en-US" altLang="zh-TW" sz="2600" dirty="0" smtClean="0"/>
          </a:p>
          <a:p>
            <a:pPr marL="1258888" lvl="2" indent="-344488" algn="just"/>
            <a:r>
              <a:rPr lang="zh-TW" altLang="en-US" sz="2600" dirty="0" smtClean="0"/>
              <a:t>在</a:t>
            </a:r>
            <a:r>
              <a:rPr lang="zh-TW" altLang="en-US" sz="2600" dirty="0"/>
              <a:t>醫療物資管理方面，利用藥品</a:t>
            </a:r>
            <a:r>
              <a:rPr lang="en-US" altLang="zh-TW" sz="2600" dirty="0"/>
              <a:t>RFID </a:t>
            </a:r>
            <a:r>
              <a:rPr lang="zh-TW" altLang="en-US" sz="2600" dirty="0"/>
              <a:t>識別碼、器材的追蹤監控和數量清點，讓醫療設備得以充分利用並共享相關資訊，大幅降低醫療</a:t>
            </a:r>
            <a:r>
              <a:rPr lang="zh-TW" altLang="en-US" sz="2600" dirty="0" smtClean="0"/>
              <a:t>成本。</a:t>
            </a:r>
            <a:endParaRPr lang="zh-TW" altLang="en-US" sz="2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a:solidFill>
                  <a:prstClr val="black"/>
                </a:solidFill>
              </a:rPr>
              <a:t>醫療</a:t>
            </a:r>
            <a:endParaRPr lang="en-US" altLang="zh-TW" dirty="0">
              <a:solidFill>
                <a:prstClr val="black"/>
              </a:solidFill>
            </a:endParaRPr>
          </a:p>
          <a:p>
            <a:pPr marL="0" indent="0">
              <a:buNone/>
            </a:pPr>
            <a:endParaRPr lang="zh-TW"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2819239"/>
            <a:ext cx="4608512" cy="31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751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mtClean="0"/>
              <a:t>知識補給站</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en-US" altLang="zh-TW" sz="3200" b="1" dirty="0" smtClean="0">
                <a:solidFill>
                  <a:prstClr val="black"/>
                </a:solidFill>
              </a:rPr>
              <a:t>RFID</a:t>
            </a:r>
            <a:r>
              <a:rPr lang="zh-TW" altLang="en-US" sz="3200" b="1" dirty="0">
                <a:solidFill>
                  <a:prstClr val="black"/>
                </a:solidFill>
              </a:rPr>
              <a:t>（</a:t>
            </a:r>
            <a:r>
              <a:rPr lang="en-US" altLang="zh-TW" sz="3200" b="1" dirty="0">
                <a:solidFill>
                  <a:prstClr val="black"/>
                </a:solidFill>
              </a:rPr>
              <a:t>Radio Frequency </a:t>
            </a:r>
            <a:r>
              <a:rPr lang="en-US" altLang="zh-TW" sz="3200" b="1" dirty="0" err="1">
                <a:solidFill>
                  <a:prstClr val="black"/>
                </a:solidFill>
              </a:rPr>
              <a:t>IDentification</a:t>
            </a:r>
            <a:r>
              <a:rPr lang="zh-TW" altLang="en-US" sz="3200" b="1" dirty="0">
                <a:solidFill>
                  <a:prstClr val="black"/>
                </a:solidFill>
              </a:rPr>
              <a:t>）</a:t>
            </a:r>
            <a:endParaRPr lang="en-US" altLang="zh-TW" sz="3200" b="1" dirty="0" smtClean="0">
              <a:solidFill>
                <a:prstClr val="black"/>
              </a:solidFill>
            </a:endParaRPr>
          </a:p>
          <a:p>
            <a:pPr lvl="1" algn="just">
              <a:buClr>
                <a:prstClr val="black"/>
              </a:buClr>
            </a:pPr>
            <a:r>
              <a:rPr lang="en-US" altLang="zh-TW" dirty="0" smtClean="0">
                <a:solidFill>
                  <a:prstClr val="black"/>
                </a:solidFill>
              </a:rPr>
              <a:t>RFID</a:t>
            </a:r>
            <a:r>
              <a:rPr lang="zh-TW" altLang="en-US" dirty="0" smtClean="0">
                <a:solidFill>
                  <a:prstClr val="black"/>
                </a:solidFill>
              </a:rPr>
              <a:t>的中文是「無線射頻辨識系統」，是由英國人在</a:t>
            </a:r>
            <a:r>
              <a:rPr lang="en-US" altLang="zh-TW" dirty="0" smtClean="0">
                <a:solidFill>
                  <a:prstClr val="black"/>
                </a:solidFill>
              </a:rPr>
              <a:t>1948</a:t>
            </a:r>
            <a:r>
              <a:rPr lang="zh-TW" altLang="en-US" dirty="0" smtClean="0">
                <a:solidFill>
                  <a:prstClr val="black"/>
                </a:solidFill>
              </a:rPr>
              <a:t>年發展出來，最初用於戰爭時在機場辨別敵我戰機，之後由世界各國引用於不同用途。</a:t>
            </a:r>
            <a:endParaRPr lang="en-US" altLang="zh-TW" dirty="0" smtClean="0">
              <a:solidFill>
                <a:prstClr val="black"/>
              </a:solidFill>
            </a:endParaRPr>
          </a:p>
          <a:p>
            <a:pPr lvl="1" algn="just">
              <a:buClr>
                <a:prstClr val="black"/>
              </a:buClr>
            </a:pPr>
            <a:r>
              <a:rPr lang="en-US" altLang="zh-TW" dirty="0" smtClean="0">
                <a:solidFill>
                  <a:prstClr val="black"/>
                </a:solidFill>
              </a:rPr>
              <a:t>RFID</a:t>
            </a:r>
            <a:r>
              <a:rPr lang="zh-TW" altLang="en-US" dirty="0" smtClean="0">
                <a:solidFill>
                  <a:prstClr val="black"/>
                </a:solidFill>
              </a:rPr>
              <a:t>系統是利用無線電波來傳送識別資料，以達到身份識別的目的。</a:t>
            </a:r>
            <a:r>
              <a:rPr lang="en-US" altLang="zh-TW" dirty="0" smtClean="0">
                <a:solidFill>
                  <a:prstClr val="black"/>
                </a:solidFill>
              </a:rPr>
              <a:t>RFID</a:t>
            </a:r>
            <a:r>
              <a:rPr lang="zh-TW" altLang="en-US" dirty="0" smtClean="0">
                <a:solidFill>
                  <a:prstClr val="black"/>
                </a:solidFill>
              </a:rPr>
              <a:t>在生活中的應用很廣泛，例如悠遊卡、動物晶片、高速公路的收費系統（</a:t>
            </a:r>
            <a:r>
              <a:rPr lang="en-US" altLang="zh-TW" dirty="0" err="1" smtClean="0">
                <a:solidFill>
                  <a:prstClr val="black"/>
                </a:solidFill>
              </a:rPr>
              <a:t>eTag</a:t>
            </a:r>
            <a:r>
              <a:rPr lang="zh-TW" altLang="en-US" dirty="0" smtClean="0">
                <a:solidFill>
                  <a:prstClr val="black"/>
                </a:solidFill>
              </a:rPr>
              <a:t>）、超市的防盜系統、醫院的病歷系統、航空運輸的行李識別等。</a:t>
            </a:r>
            <a:endParaRPr lang="en-US" altLang="zh-TW" dirty="0">
              <a:solidFill>
                <a:prstClr val="black"/>
              </a:solidFill>
            </a:endParaRPr>
          </a:p>
        </p:txBody>
      </p:sp>
    </p:spTree>
    <p:extLst>
      <p:ext uri="{BB962C8B-B14F-4D97-AF65-F5344CB8AC3E}">
        <p14:creationId xmlns:p14="http://schemas.microsoft.com/office/powerpoint/2010/main" val="2458028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smtClean="0">
                <a:solidFill>
                  <a:prstClr val="black"/>
                </a:solidFill>
              </a:rPr>
              <a:t>工業</a:t>
            </a:r>
            <a:endParaRPr lang="en-US" altLang="zh-TW" dirty="0" smtClean="0">
              <a:solidFill>
                <a:prstClr val="black"/>
              </a:solidFill>
            </a:endParaRPr>
          </a:p>
          <a:p>
            <a:pPr marL="1258888" lvl="2" indent="-344488" algn="just"/>
            <a:r>
              <a:rPr lang="zh-TW" altLang="en-US" sz="2600" dirty="0"/>
              <a:t>工業物聯網（</a:t>
            </a:r>
            <a:r>
              <a:rPr lang="en-US" altLang="zh-TW" sz="2600" dirty="0"/>
              <a:t>Industrial Internet of Things, </a:t>
            </a:r>
            <a:r>
              <a:rPr lang="en-US" altLang="zh-TW" sz="2600" dirty="0" err="1"/>
              <a:t>IIoT</a:t>
            </a:r>
            <a:r>
              <a:rPr lang="zh-TW" altLang="en-US" sz="2600" dirty="0"/>
              <a:t>）是指物聯網在工業上的應用，讓工業的運作有更高的效率和可靠性。</a:t>
            </a:r>
            <a:endParaRPr lang="en-US" altLang="zh-TW" sz="2600" dirty="0"/>
          </a:p>
          <a:p>
            <a:pPr lvl="0"/>
            <a:endParaRPr lang="zh-TW" altLang="en-US" dirty="0"/>
          </a:p>
        </p:txBody>
      </p:sp>
    </p:spTree>
    <p:extLst>
      <p:ext uri="{BB962C8B-B14F-4D97-AF65-F5344CB8AC3E}">
        <p14:creationId xmlns:p14="http://schemas.microsoft.com/office/powerpoint/2010/main" val="1288638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smtClean="0">
                <a:solidFill>
                  <a:prstClr val="black"/>
                </a:solidFill>
              </a:rPr>
              <a:t>工業</a:t>
            </a:r>
            <a:endParaRPr lang="en-US" altLang="zh-TW" dirty="0" smtClean="0">
              <a:solidFill>
                <a:prstClr val="black"/>
              </a:solidFill>
            </a:endParaRPr>
          </a:p>
          <a:p>
            <a:pPr lvl="2" algn="just">
              <a:buClr>
                <a:prstClr val="black"/>
              </a:buClr>
            </a:pPr>
            <a:r>
              <a:rPr lang="zh-TW" altLang="en-US" sz="2600" b="1" dirty="0"/>
              <a:t>製造</a:t>
            </a:r>
            <a:r>
              <a:rPr lang="zh-TW" altLang="en-US" sz="2600" b="1" dirty="0" smtClean="0"/>
              <a:t>產業</a:t>
            </a:r>
            <a:endParaRPr lang="en-US" altLang="zh-TW" sz="2600" b="1" dirty="0" smtClean="0"/>
          </a:p>
          <a:p>
            <a:pPr lvl="3" algn="just">
              <a:buClr>
                <a:prstClr val="black"/>
              </a:buClr>
            </a:pPr>
            <a:r>
              <a:rPr lang="zh-TW" altLang="en-US" sz="2400" dirty="0"/>
              <a:t>利用工業物聯網蒐集來自不同設計系統的資料與產品，藉以監控製造流程並提供即時回饋，若預期機器設備可能故障，可提前進行預防性維修保養作業，降低因設備故障所造成的臨時停工風險。</a:t>
            </a:r>
            <a:endParaRPr lang="en-US" altLang="zh-TW" sz="2400" dirty="0"/>
          </a:p>
        </p:txBody>
      </p:sp>
    </p:spTree>
    <p:extLst>
      <p:ext uri="{BB962C8B-B14F-4D97-AF65-F5344CB8AC3E}">
        <p14:creationId xmlns:p14="http://schemas.microsoft.com/office/powerpoint/2010/main" val="899075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a:solidFill>
                  <a:prstClr val="black"/>
                </a:solidFill>
              </a:rPr>
              <a:t>工業</a:t>
            </a:r>
            <a:endParaRPr lang="en-US" altLang="zh-TW" dirty="0">
              <a:solidFill>
                <a:prstClr val="black"/>
              </a:solidFill>
            </a:endParaRPr>
          </a:p>
          <a:p>
            <a:pPr lvl="2" algn="just">
              <a:buClr>
                <a:prstClr val="black"/>
              </a:buClr>
            </a:pPr>
            <a:r>
              <a:rPr lang="zh-TW" altLang="en-US" sz="2600" b="1" dirty="0"/>
              <a:t>維修</a:t>
            </a:r>
            <a:r>
              <a:rPr lang="zh-TW" altLang="en-US" sz="2600" b="1" dirty="0" smtClean="0"/>
              <a:t>產業</a:t>
            </a:r>
            <a:endParaRPr lang="en-US" altLang="zh-TW" sz="2600" b="1" dirty="0" smtClean="0"/>
          </a:p>
          <a:p>
            <a:pPr lvl="3" algn="just">
              <a:buClr>
                <a:prstClr val="black"/>
              </a:buClr>
            </a:pPr>
            <a:r>
              <a:rPr lang="zh-TW" altLang="en-US" sz="2400" dirty="0"/>
              <a:t>依據地點、效能、使用率及條件，藉由工業物聯網在遠端追蹤產品，以達成監控、疑難排解及診斷問題等。</a:t>
            </a:r>
          </a:p>
        </p:txBody>
      </p:sp>
    </p:spTree>
    <p:extLst>
      <p:ext uri="{BB962C8B-B14F-4D97-AF65-F5344CB8AC3E}">
        <p14:creationId xmlns:p14="http://schemas.microsoft.com/office/powerpoint/2010/main" val="926844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smtClean="0"/>
              <a:t>許多科技大廠設有智慧控制中心，也提供動作偵測器、門窗感應器、智慧電源、燈光控制器與智慧警報器等應用物聯網的產品與服務。</a:t>
            </a:r>
            <a:endParaRPr lang="en-US" altLang="zh-TW"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774041"/>
            <a:ext cx="6784185" cy="367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890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smtClean="0">
                <a:solidFill>
                  <a:prstClr val="black"/>
                </a:solidFill>
              </a:rPr>
              <a:t>工業</a:t>
            </a:r>
            <a:endParaRPr lang="en-US" altLang="zh-TW" dirty="0" smtClean="0">
              <a:solidFill>
                <a:prstClr val="black"/>
              </a:solidFill>
            </a:endParaRPr>
          </a:p>
          <a:p>
            <a:pPr lvl="2" algn="just">
              <a:buClr>
                <a:prstClr val="black"/>
              </a:buClr>
            </a:pPr>
            <a:r>
              <a:rPr lang="zh-TW" altLang="en-US" sz="2600" b="1" dirty="0"/>
              <a:t>營運</a:t>
            </a:r>
            <a:r>
              <a:rPr lang="zh-TW" altLang="en-US" sz="2600" b="1" dirty="0" smtClean="0"/>
              <a:t>產業</a:t>
            </a:r>
            <a:endParaRPr lang="en-US" altLang="zh-TW" sz="2600" b="1" dirty="0" smtClean="0"/>
          </a:p>
          <a:p>
            <a:pPr lvl="3" algn="just">
              <a:buClr>
                <a:prstClr val="black"/>
              </a:buClr>
            </a:pPr>
            <a:r>
              <a:rPr lang="zh-TW" altLang="en-US" sz="2400" dirty="0"/>
              <a:t>透過工業物聯網負責監控及追蹤營運資產的健全狀態與效能，例如感應器讀數、維修紀錄、環境條件等，使用分析模式來預測資產何時進行維護，並判斷適用的損壞修復</a:t>
            </a:r>
            <a:r>
              <a:rPr lang="zh-TW" altLang="en-US" sz="2400" dirty="0" smtClean="0"/>
              <a:t>方法。</a:t>
            </a:r>
            <a:endParaRPr lang="en-US" altLang="zh-TW" sz="2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293096"/>
            <a:ext cx="3375514" cy="215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083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a:t>
            </a:r>
            <a:r>
              <a:rPr lang="zh-TW" altLang="en-US" sz="3200" b="1" dirty="0" smtClean="0">
                <a:solidFill>
                  <a:prstClr val="black"/>
                </a:solidFill>
              </a:rPr>
              <a:t>應用</a:t>
            </a:r>
            <a:endParaRPr lang="en-US" altLang="zh-TW" sz="3200" b="1" dirty="0" smtClean="0">
              <a:solidFill>
                <a:prstClr val="black"/>
              </a:solidFill>
            </a:endParaRPr>
          </a:p>
          <a:p>
            <a:pPr lvl="1" algn="just">
              <a:buClr>
                <a:prstClr val="black"/>
              </a:buClr>
            </a:pPr>
            <a:r>
              <a:rPr lang="zh-TW" altLang="en-US" dirty="0" smtClean="0">
                <a:solidFill>
                  <a:prstClr val="black"/>
                </a:solidFill>
              </a:rPr>
              <a:t>零售</a:t>
            </a:r>
            <a:endParaRPr lang="en-US" altLang="zh-TW" dirty="0" smtClean="0">
              <a:solidFill>
                <a:prstClr val="black"/>
              </a:solidFill>
            </a:endParaRPr>
          </a:p>
          <a:p>
            <a:pPr marL="1258888" lvl="2" indent="-344488" algn="just">
              <a:buClr>
                <a:prstClr val="black"/>
              </a:buClr>
            </a:pPr>
            <a:r>
              <a:rPr lang="zh-TW" altLang="en-US" sz="2600" dirty="0"/>
              <a:t>物聯網可以透過硬體設備和裝置交換產品資料，可應用於零售業追蹤消費者行為並蒐集資料，以便分析後用於商業決策，因此，</a:t>
            </a:r>
            <a:r>
              <a:rPr lang="en-US" altLang="zh-TW" sz="2600" dirty="0"/>
              <a:t>RFID </a:t>
            </a:r>
            <a:r>
              <a:rPr lang="zh-TW" altLang="en-US" sz="2600" dirty="0"/>
              <a:t>成為零售業的必備工具，</a:t>
            </a:r>
            <a:r>
              <a:rPr lang="en-US" altLang="zh-TW" sz="2600" dirty="0"/>
              <a:t>RFID </a:t>
            </a:r>
            <a:r>
              <a:rPr lang="zh-TW" altLang="en-US" sz="2600" dirty="0"/>
              <a:t>讓企業的營運更有效率。</a:t>
            </a:r>
            <a:endParaRPr lang="en-US" altLang="zh-TW" sz="2600" dirty="0"/>
          </a:p>
        </p:txBody>
      </p:sp>
      <p:grpSp>
        <p:nvGrpSpPr>
          <p:cNvPr id="4" name="群組 3"/>
          <p:cNvGrpSpPr/>
          <p:nvPr/>
        </p:nvGrpSpPr>
        <p:grpSpPr>
          <a:xfrm>
            <a:off x="179388" y="5705002"/>
            <a:ext cx="3240484" cy="646113"/>
            <a:chOff x="179388" y="5705002"/>
            <a:chExt cx="3240484" cy="646113"/>
          </a:xfrm>
        </p:grpSpPr>
        <p:sp>
          <p:nvSpPr>
            <p:cNvPr id="5" name="矩形 4">
              <a:hlinkClick r:id="rId2"/>
            </p:cNvPr>
            <p:cNvSpPr>
              <a:spLocks noChangeArrowheads="1"/>
            </p:cNvSpPr>
            <p:nvPr/>
          </p:nvSpPr>
          <p:spPr bwMode="auto">
            <a:xfrm>
              <a:off x="716153" y="5809777"/>
              <a:ext cx="2703719"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en-US" altLang="zh-TW" b="1" dirty="0" smtClean="0">
                  <a:solidFill>
                    <a:schemeClr val="lt1"/>
                  </a:solidFill>
                  <a:latin typeface="微軟正黑體" pitchFamily="34" charset="-120"/>
                  <a:ea typeface="微軟正黑體" pitchFamily="34" charset="-120"/>
                </a:rPr>
                <a:t>RFID</a:t>
              </a:r>
              <a:r>
                <a:rPr lang="zh-TW" altLang="en-US" b="1" dirty="0" smtClean="0">
                  <a:solidFill>
                    <a:schemeClr val="lt1"/>
                  </a:solidFill>
                  <a:latin typeface="微軟正黑體" pitchFamily="34" charset="-120"/>
                  <a:ea typeface="微軟正黑體" pitchFamily="34" charset="-120"/>
                </a:rPr>
                <a:t>在物流的應用</a:t>
              </a:r>
              <a:endParaRPr lang="en-US" altLang="zh-TW" b="1" dirty="0" smtClean="0">
                <a:solidFill>
                  <a:schemeClr val="lt1"/>
                </a:solidFill>
                <a:latin typeface="微軟正黑體" pitchFamily="34" charset="-120"/>
                <a:ea typeface="微軟正黑體" pitchFamily="34" charset="-120"/>
              </a:endParaRPr>
            </a:p>
          </p:txBody>
        </p:sp>
        <p:pic>
          <p:nvPicPr>
            <p:cNvPr id="6"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14138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a:solidFill>
                  <a:prstClr val="black"/>
                </a:solidFill>
              </a:rPr>
              <a:t>零售</a:t>
            </a:r>
            <a:endParaRPr lang="en-US" altLang="zh-TW" dirty="0">
              <a:solidFill>
                <a:prstClr val="black"/>
              </a:solidFill>
            </a:endParaRPr>
          </a:p>
          <a:p>
            <a:pPr marL="1258888" lvl="2" indent="-344488" algn="just">
              <a:buClr>
                <a:prstClr val="black"/>
              </a:buClr>
            </a:pPr>
            <a:r>
              <a:rPr lang="zh-TW" altLang="en-US" sz="2600" dirty="0"/>
              <a:t>迪卡</a:t>
            </a:r>
            <a:r>
              <a:rPr lang="zh-TW" altLang="en-US" sz="2600" dirty="0" smtClean="0"/>
              <a:t>儂以</a:t>
            </a:r>
            <a:r>
              <a:rPr lang="zh-TW" altLang="en-US" sz="2600" dirty="0"/>
              <a:t>數位化的物流管理處理庫存、退貨、防盜、收銀等流程，由於商場內全部的商品都配有</a:t>
            </a:r>
            <a:r>
              <a:rPr lang="en-US" altLang="zh-TW" sz="2600" dirty="0"/>
              <a:t>RFID </a:t>
            </a:r>
            <a:r>
              <a:rPr lang="zh-TW" altLang="en-US" sz="2600" dirty="0"/>
              <a:t>標籤，顧客只要把購買的商品全部放進一個結帳用的盒子裡，就可以瞬間掃描完成，輕易地自助結帳。</a:t>
            </a:r>
            <a:endParaRPr lang="en-US" altLang="zh-TW" sz="2600" dirty="0"/>
          </a:p>
        </p:txBody>
      </p:sp>
    </p:spTree>
    <p:extLst>
      <p:ext uri="{BB962C8B-B14F-4D97-AF65-F5344CB8AC3E}">
        <p14:creationId xmlns:p14="http://schemas.microsoft.com/office/powerpoint/2010/main" val="1636389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a:solidFill>
                  <a:prstClr val="black"/>
                </a:solidFill>
              </a:rPr>
              <a:t>零售</a:t>
            </a:r>
            <a:endParaRPr lang="en-US" altLang="zh-TW" dirty="0">
              <a:solidFill>
                <a:prstClr val="black"/>
              </a:solidFill>
            </a:endParaRPr>
          </a:p>
          <a:p>
            <a:pPr marL="1258888" lvl="2" indent="-344488" algn="just">
              <a:buClr>
                <a:prstClr val="black"/>
              </a:buClr>
            </a:pPr>
            <a:r>
              <a:rPr lang="zh-TW" altLang="en-US" sz="2600" dirty="0"/>
              <a:t>將物聯網與</a:t>
            </a:r>
            <a:r>
              <a:rPr lang="en-US" altLang="zh-TW" sz="2600" dirty="0" smtClean="0"/>
              <a:t>GPS</a:t>
            </a:r>
            <a:r>
              <a:rPr lang="zh-TW" altLang="en-US" sz="2600" dirty="0" smtClean="0"/>
              <a:t>系統</a:t>
            </a:r>
            <a:r>
              <a:rPr lang="zh-TW" altLang="en-US" sz="2600" dirty="0"/>
              <a:t>結合，便能追蹤貨物狀況以及外部環境的影響，如溫度、交付時間等對品質的影響，這對於管理易腐商品和熟食的運輸實為一大福音。</a:t>
            </a:r>
            <a:endParaRPr lang="en-US" altLang="zh-TW" sz="2600" dirty="0"/>
          </a:p>
        </p:txBody>
      </p:sp>
    </p:spTree>
    <p:extLst>
      <p:ext uri="{BB962C8B-B14F-4D97-AF65-F5344CB8AC3E}">
        <p14:creationId xmlns:p14="http://schemas.microsoft.com/office/powerpoint/2010/main" val="2775469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a:solidFill>
                  <a:prstClr val="black"/>
                </a:solidFill>
              </a:rPr>
              <a:t>零售</a:t>
            </a:r>
            <a:endParaRPr lang="en-US" altLang="zh-TW" dirty="0">
              <a:solidFill>
                <a:prstClr val="black"/>
              </a:solidFill>
            </a:endParaRPr>
          </a:p>
          <a:p>
            <a:pPr marL="1258888" lvl="2" indent="-344488" algn="just">
              <a:buClr>
                <a:prstClr val="black"/>
              </a:buClr>
            </a:pPr>
            <a:r>
              <a:rPr lang="zh-TW" altLang="en-US" sz="2600" dirty="0"/>
              <a:t>物聯網也可以用於超市或賣場蒐集消費者行為的資料分析，根據消費者購買商品的移動過程以及商店布置的變化來觀察購買的數量、從一種商品到另一種商品的移動軌跡</a:t>
            </a:r>
            <a:r>
              <a:rPr lang="zh-TW" altLang="en-US" sz="2600" dirty="0" smtClean="0"/>
              <a:t>等。透過</a:t>
            </a:r>
            <a:r>
              <a:rPr lang="zh-TW" altLang="en-US" sz="2600" dirty="0"/>
              <a:t>這些資料的分析，了解商品應如何擺放才能提高</a:t>
            </a:r>
            <a:r>
              <a:rPr lang="zh-TW" altLang="en-US" sz="2600" dirty="0" smtClean="0"/>
              <a:t>銷售量。</a:t>
            </a:r>
            <a:endParaRPr lang="zh-TW" altLang="en-US" sz="2600" dirty="0"/>
          </a:p>
        </p:txBody>
      </p:sp>
    </p:spTree>
    <p:extLst>
      <p:ext uri="{BB962C8B-B14F-4D97-AF65-F5344CB8AC3E}">
        <p14:creationId xmlns:p14="http://schemas.microsoft.com/office/powerpoint/2010/main" val="1396185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a:solidFill>
                  <a:prstClr val="black"/>
                </a:solidFill>
              </a:rPr>
              <a:t>零售</a:t>
            </a:r>
            <a:endParaRPr lang="en-US" altLang="zh-TW" dirty="0">
              <a:solidFill>
                <a:prstClr val="black"/>
              </a:solidFill>
            </a:endParaRPr>
          </a:p>
          <a:p>
            <a:pPr marL="1258888" lvl="2" indent="-344488" algn="just">
              <a:buClr>
                <a:prstClr val="black"/>
              </a:buClr>
            </a:pPr>
            <a:r>
              <a:rPr lang="zh-TW" altLang="en-US" dirty="0"/>
              <a:t>英特爾和機器人業者</a:t>
            </a:r>
            <a:r>
              <a:rPr lang="en-US" altLang="zh-TW" dirty="0" err="1"/>
              <a:t>Simbe</a:t>
            </a:r>
            <a:r>
              <a:rPr lang="en-US" altLang="zh-TW" dirty="0"/>
              <a:t> Robotics </a:t>
            </a:r>
            <a:r>
              <a:rPr lang="zh-TW" altLang="en-US" dirty="0"/>
              <a:t>合作的機器人</a:t>
            </a:r>
            <a:r>
              <a:rPr lang="en-US" altLang="zh-TW" dirty="0"/>
              <a:t>Tally</a:t>
            </a:r>
            <a:r>
              <a:rPr lang="zh-TW" altLang="en-US" dirty="0"/>
              <a:t>，可移動巡視</a:t>
            </a:r>
            <a:r>
              <a:rPr lang="zh-TW" altLang="en-US" dirty="0" smtClean="0"/>
              <a:t>賣場的</a:t>
            </a:r>
            <a:r>
              <a:rPr lang="zh-TW" altLang="en-US" dirty="0"/>
              <a:t>貨架，檢查商品缺貨、擺放位置和標價正確與否</a:t>
            </a:r>
            <a:endParaRPr lang="zh-TW" altLang="en-US" sz="26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337"/>
          <a:stretch/>
        </p:blipFill>
        <p:spPr bwMode="auto">
          <a:xfrm>
            <a:off x="1907704" y="3756462"/>
            <a:ext cx="5364596" cy="269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5247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smtClean="0">
                <a:solidFill>
                  <a:prstClr val="black"/>
                </a:solidFill>
              </a:rPr>
              <a:t>建築</a:t>
            </a:r>
            <a:endParaRPr lang="en-US" altLang="zh-TW" dirty="0" smtClean="0">
              <a:solidFill>
                <a:prstClr val="black"/>
              </a:solidFill>
            </a:endParaRPr>
          </a:p>
          <a:p>
            <a:pPr lvl="2" algn="just">
              <a:buClr>
                <a:prstClr val="black"/>
              </a:buClr>
            </a:pPr>
            <a:r>
              <a:rPr lang="zh-TW" altLang="en-US" sz="2600" dirty="0"/>
              <a:t>智慧</a:t>
            </a:r>
            <a:r>
              <a:rPr lang="zh-TW" altLang="en-US" sz="2600" dirty="0" smtClean="0"/>
              <a:t>建築</a:t>
            </a:r>
            <a:endParaRPr lang="en-US" altLang="zh-TW" sz="2600" dirty="0" smtClean="0"/>
          </a:p>
          <a:p>
            <a:pPr lvl="3" algn="just">
              <a:buClr>
                <a:prstClr val="black"/>
              </a:buClr>
            </a:pPr>
            <a:r>
              <a:rPr lang="zh-TW" altLang="en-US" sz="2400" dirty="0"/>
              <a:t>透過網際網路將建築物的各項硬體設備互相連結，使空間具備智慧化的功能，以達到安全健康、便利舒適、節能永續的目的</a:t>
            </a:r>
            <a:r>
              <a:rPr lang="zh-TW" altLang="en-US" sz="2400" dirty="0" smtClean="0"/>
              <a:t>。</a:t>
            </a:r>
            <a:endParaRPr lang="en-US" altLang="zh-TW" sz="2400" dirty="0" smtClean="0"/>
          </a:p>
          <a:p>
            <a:pPr lvl="3" algn="just">
              <a:buClr>
                <a:prstClr val="black"/>
              </a:buClr>
            </a:pPr>
            <a:r>
              <a:rPr lang="zh-TW" altLang="en-US" sz="2400" dirty="0"/>
              <a:t>遠端自動處理及回應的即時影像監控，可更有彈性地監控不同區域的照明與空調系統，使建築環境控制、設備運轉達到最佳效益與人性化。</a:t>
            </a:r>
          </a:p>
        </p:txBody>
      </p:sp>
      <p:grpSp>
        <p:nvGrpSpPr>
          <p:cNvPr id="6" name="群組 5"/>
          <p:cNvGrpSpPr/>
          <p:nvPr/>
        </p:nvGrpSpPr>
        <p:grpSpPr>
          <a:xfrm>
            <a:off x="179388" y="5705002"/>
            <a:ext cx="2160364" cy="646113"/>
            <a:chOff x="179388" y="5705002"/>
            <a:chExt cx="2160364" cy="646113"/>
          </a:xfrm>
        </p:grpSpPr>
        <p:sp>
          <p:nvSpPr>
            <p:cNvPr id="4" name="矩形 3">
              <a:hlinkClick r:id="rId2"/>
            </p:cNvPr>
            <p:cNvSpPr>
              <a:spLocks noChangeArrowheads="1"/>
            </p:cNvSpPr>
            <p:nvPr/>
          </p:nvSpPr>
          <p:spPr bwMode="auto">
            <a:xfrm>
              <a:off x="716153" y="5809777"/>
              <a:ext cx="1623599"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zh-TW" altLang="en-US" b="1" dirty="0" smtClean="0">
                  <a:solidFill>
                    <a:schemeClr val="lt1"/>
                  </a:solidFill>
                  <a:latin typeface="微軟正黑體" pitchFamily="34" charset="-120"/>
                  <a:ea typeface="微軟正黑體" pitchFamily="34" charset="-120"/>
                </a:rPr>
                <a:t>智慧建築</a:t>
              </a:r>
              <a:endParaRPr lang="en-US" altLang="zh-TW" b="1" dirty="0" smtClean="0">
                <a:solidFill>
                  <a:schemeClr val="lt1"/>
                </a:solidFill>
                <a:latin typeface="微軟正黑體" pitchFamily="34" charset="-120"/>
                <a:ea typeface="微軟正黑體" pitchFamily="34" charset="-120"/>
              </a:endParaRPr>
            </a:p>
          </p:txBody>
        </p:sp>
        <p:pic>
          <p:nvPicPr>
            <p:cNvPr id="5"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15315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物聯網在各產業的應用</a:t>
            </a:r>
            <a:endParaRPr lang="en-US" altLang="zh-TW" sz="3200" b="1" dirty="0">
              <a:solidFill>
                <a:prstClr val="black"/>
              </a:solidFill>
            </a:endParaRPr>
          </a:p>
          <a:p>
            <a:pPr lvl="1" algn="just">
              <a:buClr>
                <a:prstClr val="black"/>
              </a:buClr>
            </a:pPr>
            <a:r>
              <a:rPr lang="zh-TW" altLang="en-US" dirty="0">
                <a:solidFill>
                  <a:prstClr val="black"/>
                </a:solidFill>
              </a:rPr>
              <a:t>建築</a:t>
            </a:r>
            <a:endParaRPr lang="en-US" altLang="zh-TW" dirty="0">
              <a:solidFill>
                <a:prstClr val="black"/>
              </a:solidFill>
            </a:endParaRPr>
          </a:p>
          <a:p>
            <a:pPr lvl="2" algn="just">
              <a:buClr>
                <a:prstClr val="black"/>
              </a:buClr>
            </a:pPr>
            <a:r>
              <a:rPr lang="zh-TW" altLang="en-US" sz="2600" dirty="0">
                <a:solidFill>
                  <a:prstClr val="black"/>
                </a:solidFill>
              </a:rPr>
              <a:t>智慧建築</a:t>
            </a:r>
            <a:endParaRPr lang="en-US" altLang="zh-TW" sz="2600" dirty="0">
              <a:solidFill>
                <a:prstClr val="black"/>
              </a:solidFill>
            </a:endParaRPr>
          </a:p>
          <a:p>
            <a:pPr lvl="3" algn="just">
              <a:buClr>
                <a:prstClr val="black"/>
              </a:buClr>
            </a:pPr>
            <a:r>
              <a:rPr lang="zh-TW" altLang="en-US" sz="2400" dirty="0"/>
              <a:t>結合保全系統提升警戒能力，在大廳入口、地下室及特定區域配置人臉辨識系統，當有可疑人物進入防護區域時，智慧監視系統就會啟動警報系統通知管理</a:t>
            </a:r>
            <a:r>
              <a:rPr lang="zh-TW" altLang="en-US" sz="2400" dirty="0" smtClean="0"/>
              <a:t>人員</a:t>
            </a:r>
            <a:r>
              <a:rPr lang="zh-TW" altLang="en-US" sz="2400" dirty="0"/>
              <a:t>。</a:t>
            </a:r>
          </a:p>
          <a:p>
            <a:pPr lvl="3" algn="just">
              <a:buClr>
                <a:prstClr val="black"/>
              </a:buClr>
            </a:pPr>
            <a:endParaRPr lang="en-US" altLang="zh-TW" sz="2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1952" y="4149080"/>
            <a:ext cx="4377906"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45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一、界定問題</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物聯網相關產業所需的科技</a:t>
            </a:r>
            <a:r>
              <a:rPr lang="zh-TW" altLang="en-US" sz="3200" b="1" dirty="0" smtClean="0">
                <a:solidFill>
                  <a:prstClr val="black"/>
                </a:solidFill>
              </a:rPr>
              <a:t>人才</a:t>
            </a:r>
            <a:endParaRPr lang="en-US" altLang="zh-TW" sz="3200" b="1" dirty="0" smtClean="0">
              <a:solidFill>
                <a:prstClr val="black"/>
              </a:solidFill>
            </a:endParaRPr>
          </a:p>
          <a:p>
            <a:pPr marL="361950" lvl="1" indent="0">
              <a:buClr>
                <a:prstClr val="black"/>
              </a:buClr>
              <a:buNone/>
            </a:pPr>
            <a:r>
              <a:rPr lang="zh-TW" altLang="en-US" dirty="0">
                <a:solidFill>
                  <a:prstClr val="black"/>
                </a:solidFill>
              </a:rPr>
              <a:t>物聯網時代來臨，智慧型行動裝置和穿戴裝置、行動通訊技術的人才需求都有所提升</a:t>
            </a:r>
            <a:endParaRPr lang="en-US" altLang="zh-TW" dirty="0" smtClean="0">
              <a:solidFill>
                <a:prstClr val="black"/>
              </a:solidFill>
            </a:endParaRPr>
          </a:p>
          <a:p>
            <a:pPr marL="342900" lvl="1" indent="-342900">
              <a:buClr>
                <a:prstClr val="black"/>
              </a:buClr>
              <a:buFont typeface="Arial" pitchFamily="34" charset="0"/>
              <a:buChar char="•"/>
            </a:pPr>
            <a:endParaRPr lang="zh-TW" altLang="en-US" sz="3200" dirty="0">
              <a:solidFill>
                <a:prstClr val="black"/>
              </a:solidFill>
            </a:endParaRPr>
          </a:p>
        </p:txBody>
      </p:sp>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881"/>
          <a:stretch/>
        </p:blipFill>
        <p:spPr bwMode="auto">
          <a:xfrm>
            <a:off x="1259632" y="3161907"/>
            <a:ext cx="6354139" cy="329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0811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一、界定問題</a:t>
            </a:r>
          </a:p>
        </p:txBody>
      </p:sp>
      <p:sp>
        <p:nvSpPr>
          <p:cNvPr id="3" name="內容版面配置區 2"/>
          <p:cNvSpPr>
            <a:spLocks noGrp="1"/>
          </p:cNvSpPr>
          <p:nvPr>
            <p:ph idx="1"/>
          </p:nvPr>
        </p:nvSpPr>
        <p:spPr/>
        <p:txBody>
          <a:bodyPr>
            <a:normAutofit/>
          </a:bodyPr>
          <a:lstStyle/>
          <a:p>
            <a:pPr marL="342900" lvl="1" indent="-342900">
              <a:buFont typeface="Arial" pitchFamily="34" charset="0"/>
              <a:buChar char="•"/>
            </a:pPr>
            <a:r>
              <a:rPr lang="zh-TW" altLang="en-US" sz="3200" b="1" dirty="0">
                <a:solidFill>
                  <a:prstClr val="black"/>
                </a:solidFill>
              </a:rPr>
              <a:t>物聯網相關產業所需的科技</a:t>
            </a:r>
            <a:r>
              <a:rPr lang="zh-TW" altLang="en-US" sz="3200" b="1" dirty="0" smtClean="0">
                <a:solidFill>
                  <a:prstClr val="black"/>
                </a:solidFill>
              </a:rPr>
              <a:t>人才</a:t>
            </a:r>
            <a:endParaRPr lang="en-US" altLang="zh-TW" sz="3200" b="1" dirty="0" smtClean="0"/>
          </a:p>
          <a:p>
            <a:pPr lvl="1" algn="just">
              <a:buClr>
                <a:prstClr val="black"/>
              </a:buClr>
            </a:pPr>
            <a:r>
              <a:rPr lang="zh-TW" altLang="en-US" dirty="0">
                <a:solidFill>
                  <a:prstClr val="black"/>
                </a:solidFill>
              </a:rPr>
              <a:t>智慧型的行動</a:t>
            </a:r>
            <a:r>
              <a:rPr lang="zh-TW" altLang="en-US" dirty="0" smtClean="0">
                <a:solidFill>
                  <a:prstClr val="black"/>
                </a:solidFill>
              </a:rPr>
              <a:t>裝置</a:t>
            </a:r>
            <a:endParaRPr lang="en-US" altLang="zh-TW" dirty="0" smtClean="0">
              <a:solidFill>
                <a:prstClr val="black"/>
              </a:solidFill>
            </a:endParaRPr>
          </a:p>
          <a:p>
            <a:pPr marL="1258888" lvl="2" indent="-344488" algn="just">
              <a:buClr>
                <a:prstClr val="black"/>
              </a:buClr>
            </a:pPr>
            <a:r>
              <a:rPr lang="zh-TW" altLang="en-US" sz="2600" dirty="0">
                <a:solidFill>
                  <a:prstClr val="black"/>
                </a:solidFill>
              </a:rPr>
              <a:t>手持的行動電話和平板</a:t>
            </a:r>
            <a:r>
              <a:rPr lang="zh-TW" altLang="en-US" sz="2600" dirty="0" smtClean="0">
                <a:solidFill>
                  <a:prstClr val="black"/>
                </a:solidFill>
              </a:rPr>
              <a:t>電腦</a:t>
            </a:r>
            <a:endParaRPr lang="en-US" altLang="zh-TW" sz="2600" dirty="0" smtClean="0">
              <a:solidFill>
                <a:prstClr val="black"/>
              </a:solidFill>
            </a:endParaRPr>
          </a:p>
          <a:p>
            <a:pPr marL="1258888" lvl="2" indent="-344488" algn="just">
              <a:buClr>
                <a:prstClr val="black"/>
              </a:buClr>
            </a:pPr>
            <a:r>
              <a:rPr lang="zh-TW" altLang="en-US" sz="2600" dirty="0" smtClean="0">
                <a:solidFill>
                  <a:prstClr val="black"/>
                </a:solidFill>
              </a:rPr>
              <a:t>車</a:t>
            </a:r>
            <a:r>
              <a:rPr lang="zh-TW" altLang="en-US" sz="2600" dirty="0">
                <a:solidFill>
                  <a:prstClr val="black"/>
                </a:solidFill>
              </a:rPr>
              <a:t>載裝置（例如車輛自動暨輔助駕駛系統、車道偏離警示系統、防撞預警、駕駛人瞌睡警示等</a:t>
            </a:r>
            <a:r>
              <a:rPr lang="zh-TW" altLang="en-US" sz="2600" dirty="0" smtClean="0">
                <a:solidFill>
                  <a:prstClr val="black"/>
                </a:solidFill>
              </a:rPr>
              <a:t>）</a:t>
            </a:r>
            <a:endParaRPr lang="en-US" altLang="zh-TW" sz="2600" dirty="0" smtClean="0">
              <a:solidFill>
                <a:prstClr val="black"/>
              </a:solidFill>
            </a:endParaRPr>
          </a:p>
          <a:p>
            <a:pPr marL="1258888" lvl="2" indent="-344488" algn="just">
              <a:buClr>
                <a:prstClr val="black"/>
              </a:buClr>
            </a:pPr>
            <a:r>
              <a:rPr lang="zh-TW" altLang="en-US" sz="2600" dirty="0" smtClean="0">
                <a:solidFill>
                  <a:prstClr val="black"/>
                </a:solidFill>
              </a:rPr>
              <a:t>物</a:t>
            </a:r>
            <a:r>
              <a:rPr lang="zh-TW" altLang="en-US" sz="2600" dirty="0">
                <a:solidFill>
                  <a:prstClr val="black"/>
                </a:solidFill>
              </a:rPr>
              <a:t>流人員的手持</a:t>
            </a:r>
            <a:r>
              <a:rPr lang="zh-TW" altLang="en-US" sz="2600" dirty="0" smtClean="0">
                <a:solidFill>
                  <a:prstClr val="black"/>
                </a:solidFill>
              </a:rPr>
              <a:t>裝置</a:t>
            </a:r>
            <a:endParaRPr lang="en-US" altLang="zh-TW" sz="2600" dirty="0" smtClean="0">
              <a:solidFill>
                <a:prstClr val="black"/>
              </a:solidFill>
            </a:endParaRPr>
          </a:p>
          <a:p>
            <a:pPr marL="1258888" lvl="2" indent="-344488" algn="just">
              <a:buClr>
                <a:prstClr val="black"/>
              </a:buClr>
            </a:pPr>
            <a:r>
              <a:rPr lang="zh-TW" altLang="en-US" sz="2600" dirty="0" smtClean="0">
                <a:solidFill>
                  <a:prstClr val="black"/>
                </a:solidFill>
              </a:rPr>
              <a:t>行動收銀機</a:t>
            </a:r>
            <a:endParaRPr lang="zh-TW" altLang="en-US" sz="2600" dirty="0">
              <a:solidFill>
                <a:prstClr val="black"/>
              </a:solidFill>
            </a:endParaRPr>
          </a:p>
        </p:txBody>
      </p:sp>
    </p:spTree>
    <p:extLst>
      <p:ext uri="{BB962C8B-B14F-4D97-AF65-F5344CB8AC3E}">
        <p14:creationId xmlns:p14="http://schemas.microsoft.com/office/powerpoint/2010/main" val="385702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smtClean="0"/>
              <a:t>本活動中，我們要建造一棟智慧綠能屋，幫助我們實現節能省電、提高能源使用率的目的，進而節省各種成本。</a:t>
            </a:r>
            <a:endParaRPr lang="en-US" altLang="zh-TW" dirty="0" smtClean="0"/>
          </a:p>
          <a:p>
            <a:pPr marL="342900" lvl="1" indent="-342900" algn="just">
              <a:buFont typeface="Arial" pitchFamily="34" charset="0"/>
              <a:buChar char="•"/>
            </a:pPr>
            <a:r>
              <a:rPr lang="zh-TW" altLang="en-US" dirty="0" smtClean="0"/>
              <a:t>利用物聯網自動連接裝置來感測綠能屋周圍的環境，透過蒐集到的溫度及濕度等資料，控制和回饋目前屋內裝置的變化，將環境控制在最舒適的狀態。</a:t>
            </a:r>
            <a:endParaRPr lang="zh-TW" altLang="en-US" dirty="0"/>
          </a:p>
        </p:txBody>
      </p:sp>
    </p:spTree>
    <p:extLst>
      <p:ext uri="{BB962C8B-B14F-4D97-AF65-F5344CB8AC3E}">
        <p14:creationId xmlns:p14="http://schemas.microsoft.com/office/powerpoint/2010/main" val="726528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一、界定問題</a:t>
            </a:r>
          </a:p>
        </p:txBody>
      </p:sp>
      <p:sp>
        <p:nvSpPr>
          <p:cNvPr id="3" name="內容版面配置區 2"/>
          <p:cNvSpPr>
            <a:spLocks noGrp="1"/>
          </p:cNvSpPr>
          <p:nvPr>
            <p:ph idx="1"/>
          </p:nvPr>
        </p:nvSpPr>
        <p:spPr/>
        <p:txBody>
          <a:bodyPr>
            <a:normAutofit/>
          </a:bodyPr>
          <a:lstStyle/>
          <a:p>
            <a:pPr marL="342900" lvl="1" indent="-342900">
              <a:buFont typeface="Arial" pitchFamily="34" charset="0"/>
              <a:buChar char="•"/>
            </a:pPr>
            <a:r>
              <a:rPr lang="zh-TW" altLang="en-US" sz="3200" b="1" dirty="0">
                <a:solidFill>
                  <a:prstClr val="black"/>
                </a:solidFill>
              </a:rPr>
              <a:t>物聯網相關產業所需的科技人才</a:t>
            </a:r>
            <a:endParaRPr lang="en-US" altLang="zh-TW" sz="3200" b="1" dirty="0">
              <a:solidFill>
                <a:prstClr val="black"/>
              </a:solidFill>
            </a:endParaRPr>
          </a:p>
          <a:p>
            <a:pPr lvl="1" algn="just">
              <a:buClr>
                <a:prstClr val="black"/>
              </a:buClr>
            </a:pPr>
            <a:r>
              <a:rPr lang="zh-TW" altLang="en-US" dirty="0">
                <a:latin typeface="DFMing-Md-HK-BF"/>
              </a:rPr>
              <a:t>穿戴式</a:t>
            </a:r>
            <a:r>
              <a:rPr lang="zh-TW" altLang="en-US" dirty="0" smtClean="0">
                <a:latin typeface="DFMing-Md-HK-BF"/>
              </a:rPr>
              <a:t>裝置</a:t>
            </a:r>
            <a:endParaRPr lang="en-US" altLang="zh-TW" dirty="0" smtClean="0">
              <a:latin typeface="DFMing-Md-HK-BF"/>
            </a:endParaRPr>
          </a:p>
          <a:p>
            <a:pPr lvl="2" algn="just">
              <a:buClr>
                <a:prstClr val="black"/>
              </a:buClr>
            </a:pPr>
            <a:r>
              <a:rPr lang="zh-TW" altLang="en-US" sz="2600" dirty="0">
                <a:solidFill>
                  <a:prstClr val="black"/>
                </a:solidFill>
              </a:rPr>
              <a:t>智慧</a:t>
            </a:r>
            <a:r>
              <a:rPr lang="zh-TW" altLang="en-US" sz="2600" dirty="0" smtClean="0">
                <a:solidFill>
                  <a:prstClr val="black"/>
                </a:solidFill>
              </a:rPr>
              <a:t>手錶</a:t>
            </a:r>
            <a:endParaRPr lang="en-US" altLang="zh-TW" sz="2600" dirty="0" smtClean="0">
              <a:solidFill>
                <a:prstClr val="black"/>
              </a:solidFill>
            </a:endParaRPr>
          </a:p>
          <a:p>
            <a:pPr lvl="2" algn="just">
              <a:buClr>
                <a:prstClr val="black"/>
              </a:buClr>
            </a:pPr>
            <a:r>
              <a:rPr lang="zh-TW" altLang="en-US" sz="2600" dirty="0" smtClean="0">
                <a:solidFill>
                  <a:prstClr val="black"/>
                </a:solidFill>
              </a:rPr>
              <a:t>智慧眼鏡</a:t>
            </a:r>
            <a:endParaRPr lang="en-US" altLang="zh-TW" sz="2600" dirty="0" smtClean="0">
              <a:solidFill>
                <a:prstClr val="black"/>
              </a:solidFill>
            </a:endParaRPr>
          </a:p>
          <a:p>
            <a:pPr lvl="2" algn="just">
              <a:buClr>
                <a:prstClr val="black"/>
              </a:buClr>
            </a:pPr>
            <a:r>
              <a:rPr lang="zh-TW" altLang="en-US" sz="2600" dirty="0" smtClean="0">
                <a:solidFill>
                  <a:prstClr val="black"/>
                </a:solidFill>
              </a:rPr>
              <a:t>藍</a:t>
            </a:r>
            <a:r>
              <a:rPr lang="zh-TW" altLang="en-US" sz="2600" dirty="0">
                <a:solidFill>
                  <a:prstClr val="black"/>
                </a:solidFill>
              </a:rPr>
              <a:t>牙</a:t>
            </a:r>
            <a:r>
              <a:rPr lang="zh-TW" altLang="en-US" sz="2600" dirty="0" smtClean="0">
                <a:solidFill>
                  <a:prstClr val="black"/>
                </a:solidFill>
              </a:rPr>
              <a:t>耳機</a:t>
            </a:r>
            <a:endParaRPr lang="en-US" altLang="zh-TW" sz="2600" dirty="0" smtClean="0">
              <a:solidFill>
                <a:prstClr val="black"/>
              </a:solidFill>
            </a:endParaRPr>
          </a:p>
          <a:p>
            <a:pPr lvl="2" algn="just">
              <a:buClr>
                <a:prstClr val="black"/>
              </a:buClr>
            </a:pPr>
            <a:r>
              <a:rPr lang="zh-TW" altLang="en-US" sz="2600" dirty="0" smtClean="0">
                <a:solidFill>
                  <a:prstClr val="black"/>
                </a:solidFill>
              </a:rPr>
              <a:t>智慧頭盔</a:t>
            </a:r>
            <a:endParaRPr lang="en-US" altLang="zh-TW" sz="2600" dirty="0" smtClean="0">
              <a:solidFill>
                <a:prstClr val="black"/>
              </a:solidFill>
            </a:endParaRPr>
          </a:p>
          <a:p>
            <a:pPr lvl="2" algn="just">
              <a:buClr>
                <a:prstClr val="black"/>
              </a:buClr>
            </a:pPr>
            <a:r>
              <a:rPr lang="zh-TW" altLang="en-US" sz="2600" dirty="0" smtClean="0">
                <a:solidFill>
                  <a:prstClr val="black"/>
                </a:solidFill>
              </a:rPr>
              <a:t>智慧鞋</a:t>
            </a:r>
            <a:endParaRPr lang="en-US" altLang="zh-TW" sz="2600" dirty="0" smtClean="0">
              <a:solidFill>
                <a:prstClr val="black"/>
              </a:solidFill>
            </a:endParaRPr>
          </a:p>
        </p:txBody>
      </p:sp>
    </p:spTree>
    <p:extLst>
      <p:ext uri="{BB962C8B-B14F-4D97-AF65-F5344CB8AC3E}">
        <p14:creationId xmlns:p14="http://schemas.microsoft.com/office/powerpoint/2010/main" val="474800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一、界定問題</a:t>
            </a:r>
          </a:p>
        </p:txBody>
      </p:sp>
      <p:sp>
        <p:nvSpPr>
          <p:cNvPr id="3" name="內容版面配置區 2"/>
          <p:cNvSpPr>
            <a:spLocks noGrp="1"/>
          </p:cNvSpPr>
          <p:nvPr>
            <p:ph idx="1"/>
          </p:nvPr>
        </p:nvSpPr>
        <p:spPr/>
        <p:txBody>
          <a:bodyPr/>
          <a:lstStyle/>
          <a:p>
            <a:pPr marL="342900" lvl="1" indent="-342900">
              <a:buClr>
                <a:prstClr val="black"/>
              </a:buClr>
              <a:buFont typeface="Arial" pitchFamily="34" charset="0"/>
              <a:buChar char="•"/>
            </a:pPr>
            <a:r>
              <a:rPr lang="zh-TW" altLang="en-US" sz="3200" b="1" dirty="0">
                <a:solidFill>
                  <a:prstClr val="black"/>
                </a:solidFill>
              </a:rPr>
              <a:t>物聯網相關產業所需的科技</a:t>
            </a:r>
            <a:r>
              <a:rPr lang="zh-TW" altLang="en-US" sz="3200" b="1" dirty="0" smtClean="0">
                <a:solidFill>
                  <a:prstClr val="black"/>
                </a:solidFill>
              </a:rPr>
              <a:t>人才</a:t>
            </a:r>
            <a:endParaRPr lang="en-US" altLang="zh-TW" sz="3200" b="1" dirty="0" smtClean="0">
              <a:solidFill>
                <a:prstClr val="black"/>
              </a:solidFill>
              <a:latin typeface="DFMing-Md-HK-BF"/>
            </a:endParaRPr>
          </a:p>
          <a:p>
            <a:pPr lvl="1" algn="just">
              <a:buClr>
                <a:prstClr val="black"/>
              </a:buClr>
            </a:pPr>
            <a:r>
              <a:rPr lang="zh-TW" altLang="en-US" dirty="0" smtClean="0">
                <a:solidFill>
                  <a:prstClr val="black"/>
                </a:solidFill>
                <a:latin typeface="DFMing-Md-HK-BF"/>
              </a:rPr>
              <a:t>要</a:t>
            </a:r>
            <a:r>
              <a:rPr lang="zh-TW" altLang="en-US" dirty="0">
                <a:solidFill>
                  <a:prstClr val="black"/>
                </a:solidFill>
                <a:latin typeface="DFMing-Md-HK-BF"/>
              </a:rPr>
              <a:t>研發這些系統和產品，必須</a:t>
            </a:r>
            <a:r>
              <a:rPr lang="zh-TW" altLang="en-US" dirty="0" smtClean="0">
                <a:solidFill>
                  <a:prstClr val="black"/>
                </a:solidFill>
                <a:latin typeface="DFMing-Md-HK-BF"/>
              </a:rPr>
              <a:t>具備</a:t>
            </a:r>
            <a:endParaRPr lang="en-US" altLang="zh-TW" dirty="0" smtClean="0">
              <a:solidFill>
                <a:prstClr val="black"/>
              </a:solidFill>
              <a:latin typeface="DFMing-Md-HK-BF"/>
            </a:endParaRPr>
          </a:p>
          <a:p>
            <a:pPr lvl="2" algn="just">
              <a:buClr>
                <a:prstClr val="black"/>
              </a:buClr>
            </a:pPr>
            <a:r>
              <a:rPr lang="zh-TW" altLang="en-US" sz="2600" dirty="0">
                <a:solidFill>
                  <a:prstClr val="black"/>
                </a:solidFill>
              </a:rPr>
              <a:t>產品硬體機構與電路設計的能力</a:t>
            </a:r>
            <a:endParaRPr lang="en-US" altLang="zh-TW" sz="2600" dirty="0">
              <a:solidFill>
                <a:prstClr val="black"/>
              </a:solidFill>
            </a:endParaRPr>
          </a:p>
          <a:p>
            <a:pPr lvl="2" algn="just">
              <a:buClr>
                <a:prstClr val="black"/>
              </a:buClr>
            </a:pPr>
            <a:r>
              <a:rPr lang="zh-TW" altLang="en-US" sz="2600" dirty="0">
                <a:solidFill>
                  <a:prstClr val="black"/>
                </a:solidFill>
              </a:rPr>
              <a:t>產品外觀美學與創意設計工藝的能力</a:t>
            </a:r>
            <a:endParaRPr lang="en-US" altLang="zh-TW" sz="2600" dirty="0">
              <a:solidFill>
                <a:prstClr val="black"/>
              </a:solidFill>
            </a:endParaRPr>
          </a:p>
          <a:p>
            <a:pPr lvl="2" algn="just">
              <a:buClr>
                <a:prstClr val="black"/>
              </a:buClr>
            </a:pPr>
            <a:r>
              <a:rPr lang="zh-TW" altLang="en-US" sz="2600" dirty="0">
                <a:solidFill>
                  <a:prstClr val="black"/>
                </a:solidFill>
              </a:rPr>
              <a:t>跨裝置使用者介面設計的</a:t>
            </a:r>
            <a:r>
              <a:rPr lang="zh-TW" altLang="en-US" sz="2600" dirty="0" smtClean="0">
                <a:solidFill>
                  <a:prstClr val="black"/>
                </a:solidFill>
              </a:rPr>
              <a:t>能力</a:t>
            </a:r>
            <a:endParaRPr lang="en-US" altLang="zh-TW" sz="2600" dirty="0">
              <a:solidFill>
                <a:prstClr val="black"/>
              </a:solidFill>
            </a:endParaRPr>
          </a:p>
          <a:p>
            <a:pPr marL="0" indent="0">
              <a:buNone/>
            </a:pPr>
            <a:endParaRPr lang="zh-TW"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一、界定問題</a:t>
            </a:r>
          </a:p>
        </p:txBody>
      </p:sp>
      <p:sp>
        <p:nvSpPr>
          <p:cNvPr id="4" name="內容版面配置區 3"/>
          <p:cNvSpPr>
            <a:spLocks noGrp="1"/>
          </p:cNvSpPr>
          <p:nvPr>
            <p:ph idx="1"/>
          </p:nvPr>
        </p:nvSpPr>
        <p:spPr/>
        <p:txBody>
          <a:bodyPr/>
          <a:lstStyle/>
          <a:p>
            <a:pPr marL="342900" lvl="1" indent="-342900">
              <a:buClr>
                <a:prstClr val="black"/>
              </a:buClr>
              <a:buFont typeface="Arial" pitchFamily="34" charset="0"/>
              <a:buChar char="•"/>
            </a:pPr>
            <a:r>
              <a:rPr lang="zh-TW" altLang="en-US" sz="3200" b="1" dirty="0">
                <a:solidFill>
                  <a:prstClr val="black"/>
                </a:solidFill>
              </a:rPr>
              <a:t>物聯網相關產業所需的科技</a:t>
            </a:r>
            <a:r>
              <a:rPr lang="zh-TW" altLang="en-US" sz="3200" b="1" dirty="0" smtClean="0">
                <a:solidFill>
                  <a:prstClr val="black"/>
                </a:solidFill>
              </a:rPr>
              <a:t>人才</a:t>
            </a:r>
            <a:endParaRPr lang="en-US" altLang="zh-TW" b="1" dirty="0" smtClean="0">
              <a:solidFill>
                <a:prstClr val="black"/>
              </a:solidFill>
              <a:latin typeface="DFMing-Md-HK-BF"/>
            </a:endParaRPr>
          </a:p>
          <a:p>
            <a:pPr lvl="1" algn="just">
              <a:buClr>
                <a:prstClr val="black"/>
              </a:buClr>
            </a:pPr>
            <a:r>
              <a:rPr lang="zh-TW" altLang="en-US" dirty="0" smtClean="0">
                <a:solidFill>
                  <a:prstClr val="black"/>
                </a:solidFill>
                <a:latin typeface="DFMing-Md-HK-BF"/>
              </a:rPr>
              <a:t>因此</a:t>
            </a:r>
            <a:r>
              <a:rPr lang="zh-TW" altLang="en-US" dirty="0">
                <a:solidFill>
                  <a:prstClr val="black"/>
                </a:solidFill>
                <a:latin typeface="DFMing-Md-HK-BF"/>
              </a:rPr>
              <a:t>需要</a:t>
            </a:r>
            <a:r>
              <a:rPr lang="zh-TW" altLang="en-US" dirty="0" smtClean="0">
                <a:solidFill>
                  <a:prstClr val="black"/>
                </a:solidFill>
                <a:latin typeface="DFMing-Md-HK-BF"/>
              </a:rPr>
              <a:t>學習</a:t>
            </a:r>
            <a:endParaRPr lang="en-US" altLang="zh-TW" dirty="0" smtClean="0">
              <a:solidFill>
                <a:prstClr val="black"/>
              </a:solidFill>
              <a:latin typeface="DFMing-Md-HK-BF"/>
            </a:endParaRPr>
          </a:p>
          <a:p>
            <a:pPr lvl="2" algn="just">
              <a:buClr>
                <a:prstClr val="black"/>
              </a:buClr>
            </a:pPr>
            <a:r>
              <a:rPr lang="zh-TW" altLang="en-US" sz="2600" dirty="0">
                <a:solidFill>
                  <a:prstClr val="black"/>
                </a:solidFill>
              </a:rPr>
              <a:t>電子電路</a:t>
            </a:r>
            <a:endParaRPr lang="en-US" altLang="zh-TW" sz="2600" dirty="0">
              <a:solidFill>
                <a:prstClr val="black"/>
              </a:solidFill>
            </a:endParaRPr>
          </a:p>
          <a:p>
            <a:pPr lvl="2" algn="just">
              <a:buClr>
                <a:prstClr val="black"/>
              </a:buClr>
            </a:pPr>
            <a:r>
              <a:rPr lang="zh-TW" altLang="en-US" sz="2600" dirty="0">
                <a:solidFill>
                  <a:prstClr val="black"/>
                </a:solidFill>
              </a:rPr>
              <a:t>機構設計</a:t>
            </a:r>
            <a:endParaRPr lang="en-US" altLang="zh-TW" sz="2600" dirty="0">
              <a:solidFill>
                <a:prstClr val="black"/>
              </a:solidFill>
            </a:endParaRPr>
          </a:p>
          <a:p>
            <a:pPr lvl="2" algn="just">
              <a:buClr>
                <a:prstClr val="black"/>
              </a:buClr>
            </a:pPr>
            <a:r>
              <a:rPr lang="zh-TW" altLang="en-US" sz="2600" dirty="0">
                <a:solidFill>
                  <a:prstClr val="black"/>
                </a:solidFill>
              </a:rPr>
              <a:t>系統整合設計</a:t>
            </a:r>
            <a:endParaRPr lang="en-US" altLang="zh-TW" sz="2600" dirty="0">
              <a:solidFill>
                <a:prstClr val="black"/>
              </a:solidFill>
            </a:endParaRPr>
          </a:p>
          <a:p>
            <a:pPr lvl="2" algn="just">
              <a:buClr>
                <a:prstClr val="black"/>
              </a:buClr>
            </a:pPr>
            <a:r>
              <a:rPr lang="zh-TW" altLang="en-US" sz="2600" dirty="0">
                <a:solidFill>
                  <a:prstClr val="black"/>
                </a:solidFill>
              </a:rPr>
              <a:t>程式與網頁設計</a:t>
            </a:r>
            <a:endParaRPr lang="en-US" altLang="zh-TW" sz="2600" dirty="0">
              <a:solidFill>
                <a:prstClr val="black"/>
              </a:solidFill>
            </a:endParaRPr>
          </a:p>
          <a:p>
            <a:pPr lvl="2" algn="just">
              <a:buClr>
                <a:prstClr val="black"/>
              </a:buClr>
            </a:pPr>
            <a:r>
              <a:rPr lang="zh-TW" altLang="en-US" sz="2600" dirty="0">
                <a:solidFill>
                  <a:prstClr val="black"/>
                </a:solidFill>
              </a:rPr>
              <a:t>資料庫等方面的相關知識和</a:t>
            </a:r>
            <a:r>
              <a:rPr lang="zh-TW" altLang="en-US" sz="2600" dirty="0" smtClean="0">
                <a:solidFill>
                  <a:prstClr val="black"/>
                </a:solidFill>
              </a:rPr>
              <a:t>技術</a:t>
            </a:r>
            <a:endParaRPr lang="en-US" altLang="zh-TW" sz="2600" dirty="0">
              <a:solidFill>
                <a:prstClr val="black"/>
              </a:solidFill>
            </a:endParaRPr>
          </a:p>
          <a:p>
            <a:endParaRPr lang="zh-TW" altLang="en-US" dirty="0"/>
          </a:p>
        </p:txBody>
      </p:sp>
    </p:spTree>
    <p:extLst>
      <p:ext uri="{BB962C8B-B14F-4D97-AF65-F5344CB8AC3E}">
        <p14:creationId xmlns:p14="http://schemas.microsoft.com/office/powerpoint/2010/main" val="1685781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一、界定問題</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物聯網相關產業所需的科技</a:t>
            </a:r>
            <a:r>
              <a:rPr lang="zh-TW" altLang="en-US" sz="3200" b="1" dirty="0" smtClean="0">
                <a:solidFill>
                  <a:prstClr val="black"/>
                </a:solidFill>
              </a:rPr>
              <a:t>人才</a:t>
            </a:r>
            <a:endParaRPr lang="en-US" altLang="zh-TW" sz="2800" b="1" dirty="0" smtClean="0"/>
          </a:p>
          <a:p>
            <a:pPr lvl="1" algn="just">
              <a:buClr>
                <a:prstClr val="black"/>
              </a:buClr>
            </a:pPr>
            <a:r>
              <a:rPr lang="zh-TW" altLang="en-US" dirty="0">
                <a:solidFill>
                  <a:prstClr val="black"/>
                </a:solidFill>
                <a:latin typeface="DFMing-Md-HK-BF"/>
              </a:rPr>
              <a:t>行動通訊</a:t>
            </a:r>
            <a:r>
              <a:rPr lang="zh-TW" altLang="en-US" dirty="0" smtClean="0">
                <a:solidFill>
                  <a:prstClr val="black"/>
                </a:solidFill>
                <a:latin typeface="DFMing-Md-HK-BF"/>
              </a:rPr>
              <a:t>技術</a:t>
            </a:r>
            <a:endParaRPr lang="en-US" altLang="zh-TW" dirty="0" smtClean="0">
              <a:solidFill>
                <a:prstClr val="black"/>
              </a:solidFill>
              <a:latin typeface="DFMing-Md-HK-BF"/>
            </a:endParaRPr>
          </a:p>
          <a:p>
            <a:pPr marL="1258888" lvl="2" indent="-344488" algn="just">
              <a:buClr>
                <a:prstClr val="black"/>
              </a:buClr>
            </a:pPr>
            <a:r>
              <a:rPr lang="zh-TW" altLang="en-US" sz="2600" dirty="0">
                <a:solidFill>
                  <a:prstClr val="black"/>
                </a:solidFill>
              </a:rPr>
              <a:t>從</a:t>
            </a:r>
            <a:r>
              <a:rPr lang="en-US" altLang="zh-TW" sz="2600" dirty="0">
                <a:solidFill>
                  <a:prstClr val="black"/>
                </a:solidFill>
              </a:rPr>
              <a:t>1G</a:t>
            </a:r>
            <a:r>
              <a:rPr lang="zh-TW" altLang="en-US" sz="2600" dirty="0">
                <a:solidFill>
                  <a:prstClr val="black"/>
                </a:solidFill>
              </a:rPr>
              <a:t>（第一代行動通訊技術）開始，發展至</a:t>
            </a:r>
            <a:r>
              <a:rPr lang="en-US" altLang="zh-TW" sz="2600" dirty="0">
                <a:solidFill>
                  <a:prstClr val="black"/>
                </a:solidFill>
              </a:rPr>
              <a:t>2014 </a:t>
            </a:r>
            <a:r>
              <a:rPr lang="zh-TW" altLang="en-US" sz="2600" dirty="0">
                <a:solidFill>
                  <a:prstClr val="black"/>
                </a:solidFill>
              </a:rPr>
              <a:t>年我國成為</a:t>
            </a:r>
            <a:r>
              <a:rPr lang="en-US" altLang="zh-TW" sz="2600" dirty="0">
                <a:solidFill>
                  <a:prstClr val="black"/>
                </a:solidFill>
              </a:rPr>
              <a:t>4G</a:t>
            </a:r>
            <a:r>
              <a:rPr lang="zh-TW" altLang="en-US" sz="2600" dirty="0">
                <a:solidFill>
                  <a:prstClr val="black"/>
                </a:solidFill>
              </a:rPr>
              <a:t>（第四代行動通訊技術）營運的國家，在</a:t>
            </a:r>
            <a:r>
              <a:rPr lang="en-US" altLang="zh-TW" sz="2600" dirty="0">
                <a:solidFill>
                  <a:prstClr val="black"/>
                </a:solidFill>
              </a:rPr>
              <a:t>2020 </a:t>
            </a:r>
            <a:r>
              <a:rPr lang="zh-TW" altLang="en-US" sz="2600" dirty="0">
                <a:solidFill>
                  <a:prstClr val="black"/>
                </a:solidFill>
              </a:rPr>
              <a:t>年正式進入</a:t>
            </a:r>
            <a:r>
              <a:rPr lang="en-US" altLang="zh-TW" sz="2600" dirty="0">
                <a:solidFill>
                  <a:prstClr val="black"/>
                </a:solidFill>
              </a:rPr>
              <a:t>5G</a:t>
            </a:r>
            <a:r>
              <a:rPr lang="zh-TW" altLang="en-US" sz="2600" dirty="0">
                <a:solidFill>
                  <a:prstClr val="black"/>
                </a:solidFill>
              </a:rPr>
              <a:t>（第五代行動通訊技術）</a:t>
            </a:r>
            <a:r>
              <a:rPr lang="zh-TW" altLang="en-US" sz="2600" dirty="0" smtClean="0">
                <a:solidFill>
                  <a:prstClr val="black"/>
                </a:solidFill>
              </a:rPr>
              <a:t>元年</a:t>
            </a:r>
            <a:r>
              <a:rPr lang="zh-TW" altLang="en-US" sz="2600" dirty="0">
                <a:solidFill>
                  <a:prstClr val="black"/>
                </a:solidFill>
              </a:rPr>
              <a:t>。</a:t>
            </a:r>
            <a:endParaRPr lang="en-US" altLang="zh-TW" sz="2600" dirty="0" smtClean="0">
              <a:solidFill>
                <a:prstClr val="black"/>
              </a:solidFill>
            </a:endParaRPr>
          </a:p>
          <a:p>
            <a:pPr marL="1258888" lvl="2" indent="-344488" algn="just">
              <a:buClr>
                <a:prstClr val="black"/>
              </a:buClr>
            </a:pPr>
            <a:r>
              <a:rPr lang="zh-TW" altLang="en-US" sz="2600" dirty="0" smtClean="0">
                <a:solidFill>
                  <a:prstClr val="black"/>
                </a:solidFill>
              </a:rPr>
              <a:t>使得</a:t>
            </a:r>
            <a:r>
              <a:rPr lang="en-US" altLang="zh-TW" sz="2600" dirty="0">
                <a:solidFill>
                  <a:prstClr val="black"/>
                </a:solidFill>
              </a:rPr>
              <a:t>1980</a:t>
            </a:r>
            <a:r>
              <a:rPr lang="zh-TW" altLang="en-US" sz="2600" dirty="0">
                <a:solidFill>
                  <a:prstClr val="black"/>
                </a:solidFill>
              </a:rPr>
              <a:t>年代原本只是單純通話設備且價格昂貴又體積龐大的行動電話，也變成可以處理多項工作的智慧型裝置。</a:t>
            </a:r>
          </a:p>
        </p:txBody>
      </p:sp>
    </p:spTree>
    <p:extLst>
      <p:ext uri="{BB962C8B-B14F-4D97-AF65-F5344CB8AC3E}">
        <p14:creationId xmlns:p14="http://schemas.microsoft.com/office/powerpoint/2010/main" val="2906263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一、界定問題</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物聯網相關產業所需的科技人才</a:t>
            </a:r>
            <a:endParaRPr lang="en-US" altLang="zh-TW" b="1" dirty="0"/>
          </a:p>
          <a:p>
            <a:pPr lvl="1" algn="just">
              <a:buClr>
                <a:prstClr val="black"/>
              </a:buClr>
            </a:pPr>
            <a:r>
              <a:rPr lang="zh-TW" altLang="en-US" dirty="0">
                <a:solidFill>
                  <a:prstClr val="black"/>
                </a:solidFill>
                <a:latin typeface="DFMing-Md-HK-BF"/>
              </a:rPr>
              <a:t>行動通訊技術</a:t>
            </a:r>
            <a:endParaRPr lang="en-US" altLang="zh-TW" dirty="0">
              <a:solidFill>
                <a:prstClr val="black"/>
              </a:solidFill>
              <a:latin typeface="DFMing-Md-HK-BF"/>
            </a:endParaRPr>
          </a:p>
          <a:p>
            <a:pPr marL="1258888" lvl="2" indent="-344488" algn="just">
              <a:buClr>
                <a:prstClr val="black"/>
              </a:buClr>
            </a:pPr>
            <a:r>
              <a:rPr lang="zh-TW" altLang="en-US" dirty="0" smtClean="0">
                <a:solidFill>
                  <a:prstClr val="black"/>
                </a:solidFill>
              </a:rPr>
              <a:t>行動通訊技術的相關人才必須具備</a:t>
            </a:r>
            <a:r>
              <a:rPr lang="zh-TW" altLang="en-US" dirty="0"/>
              <a:t>通訊協定及軟體設計能力、天線與射頻設計能力、新型態嵌入式軟體技術</a:t>
            </a:r>
            <a:r>
              <a:rPr lang="zh-TW" altLang="en-US" dirty="0" smtClean="0"/>
              <a:t>等，因此</a:t>
            </a:r>
            <a:r>
              <a:rPr lang="zh-TW" altLang="en-US" dirty="0"/>
              <a:t>除了電子電路和通訊網路的相關知識以外，也需要</a:t>
            </a:r>
            <a:r>
              <a:rPr lang="zh-TW" altLang="en-US" dirty="0" smtClean="0"/>
              <a:t>具備嵌入</a:t>
            </a:r>
            <a:r>
              <a:rPr lang="zh-TW" altLang="en-US" dirty="0"/>
              <a:t>式</a:t>
            </a:r>
            <a:r>
              <a:rPr lang="zh-TW" altLang="en-US" dirty="0" smtClean="0"/>
              <a:t>系統和天線</a:t>
            </a:r>
            <a:r>
              <a:rPr lang="zh-TW" altLang="en-US" dirty="0"/>
              <a:t>設計方面的知識和技術</a:t>
            </a:r>
          </a:p>
          <a:p>
            <a:pPr lvl="2" algn="just">
              <a:buClr>
                <a:prstClr val="black"/>
              </a:buClr>
            </a:pPr>
            <a:endParaRPr lang="en-US" altLang="zh-TW" sz="2400" dirty="0"/>
          </a:p>
        </p:txBody>
      </p:sp>
    </p:spTree>
    <p:extLst>
      <p:ext uri="{BB962C8B-B14F-4D97-AF65-F5344CB8AC3E}">
        <p14:creationId xmlns:p14="http://schemas.microsoft.com/office/powerpoint/2010/main" val="3363263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二、蒐集資料</a:t>
            </a:r>
          </a:p>
        </p:txBody>
      </p:sp>
      <p:sp>
        <p:nvSpPr>
          <p:cNvPr id="3" name="內容版面配置區 2"/>
          <p:cNvSpPr>
            <a:spLocks noGrp="1"/>
          </p:cNvSpPr>
          <p:nvPr>
            <p:ph idx="1"/>
          </p:nvPr>
        </p:nvSpPr>
        <p:spPr>
          <a:xfrm>
            <a:off x="251520" y="1268760"/>
            <a:ext cx="5040560" cy="5184576"/>
          </a:xfrm>
        </p:spPr>
        <p:txBody>
          <a:bodyPr>
            <a:normAutofit/>
          </a:bodyPr>
          <a:lstStyle/>
          <a:p>
            <a:pPr marL="342900" lvl="1" indent="-342900" algn="just">
              <a:buFont typeface="Arial" pitchFamily="34" charset="0"/>
              <a:buChar char="•"/>
            </a:pPr>
            <a:r>
              <a:rPr lang="zh-TW" altLang="en-US" dirty="0"/>
              <a:t>物聯網在居家生活的應用相當廣泛，除了家庭生活與我們關係最為密切之外，家用物聯網裝置大多可以滿足居住者的需求，同時又能提高居家生活的核心價值。</a:t>
            </a:r>
            <a:endParaRPr lang="en-US" altLang="zh-TW" dirty="0"/>
          </a:p>
          <a:p>
            <a:pPr marL="342900" lvl="1" indent="-342900" algn="just">
              <a:buFont typeface="Arial" pitchFamily="34" charset="0"/>
              <a:buChar char="•"/>
            </a:pPr>
            <a:r>
              <a:rPr lang="zh-TW" altLang="en-US" dirty="0"/>
              <a:t>依照室內溫度來自動調節的智慧冷氣、預防火災的煙霧感測器、維護居家安全的網路監控</a:t>
            </a:r>
            <a:r>
              <a:rPr lang="zh-TW" altLang="en-US" dirty="0" smtClean="0"/>
              <a:t>攝影機。</a:t>
            </a:r>
            <a:endParaRPr lang="zh-TW" alt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2060848"/>
            <a:ext cx="3669355" cy="361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30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二、蒐集資料</a:t>
            </a:r>
            <a:endParaRPr lang="zh-TW" altLang="en-US" dirty="0"/>
          </a:p>
        </p:txBody>
      </p:sp>
      <p:sp>
        <p:nvSpPr>
          <p:cNvPr id="3" name="內容版面配置區 2"/>
          <p:cNvSpPr>
            <a:spLocks noGrp="1"/>
          </p:cNvSpPr>
          <p:nvPr>
            <p:ph idx="1"/>
          </p:nvPr>
        </p:nvSpPr>
        <p:spPr>
          <a:xfrm>
            <a:off x="251520" y="1268760"/>
            <a:ext cx="8640960" cy="5400600"/>
          </a:xfrm>
        </p:spPr>
        <p:txBody>
          <a:bodyPr>
            <a:normAutofit/>
          </a:bodyPr>
          <a:lstStyle/>
          <a:p>
            <a:pPr marL="342900" lvl="1" indent="-342900">
              <a:buClr>
                <a:prstClr val="black"/>
              </a:buClr>
              <a:buFont typeface="Arial" pitchFamily="34" charset="0"/>
              <a:buChar char="•"/>
            </a:pPr>
            <a:r>
              <a:rPr lang="zh-TW" altLang="en-US" sz="3200" b="1" dirty="0">
                <a:solidFill>
                  <a:prstClr val="black"/>
                </a:solidFill>
              </a:rPr>
              <a:t>智慧</a:t>
            </a:r>
            <a:r>
              <a:rPr lang="zh-TW" altLang="en-US" sz="3200" b="1" dirty="0" smtClean="0">
                <a:solidFill>
                  <a:prstClr val="black"/>
                </a:solidFill>
              </a:rPr>
              <a:t>家電</a:t>
            </a:r>
            <a:endParaRPr lang="en-US" altLang="zh-TW" sz="3200" b="1" dirty="0" smtClean="0">
              <a:solidFill>
                <a:prstClr val="black"/>
              </a:solidFill>
            </a:endParaRPr>
          </a:p>
          <a:p>
            <a:pPr marL="365125" lvl="1" indent="0" algn="just">
              <a:buClr>
                <a:prstClr val="black"/>
              </a:buClr>
              <a:buNone/>
            </a:pPr>
            <a:r>
              <a:rPr lang="zh-TW" altLang="en-US" dirty="0" smtClean="0">
                <a:solidFill>
                  <a:prstClr val="black"/>
                </a:solidFill>
                <a:latin typeface="DFMing-Md-HK-BF"/>
              </a:rPr>
              <a:t>以</a:t>
            </a:r>
            <a:r>
              <a:rPr lang="zh-TW" altLang="en-US" dirty="0">
                <a:solidFill>
                  <a:prstClr val="black"/>
                </a:solidFill>
                <a:latin typeface="DFMing-Md-HK-BF"/>
              </a:rPr>
              <a:t>無線網路與行動應用程式連結，透過智慧家電控制自動化，可以讓智慧冷氣、智慧冰箱</a:t>
            </a:r>
            <a:r>
              <a:rPr lang="zh-TW" altLang="en-US" dirty="0" smtClean="0">
                <a:solidFill>
                  <a:prstClr val="black"/>
                </a:solidFill>
                <a:latin typeface="DFMing-Md-HK-BF"/>
              </a:rPr>
              <a:t>、等</a:t>
            </a:r>
            <a:r>
              <a:rPr lang="zh-TW" altLang="en-US" dirty="0">
                <a:solidFill>
                  <a:prstClr val="black"/>
                </a:solidFill>
                <a:latin typeface="DFMing-Md-HK-BF"/>
              </a:rPr>
              <a:t>家電支援物聯網功能，提供更多元的服務</a:t>
            </a:r>
            <a:r>
              <a:rPr lang="zh-TW" altLang="en-US" dirty="0" smtClean="0">
                <a:solidFill>
                  <a:prstClr val="black"/>
                </a:solidFill>
                <a:latin typeface="DFMing-Md-HK-BF"/>
              </a:rPr>
              <a:t>。</a:t>
            </a:r>
            <a:endParaRPr lang="en-US" altLang="zh-TW" dirty="0" smtClean="0">
              <a:solidFill>
                <a:prstClr val="black"/>
              </a:solidFill>
              <a:latin typeface="DFMing-Md-HK-BF"/>
            </a:endParaRPr>
          </a:p>
          <a:p>
            <a:pPr marL="1258888" lvl="2" indent="-344488" algn="just">
              <a:buClr>
                <a:prstClr val="black"/>
              </a:buClr>
            </a:pPr>
            <a:r>
              <a:rPr lang="zh-TW" altLang="en-US" sz="2600" dirty="0">
                <a:solidFill>
                  <a:prstClr val="black"/>
                </a:solidFill>
                <a:latin typeface="DFMing-Md-HK-BF"/>
              </a:rPr>
              <a:t>從溫濕度感測器量測真實居家環境的結果，便可用來監控室內的溫度及</a:t>
            </a:r>
            <a:r>
              <a:rPr lang="zh-TW" altLang="en-US" sz="2600" dirty="0" smtClean="0">
                <a:solidFill>
                  <a:prstClr val="black"/>
                </a:solidFill>
                <a:latin typeface="DFMing-Md-HK-BF"/>
              </a:rPr>
              <a:t>濕度。</a:t>
            </a:r>
            <a:endParaRPr lang="en-US" altLang="zh-TW" sz="2600" dirty="0" smtClean="0">
              <a:solidFill>
                <a:prstClr val="black"/>
              </a:solidFill>
              <a:latin typeface="DFMing-Md-HK-BF"/>
            </a:endParaRPr>
          </a:p>
          <a:p>
            <a:pPr marL="1258888" lvl="2" indent="-344488" algn="just">
              <a:buClr>
                <a:prstClr val="black"/>
              </a:buClr>
            </a:pPr>
            <a:r>
              <a:rPr lang="zh-TW" altLang="en-US" sz="2600" dirty="0">
                <a:solidFill>
                  <a:prstClr val="black"/>
                </a:solidFill>
                <a:latin typeface="DFMing-Md-HK-BF"/>
              </a:rPr>
              <a:t>將冷氣及除濕機與物聯網系統進行串聯以後，便能遠端遙控它們的使用</a:t>
            </a:r>
            <a:r>
              <a:rPr lang="zh-TW" altLang="en-US" sz="2600" dirty="0" smtClean="0">
                <a:solidFill>
                  <a:prstClr val="black"/>
                </a:solidFill>
                <a:latin typeface="DFMing-Md-HK-BF"/>
              </a:rPr>
              <a:t>狀態。</a:t>
            </a:r>
            <a:endParaRPr lang="en-US" altLang="zh-TW" sz="2600" dirty="0" smtClean="0">
              <a:solidFill>
                <a:prstClr val="black"/>
              </a:solidFill>
              <a:latin typeface="DFMing-Md-HK-BF"/>
            </a:endParaRPr>
          </a:p>
          <a:p>
            <a:pPr marL="1258888" lvl="2" indent="-344488" algn="just">
              <a:buClr>
                <a:prstClr val="black"/>
              </a:buClr>
            </a:pPr>
            <a:r>
              <a:rPr lang="zh-TW" altLang="en-US" dirty="0">
                <a:solidFill>
                  <a:prstClr val="black"/>
                </a:solidFill>
                <a:latin typeface="DFMing-Md-HK-BF"/>
              </a:rPr>
              <a:t>透過平板電腦或手機整合家中所有的遙控器、智慧家電及紅外線控制器</a:t>
            </a:r>
            <a:r>
              <a:rPr lang="zh-TW" altLang="en-US" dirty="0" smtClean="0">
                <a:solidFill>
                  <a:prstClr val="black"/>
                </a:solidFill>
                <a:latin typeface="DFMing-Md-HK-BF"/>
              </a:rPr>
              <a:t>。</a:t>
            </a:r>
            <a:endParaRPr lang="zh-TW" altLang="en-US" dirty="0">
              <a:solidFill>
                <a:prstClr val="black"/>
              </a:solidFill>
              <a:latin typeface="DFMing-Md-HK-BF"/>
            </a:endParaRPr>
          </a:p>
        </p:txBody>
      </p:sp>
      <p:grpSp>
        <p:nvGrpSpPr>
          <p:cNvPr id="5" name="群組 4"/>
          <p:cNvGrpSpPr/>
          <p:nvPr/>
        </p:nvGrpSpPr>
        <p:grpSpPr>
          <a:xfrm>
            <a:off x="6660232" y="5808227"/>
            <a:ext cx="2160364" cy="646113"/>
            <a:chOff x="179388" y="5705002"/>
            <a:chExt cx="2160364" cy="646113"/>
          </a:xfrm>
        </p:grpSpPr>
        <p:sp>
          <p:nvSpPr>
            <p:cNvPr id="6" name="矩形 5">
              <a:hlinkClick r:id="rId2"/>
            </p:cNvPr>
            <p:cNvSpPr>
              <a:spLocks noChangeArrowheads="1"/>
            </p:cNvSpPr>
            <p:nvPr/>
          </p:nvSpPr>
          <p:spPr bwMode="auto">
            <a:xfrm>
              <a:off x="716153" y="5809777"/>
              <a:ext cx="1623599"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zh-TW" altLang="en-US" b="1" dirty="0" smtClean="0">
                  <a:solidFill>
                    <a:schemeClr val="lt1"/>
                  </a:solidFill>
                  <a:latin typeface="微軟正黑體" pitchFamily="34" charset="-120"/>
                  <a:ea typeface="微軟正黑體" pitchFamily="34" charset="-120"/>
                </a:rPr>
                <a:t>智慧家電</a:t>
              </a:r>
              <a:endParaRPr lang="en-US" altLang="zh-TW" b="1" dirty="0" smtClean="0">
                <a:solidFill>
                  <a:schemeClr val="lt1"/>
                </a:solidFill>
                <a:latin typeface="微軟正黑體" pitchFamily="34" charset="-120"/>
                <a:ea typeface="微軟正黑體" pitchFamily="34" charset="-120"/>
              </a:endParaRPr>
            </a:p>
          </p:txBody>
        </p:sp>
        <p:pic>
          <p:nvPicPr>
            <p:cNvPr id="7"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1513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二、蒐集資料</a:t>
            </a:r>
            <a:endParaRPr lang="zh-TW" altLang="en-US" dirty="0"/>
          </a:p>
        </p:txBody>
      </p:sp>
      <p:sp>
        <p:nvSpPr>
          <p:cNvPr id="3" name="內容版面配置區 2"/>
          <p:cNvSpPr>
            <a:spLocks noGrp="1"/>
          </p:cNvSpPr>
          <p:nvPr>
            <p:ph idx="1"/>
          </p:nvPr>
        </p:nvSpPr>
        <p:spPr/>
        <p:txBody>
          <a:bodyPr/>
          <a:lstStyle/>
          <a:p>
            <a:pPr marL="342900" lvl="1" indent="-342900">
              <a:buClr>
                <a:prstClr val="black"/>
              </a:buClr>
              <a:buFont typeface="Arial" pitchFamily="34" charset="0"/>
              <a:buChar char="•"/>
            </a:pPr>
            <a:r>
              <a:rPr lang="zh-TW" altLang="en-US" sz="3200" b="1" dirty="0">
                <a:solidFill>
                  <a:prstClr val="black"/>
                </a:solidFill>
              </a:rPr>
              <a:t>智慧</a:t>
            </a:r>
            <a:r>
              <a:rPr lang="zh-TW" altLang="en-US" sz="3200" b="1" dirty="0" smtClean="0">
                <a:solidFill>
                  <a:prstClr val="black"/>
                </a:solidFill>
              </a:rPr>
              <a:t>家電</a:t>
            </a:r>
            <a:endParaRPr lang="en-US" altLang="zh-TW" sz="3200" b="1" dirty="0" smtClean="0">
              <a:solidFill>
                <a:prstClr val="black"/>
              </a:solidFill>
            </a:endParaRPr>
          </a:p>
          <a:p>
            <a:pPr marL="361950" lvl="1" indent="0">
              <a:buClr>
                <a:prstClr val="black"/>
              </a:buClr>
              <a:buNone/>
            </a:pPr>
            <a:r>
              <a:rPr lang="zh-TW" altLang="en-US" dirty="0">
                <a:solidFill>
                  <a:prstClr val="black"/>
                </a:solidFill>
              </a:rPr>
              <a:t>冷氣機搭配物聯網智慧感測器，不僅可以遠端遙控開關機，還可設定冷氣到達指定溫度時</a:t>
            </a:r>
            <a:r>
              <a:rPr lang="zh-TW" altLang="en-US" dirty="0" smtClean="0">
                <a:solidFill>
                  <a:prstClr val="black"/>
                </a:solidFill>
              </a:rPr>
              <a:t>自動運轉</a:t>
            </a:r>
            <a:endParaRPr lang="en-US" altLang="zh-TW" dirty="0" smtClean="0">
              <a:solidFill>
                <a:prstClr val="black"/>
              </a:solidFill>
            </a:endParaRPr>
          </a:p>
          <a:p>
            <a:pPr lvl="1" algn="just"/>
            <a:endParaRPr lang="en-US" altLang="zh-TW" dirty="0" smtClean="0"/>
          </a:p>
          <a:p>
            <a:endParaRPr lang="en-US" altLang="zh-TW" b="0" dirty="0" smtClean="0">
              <a:solidFill>
                <a:prstClr val="black"/>
              </a:solidFill>
            </a:endParaRPr>
          </a:p>
          <a:p>
            <a:pPr marL="0" indent="0">
              <a:buNone/>
            </a:pPr>
            <a:endParaRPr lang="zh-TW"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068960"/>
            <a:ext cx="6711551" cy="3164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837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t>二、蒐集資料</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能源</a:t>
            </a:r>
            <a:r>
              <a:rPr lang="zh-TW" altLang="en-US" sz="3200" b="1" dirty="0" smtClean="0">
                <a:solidFill>
                  <a:prstClr val="black"/>
                </a:solidFill>
              </a:rPr>
              <a:t>管理</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智慧</a:t>
            </a:r>
            <a:r>
              <a:rPr lang="zh-TW" altLang="en-US" dirty="0" smtClean="0">
                <a:solidFill>
                  <a:prstClr val="black"/>
                </a:solidFill>
                <a:latin typeface="DFMing-Md-HK-BF"/>
              </a:rPr>
              <a:t>電表</a:t>
            </a:r>
            <a:endParaRPr lang="en-US" altLang="zh-TW" dirty="0" smtClean="0">
              <a:solidFill>
                <a:prstClr val="black"/>
              </a:solidFill>
              <a:latin typeface="DFMing-Md-HK-BF"/>
            </a:endParaRPr>
          </a:p>
          <a:p>
            <a:pPr marL="1258888" lvl="2" indent="-344488" algn="just">
              <a:buClr>
                <a:prstClr val="black"/>
              </a:buClr>
            </a:pPr>
            <a:r>
              <a:rPr lang="zh-TW" altLang="en-US" sz="2600" dirty="0">
                <a:solidFill>
                  <a:prstClr val="black"/>
                </a:solidFill>
                <a:latin typeface="DFMing-Md-HK-BF"/>
              </a:rPr>
              <a:t>密集記錄用電資訊，將資料即時傳送給電力公司。電力公司藉由數據監控分析及主動記錄用戶的用電習慣與用量，可達到能源最適使用</a:t>
            </a:r>
            <a:r>
              <a:rPr lang="zh-TW" altLang="en-US" sz="2600" dirty="0" smtClean="0">
                <a:solidFill>
                  <a:prstClr val="black"/>
                </a:solidFill>
                <a:latin typeface="DFMing-Md-HK-BF"/>
              </a:rPr>
              <a:t>效率</a:t>
            </a:r>
            <a:r>
              <a:rPr lang="zh-TW" altLang="en-US" sz="2600" dirty="0">
                <a:solidFill>
                  <a:prstClr val="black"/>
                </a:solidFill>
                <a:latin typeface="DFMing-Md-HK-BF"/>
              </a:rPr>
              <a:t>。</a:t>
            </a:r>
          </a:p>
          <a:p>
            <a:pPr marL="1258888" lvl="2" indent="-344488" algn="just">
              <a:buClr>
                <a:prstClr val="black"/>
              </a:buClr>
            </a:pPr>
            <a:r>
              <a:rPr lang="zh-TW" altLang="en-US" sz="2600" dirty="0" smtClean="0">
                <a:solidFill>
                  <a:prstClr val="black"/>
                </a:solidFill>
                <a:latin typeface="DFMing-Md-HK-BF"/>
              </a:rPr>
              <a:t>透過</a:t>
            </a:r>
            <a:r>
              <a:rPr lang="zh-TW" altLang="en-US" sz="2600" dirty="0">
                <a:solidFill>
                  <a:prstClr val="black"/>
                </a:solidFill>
                <a:latin typeface="DFMing-Md-HK-BF"/>
              </a:rPr>
              <a:t>用電量預測及分析，能適時滿足用戶需求，當偵測到不正常電壓與電流時，亦能即時停電報修。</a:t>
            </a:r>
          </a:p>
        </p:txBody>
      </p:sp>
      <p:grpSp>
        <p:nvGrpSpPr>
          <p:cNvPr id="4" name="群組 3"/>
          <p:cNvGrpSpPr/>
          <p:nvPr/>
        </p:nvGrpSpPr>
        <p:grpSpPr>
          <a:xfrm>
            <a:off x="161744" y="5535021"/>
            <a:ext cx="4194232" cy="646113"/>
            <a:chOff x="179388" y="5705002"/>
            <a:chExt cx="4194232" cy="646113"/>
          </a:xfrm>
        </p:grpSpPr>
        <p:sp>
          <p:nvSpPr>
            <p:cNvPr id="5" name="矩形 4">
              <a:hlinkClick r:id="rId2"/>
            </p:cNvPr>
            <p:cNvSpPr>
              <a:spLocks noChangeArrowheads="1"/>
            </p:cNvSpPr>
            <p:nvPr/>
          </p:nvSpPr>
          <p:spPr bwMode="auto">
            <a:xfrm>
              <a:off x="716153" y="5809777"/>
              <a:ext cx="3657467"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zh-TW" altLang="en-US" b="1" dirty="0">
                  <a:solidFill>
                    <a:schemeClr val="lt1"/>
                  </a:solidFill>
                  <a:latin typeface="微軟正黑體" pitchFamily="34" charset="-120"/>
                  <a:ea typeface="微軟正黑體" pitchFamily="34" charset="-120"/>
                </a:rPr>
                <a:t>人工智慧物聯網能源管理系統</a:t>
              </a:r>
              <a:endParaRPr lang="en-US" altLang="zh-TW" b="1" dirty="0" smtClean="0">
                <a:solidFill>
                  <a:schemeClr val="lt1"/>
                </a:solidFill>
                <a:latin typeface="微軟正黑體" pitchFamily="34" charset="-120"/>
                <a:ea typeface="微軟正黑體" pitchFamily="34" charset="-120"/>
              </a:endParaRPr>
            </a:p>
          </p:txBody>
        </p:sp>
        <p:pic>
          <p:nvPicPr>
            <p:cNvPr id="6"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0632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二、蒐集資料</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能源管理</a:t>
            </a:r>
            <a:endParaRPr lang="en-US" altLang="zh-TW" sz="3200" b="1" dirty="0">
              <a:solidFill>
                <a:prstClr val="black"/>
              </a:solidFill>
            </a:endParaRPr>
          </a:p>
          <a:p>
            <a:pPr lvl="1" algn="just">
              <a:buClr>
                <a:prstClr val="black"/>
              </a:buClr>
            </a:pPr>
            <a:r>
              <a:rPr lang="zh-TW" altLang="en-US" dirty="0">
                <a:solidFill>
                  <a:prstClr val="black"/>
                </a:solidFill>
                <a:latin typeface="DFMing-Md-HK-BF"/>
              </a:rPr>
              <a:t>智慧</a:t>
            </a:r>
            <a:r>
              <a:rPr lang="zh-TW" altLang="en-US" dirty="0" smtClean="0">
                <a:solidFill>
                  <a:prstClr val="black"/>
                </a:solidFill>
                <a:latin typeface="DFMing-Md-HK-BF"/>
              </a:rPr>
              <a:t>電表</a:t>
            </a:r>
            <a:endParaRPr lang="en-US" altLang="zh-TW" dirty="0" smtClean="0">
              <a:solidFill>
                <a:prstClr val="black"/>
              </a:solidFill>
              <a:latin typeface="DFMing-Md-HK-BF"/>
            </a:endParaRPr>
          </a:p>
          <a:p>
            <a:pPr lvl="2" algn="just">
              <a:buClr>
                <a:prstClr val="black"/>
              </a:buClr>
            </a:pPr>
            <a:r>
              <a:rPr lang="zh-TW" altLang="en-US" sz="2600" dirty="0">
                <a:solidFill>
                  <a:prstClr val="black"/>
                </a:solidFill>
                <a:latin typeface="DFMing-Md-HK-BF"/>
              </a:rPr>
              <a:t>用戶也可於用電平臺上查詢用電資訊，進行自主電能管理，達到節電的目標。</a:t>
            </a:r>
            <a:endParaRPr lang="en-US" altLang="zh-TW" sz="2600" dirty="0">
              <a:solidFill>
                <a:prstClr val="black"/>
              </a:solidFill>
              <a:latin typeface="DFMing-Md-HK-BF"/>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745526"/>
            <a:ext cx="3024336" cy="236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知識補給站</a:t>
            </a:r>
            <a:endParaRPr lang="zh-TW" altLang="en-US" dirty="0"/>
          </a:p>
        </p:txBody>
      </p:sp>
      <p:sp>
        <p:nvSpPr>
          <p:cNvPr id="3" name="內容版面配置區 2"/>
          <p:cNvSpPr>
            <a:spLocks noGrp="1"/>
          </p:cNvSpPr>
          <p:nvPr>
            <p:ph idx="1"/>
          </p:nvPr>
        </p:nvSpPr>
        <p:spPr/>
        <p:txBody>
          <a:bodyPr/>
          <a:lstStyle/>
          <a:p>
            <a:r>
              <a:rPr lang="zh-TW" altLang="en-US" dirty="0" smtClean="0"/>
              <a:t>空氣盒子</a:t>
            </a:r>
            <a:endParaRPr lang="en-US" altLang="zh-TW" dirty="0" smtClean="0"/>
          </a:p>
          <a:p>
            <a:pPr lvl="1"/>
            <a:r>
              <a:rPr lang="zh-TW" altLang="en-US" dirty="0" smtClean="0"/>
              <a:t>臺北市政府利用具有感測空污功能的空氣盒子來即時監控臺北市的環境數據，包括溫度、濕度，以及空氣中含有的細懸浮微粒（</a:t>
            </a:r>
            <a:r>
              <a:rPr lang="en-US" altLang="zh-TW" dirty="0" smtClean="0"/>
              <a:t>PM2.5</a:t>
            </a:r>
            <a:r>
              <a:rPr lang="zh-TW" altLang="en-US" dirty="0" smtClean="0"/>
              <a:t>）濃度等，將這些數據加以分析，以改善城市的空氣品質。</a:t>
            </a:r>
            <a:endParaRPr lang="zh-TW"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605" y="3773534"/>
            <a:ext cx="6038731" cy="26798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164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二、蒐集資料</a:t>
            </a:r>
            <a:endParaRPr lang="zh-TW" altLang="en-US" dirty="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家庭娛樂</a:t>
            </a:r>
            <a:endParaRPr lang="en-US" altLang="zh-TW" sz="3200" b="1" dirty="0">
              <a:solidFill>
                <a:prstClr val="black"/>
              </a:solidFill>
            </a:endParaRPr>
          </a:p>
          <a:p>
            <a:pPr lvl="1" algn="just">
              <a:buClr>
                <a:prstClr val="black"/>
              </a:buClr>
            </a:pPr>
            <a:r>
              <a:rPr lang="zh-TW" altLang="en-US" dirty="0">
                <a:solidFill>
                  <a:prstClr val="black"/>
                </a:solidFill>
              </a:rPr>
              <a:t>利用電腦類比產生</a:t>
            </a:r>
            <a:r>
              <a:rPr lang="zh-TW" altLang="en-US" dirty="0" smtClean="0">
                <a:solidFill>
                  <a:prstClr val="black"/>
                </a:solidFill>
              </a:rPr>
              <a:t>出</a:t>
            </a:r>
            <a:r>
              <a:rPr lang="zh-TW" altLang="en-US" sz="2600" dirty="0" smtClean="0">
                <a:solidFill>
                  <a:prstClr val="black"/>
                </a:solidFill>
              </a:rPr>
              <a:t>三維空間</a:t>
            </a:r>
            <a:r>
              <a:rPr lang="zh-TW" altLang="en-US" sz="2600" dirty="0">
                <a:solidFill>
                  <a:prstClr val="black"/>
                </a:solidFill>
              </a:rPr>
              <a:t>的虛擬實境（</a:t>
            </a:r>
            <a:r>
              <a:rPr lang="en-US" altLang="zh-TW" sz="2600" dirty="0">
                <a:solidFill>
                  <a:prstClr val="black"/>
                </a:solidFill>
              </a:rPr>
              <a:t>Virtual Reality, VR</a:t>
            </a:r>
            <a:r>
              <a:rPr lang="zh-TW" altLang="en-US" sz="2600" dirty="0" smtClean="0">
                <a:solidFill>
                  <a:prstClr val="black"/>
                </a:solidFill>
              </a:rPr>
              <a:t>）透過</a:t>
            </a:r>
            <a:r>
              <a:rPr lang="zh-TW" altLang="en-US" sz="2600" dirty="0">
                <a:solidFill>
                  <a:prstClr val="black"/>
                </a:solidFill>
              </a:rPr>
              <a:t>攝影機影像讓螢幕上的虛擬世界能與現實場景進行互動的擴增實境（</a:t>
            </a:r>
            <a:r>
              <a:rPr lang="en-US" altLang="zh-TW" sz="2600" dirty="0">
                <a:solidFill>
                  <a:prstClr val="black"/>
                </a:solidFill>
              </a:rPr>
              <a:t>Augmented Reality, AR</a:t>
            </a:r>
            <a:r>
              <a:rPr lang="zh-TW" altLang="en-US" sz="2600" dirty="0">
                <a:solidFill>
                  <a:prstClr val="black"/>
                </a:solidFill>
              </a:rPr>
              <a:t>）</a:t>
            </a:r>
            <a:endParaRPr lang="en-US" altLang="zh-TW" sz="2600" dirty="0">
              <a:solidFill>
                <a:prstClr val="black"/>
              </a:solidFill>
            </a:endParaRPr>
          </a:p>
        </p:txBody>
      </p:sp>
      <p:grpSp>
        <p:nvGrpSpPr>
          <p:cNvPr id="7" name="群組 6"/>
          <p:cNvGrpSpPr/>
          <p:nvPr/>
        </p:nvGrpSpPr>
        <p:grpSpPr>
          <a:xfrm>
            <a:off x="161744" y="5535021"/>
            <a:ext cx="2160364" cy="646113"/>
            <a:chOff x="179388" y="5705002"/>
            <a:chExt cx="2160364" cy="646113"/>
          </a:xfrm>
        </p:grpSpPr>
        <p:sp>
          <p:nvSpPr>
            <p:cNvPr id="4" name="矩形 3">
              <a:hlinkClick r:id="rId2"/>
            </p:cNvPr>
            <p:cNvSpPr>
              <a:spLocks noChangeArrowheads="1"/>
            </p:cNvSpPr>
            <p:nvPr/>
          </p:nvSpPr>
          <p:spPr bwMode="auto">
            <a:xfrm>
              <a:off x="716153" y="5809777"/>
              <a:ext cx="1623599"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en-US" altLang="zh-TW" b="1" dirty="0" smtClean="0">
                  <a:solidFill>
                    <a:schemeClr val="lt1"/>
                  </a:solidFill>
                  <a:latin typeface="微軟正黑體" pitchFamily="34" charset="-120"/>
                  <a:ea typeface="微軟正黑體" pitchFamily="34" charset="-120"/>
                </a:rPr>
                <a:t>AR</a:t>
              </a:r>
              <a:r>
                <a:rPr lang="zh-TW" altLang="en-US" b="1" dirty="0" smtClean="0">
                  <a:solidFill>
                    <a:schemeClr val="lt1"/>
                  </a:solidFill>
                  <a:latin typeface="微軟正黑體" pitchFamily="34" charset="-120"/>
                  <a:ea typeface="微軟正黑體" pitchFamily="34" charset="-120"/>
                </a:rPr>
                <a:t>與</a:t>
              </a:r>
              <a:r>
                <a:rPr lang="en-US" altLang="zh-TW" b="1" dirty="0" smtClean="0">
                  <a:solidFill>
                    <a:schemeClr val="lt1"/>
                  </a:solidFill>
                  <a:latin typeface="微軟正黑體" pitchFamily="34" charset="-120"/>
                  <a:ea typeface="微軟正黑體" pitchFamily="34" charset="-120"/>
                </a:rPr>
                <a:t>VR</a:t>
              </a:r>
            </a:p>
          </p:txBody>
        </p:sp>
        <p:pic>
          <p:nvPicPr>
            <p:cNvPr id="5"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3712" y="3872946"/>
            <a:ext cx="6725539" cy="236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二、蒐集資料</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家庭娛樂</a:t>
            </a:r>
            <a:endParaRPr lang="en-US" altLang="zh-TW" sz="3200" b="1" dirty="0">
              <a:solidFill>
                <a:prstClr val="black"/>
              </a:solidFill>
            </a:endParaRPr>
          </a:p>
          <a:p>
            <a:pPr lvl="1" algn="just">
              <a:buClr>
                <a:prstClr val="black"/>
              </a:buClr>
            </a:pPr>
            <a:r>
              <a:rPr lang="zh-TW" altLang="en-US" dirty="0">
                <a:solidFill>
                  <a:prstClr val="black"/>
                </a:solidFill>
              </a:rPr>
              <a:t>物聯網搭配人工智慧</a:t>
            </a:r>
            <a:r>
              <a:rPr lang="zh-TW" altLang="en-US" dirty="0" smtClean="0">
                <a:solidFill>
                  <a:prstClr val="black"/>
                </a:solidFill>
              </a:rPr>
              <a:t>技術</a:t>
            </a:r>
            <a:endParaRPr lang="en-US" altLang="zh-TW" dirty="0" smtClean="0">
              <a:solidFill>
                <a:prstClr val="black"/>
              </a:solidFill>
            </a:endParaRPr>
          </a:p>
          <a:p>
            <a:pPr marL="1258888" lvl="2" indent="-344488" algn="just">
              <a:buClr>
                <a:prstClr val="black"/>
              </a:buClr>
            </a:pPr>
            <a:r>
              <a:rPr lang="zh-TW" altLang="en-US" sz="2600" dirty="0">
                <a:solidFill>
                  <a:prstClr val="black"/>
                </a:solidFill>
              </a:rPr>
              <a:t>亞馬遜（</a:t>
            </a:r>
            <a:r>
              <a:rPr lang="en-US" altLang="zh-TW" sz="2600" dirty="0">
                <a:solidFill>
                  <a:prstClr val="black"/>
                </a:solidFill>
              </a:rPr>
              <a:t>Amazon</a:t>
            </a:r>
            <a:r>
              <a:rPr lang="zh-TW" altLang="en-US" sz="2600" dirty="0">
                <a:solidFill>
                  <a:prstClr val="black"/>
                </a:solidFill>
              </a:rPr>
              <a:t>）公司在</a:t>
            </a:r>
            <a:r>
              <a:rPr lang="en-US" altLang="zh-TW" sz="2600" dirty="0">
                <a:solidFill>
                  <a:prstClr val="black"/>
                </a:solidFill>
              </a:rPr>
              <a:t>2015 </a:t>
            </a:r>
            <a:r>
              <a:rPr lang="zh-TW" altLang="en-US" sz="2600" dirty="0">
                <a:solidFill>
                  <a:prstClr val="black"/>
                </a:solidFill>
              </a:rPr>
              <a:t>年推出第一代智慧語音助理</a:t>
            </a:r>
            <a:r>
              <a:rPr lang="en-US" altLang="zh-TW" sz="2600" dirty="0">
                <a:solidFill>
                  <a:prstClr val="black"/>
                </a:solidFill>
              </a:rPr>
              <a:t>Echo Dot </a:t>
            </a:r>
            <a:r>
              <a:rPr lang="zh-TW" altLang="en-US" sz="2600" dirty="0">
                <a:solidFill>
                  <a:prstClr val="black"/>
                </a:solidFill>
              </a:rPr>
              <a:t>後，便積極與各大國際企業及新創品牌合作，開發能夠支援</a:t>
            </a:r>
            <a:r>
              <a:rPr lang="en-US" altLang="zh-TW" sz="2600" dirty="0" err="1">
                <a:solidFill>
                  <a:prstClr val="black"/>
                </a:solidFill>
              </a:rPr>
              <a:t>Alexa</a:t>
            </a:r>
            <a:r>
              <a:rPr lang="zh-TW" altLang="en-US" sz="2600" dirty="0">
                <a:solidFill>
                  <a:prstClr val="black"/>
                </a:solidFill>
              </a:rPr>
              <a:t>人工智慧系統的智慧家庭</a:t>
            </a:r>
            <a:r>
              <a:rPr lang="zh-TW" altLang="en-US" sz="2600" dirty="0" smtClean="0">
                <a:solidFill>
                  <a:prstClr val="black"/>
                </a:solidFill>
              </a:rPr>
              <a:t>產品</a:t>
            </a:r>
            <a:r>
              <a:rPr lang="zh-TW" altLang="en-US" sz="2600" dirty="0">
                <a:solidFill>
                  <a:prstClr val="black"/>
                </a:solidFill>
              </a:rPr>
              <a:t>。</a:t>
            </a:r>
          </a:p>
          <a:p>
            <a:pPr marL="1258888" lvl="2" indent="-344488" algn="just">
              <a:buClr>
                <a:prstClr val="black"/>
              </a:buClr>
            </a:pPr>
            <a:r>
              <a:rPr lang="zh-TW" altLang="en-US" sz="2600" dirty="0" smtClean="0">
                <a:solidFill>
                  <a:prstClr val="black"/>
                </a:solidFill>
              </a:rPr>
              <a:t>它</a:t>
            </a:r>
            <a:r>
              <a:rPr lang="zh-TW" altLang="en-US" sz="2600" dirty="0">
                <a:solidFill>
                  <a:prstClr val="black"/>
                </a:solidFill>
              </a:rPr>
              <a:t>具有語音互動、音樂播放、待辦事項列表及提供天氣新聞等功能，還可以將自身用作智慧家庭系統來控制多個智慧設備。</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二、蒐集資料</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安全</a:t>
            </a:r>
            <a:r>
              <a:rPr lang="zh-TW" altLang="en-US" sz="3200" b="1" dirty="0" smtClean="0">
                <a:solidFill>
                  <a:prstClr val="black"/>
                </a:solidFill>
              </a:rPr>
              <a:t>監控</a:t>
            </a:r>
            <a:endParaRPr lang="en-US" altLang="zh-TW" sz="3200" b="1" dirty="0" smtClean="0">
              <a:solidFill>
                <a:prstClr val="black"/>
              </a:solidFill>
            </a:endParaRPr>
          </a:p>
          <a:p>
            <a:pPr lvl="1" algn="just">
              <a:buClr>
                <a:prstClr val="black"/>
              </a:buClr>
            </a:pPr>
            <a:r>
              <a:rPr lang="zh-TW" altLang="en-US" dirty="0">
                <a:solidFill>
                  <a:prstClr val="black"/>
                </a:solidFill>
              </a:rPr>
              <a:t>安全監控方面的產品有煙霧感測器、水滴感測器及門窗開闔感測器</a:t>
            </a:r>
            <a:r>
              <a:rPr lang="zh-TW" altLang="en-US" dirty="0" smtClean="0">
                <a:solidFill>
                  <a:prstClr val="black"/>
                </a:solidFill>
              </a:rPr>
              <a:t>等。</a:t>
            </a:r>
            <a:endParaRPr lang="en-US" altLang="zh-TW" dirty="0" smtClean="0">
              <a:solidFill>
                <a:prstClr val="black"/>
              </a:solidFill>
            </a:endParaRPr>
          </a:p>
          <a:p>
            <a:pPr lvl="1" algn="just">
              <a:buClr>
                <a:prstClr val="black"/>
              </a:buClr>
            </a:pPr>
            <a:r>
              <a:rPr lang="en-US" altLang="zh-TW" dirty="0">
                <a:solidFill>
                  <a:prstClr val="black"/>
                </a:solidFill>
              </a:rPr>
              <a:t>IP </a:t>
            </a:r>
            <a:r>
              <a:rPr lang="zh-TW" altLang="en-US" dirty="0">
                <a:solidFill>
                  <a:prstClr val="black"/>
                </a:solidFill>
              </a:rPr>
              <a:t>監視攝影機的錄影監控功能尤其受到矚目，配合智慧電子門鎖感測器，便可開啟居家防盜監控</a:t>
            </a:r>
            <a:r>
              <a:rPr lang="zh-TW" altLang="en-US" dirty="0" smtClean="0">
                <a:solidFill>
                  <a:prstClr val="black"/>
                </a:solidFill>
              </a:rPr>
              <a:t>模式。</a:t>
            </a:r>
            <a:endParaRPr lang="en-US" altLang="zh-TW" dirty="0" smtClean="0">
              <a:solidFill>
                <a:prstClr val="black"/>
              </a:solidFill>
            </a:endParaRPr>
          </a:p>
          <a:p>
            <a:pPr marL="457200" lvl="1" indent="0" algn="just">
              <a:buClr>
                <a:prstClr val="black"/>
              </a:buClr>
              <a:buNone/>
            </a:pPr>
            <a:endParaRPr lang="zh-TW" altLang="en-US" dirty="0">
              <a:solidFill>
                <a:prstClr val="black"/>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二、蒐集資料</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安全</a:t>
            </a:r>
            <a:r>
              <a:rPr lang="zh-TW" altLang="en-US" sz="3200" b="1" dirty="0" smtClean="0">
                <a:solidFill>
                  <a:prstClr val="black"/>
                </a:solidFill>
              </a:rPr>
              <a:t>監控</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期間若偵測到有人企圖撬開門鎖或門窗，便會同步啟動警報器，使用者的手機應用程式便會立即收到警訊，並連動攝影機錄影蒐證。</a:t>
            </a:r>
            <a:endParaRPr lang="en-US" altLang="zh-TW" dirty="0">
              <a:solidFill>
                <a:prstClr val="black"/>
              </a:solidFill>
              <a:latin typeface="DFMing-Md-HK-BF"/>
            </a:endParaRPr>
          </a:p>
          <a:p>
            <a:pPr marL="342900" lvl="1" indent="-342900">
              <a:buClr>
                <a:prstClr val="black"/>
              </a:buClr>
              <a:buFont typeface="Arial" pitchFamily="34" charset="0"/>
              <a:buChar char="•"/>
            </a:pPr>
            <a:endParaRPr lang="en-US" altLang="zh-TW" sz="3200" dirty="0">
              <a:solidFill>
                <a:prstClr val="black"/>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3645024"/>
            <a:ext cx="2592288" cy="225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二、蒐集資料</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居家照</a:t>
            </a:r>
            <a:r>
              <a:rPr lang="zh-TW" altLang="en-US" sz="3200" b="1" dirty="0" smtClean="0">
                <a:solidFill>
                  <a:prstClr val="black"/>
                </a:solidFill>
              </a:rPr>
              <a:t>護</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隨著人口老化的趨勢加劇，專業的照護能力與人力普遍不足，高齡化社會所衍生的問題已是世界各國共同面臨的</a:t>
            </a:r>
            <a:r>
              <a:rPr lang="zh-TW" altLang="en-US" dirty="0" smtClean="0">
                <a:solidFill>
                  <a:prstClr val="black"/>
                </a:solidFill>
                <a:latin typeface="DFMing-Md-HK-BF"/>
              </a:rPr>
              <a:t>挑戰。</a:t>
            </a:r>
            <a:endParaRPr lang="en-US" altLang="zh-TW" dirty="0" smtClean="0">
              <a:solidFill>
                <a:prstClr val="black"/>
              </a:solidFill>
              <a:latin typeface="DFMing-Md-HK-BF"/>
            </a:endParaRPr>
          </a:p>
          <a:p>
            <a:pPr lvl="1" algn="just">
              <a:buClr>
                <a:prstClr val="black"/>
              </a:buClr>
            </a:pPr>
            <a:r>
              <a:rPr lang="zh-TW" altLang="en-US" dirty="0">
                <a:solidFill>
                  <a:prstClr val="black"/>
                </a:solidFill>
                <a:latin typeface="DFMing-Md-HK-BF"/>
              </a:rPr>
              <a:t>長輩睡覺時可透過智慧床墊監測呼吸、睡眠狀態，有異常狀況立刻通報警示；如廁時藉由馬桶扶手自動開啟照明，透過感測器探知長輩一天的如廁次數</a:t>
            </a:r>
            <a:r>
              <a:rPr lang="zh-TW" altLang="en-US" dirty="0" smtClean="0">
                <a:solidFill>
                  <a:prstClr val="black"/>
                </a:solidFill>
                <a:latin typeface="DFMing-Md-HK-BF"/>
              </a:rPr>
              <a:t>等</a:t>
            </a:r>
            <a:r>
              <a:rPr lang="zh-TW" altLang="en-US" dirty="0">
                <a:solidFill>
                  <a:prstClr val="black"/>
                </a:solidFill>
                <a:latin typeface="DFMing-Md-HK-BF"/>
              </a:rPr>
              <a:t>。</a:t>
            </a:r>
            <a:endParaRPr lang="en-US" altLang="zh-TW" dirty="0">
              <a:solidFill>
                <a:prstClr val="black"/>
              </a:solidFill>
              <a:latin typeface="DFMing-Md-HK-BF"/>
            </a:endParaRPr>
          </a:p>
          <a:p>
            <a:pPr marL="457200" lvl="1" indent="0" algn="just">
              <a:buClr>
                <a:prstClr val="black"/>
              </a:buClr>
              <a:buNone/>
            </a:pPr>
            <a:endParaRPr lang="en-US" altLang="zh-TW" dirty="0">
              <a:solidFill>
                <a:prstClr val="black"/>
              </a:solidFill>
              <a:latin typeface="DFMing-Md-HK-BF"/>
            </a:endParaRPr>
          </a:p>
          <a:p>
            <a:pPr marL="457200" lvl="1" indent="0" algn="just">
              <a:buClr>
                <a:prstClr val="black"/>
              </a:buClr>
              <a:buNone/>
            </a:pPr>
            <a:endParaRPr lang="en-US" altLang="zh-TW" dirty="0">
              <a:solidFill>
                <a:prstClr val="black"/>
              </a:solidFill>
              <a:latin typeface="DFMing-Md-HK-BF"/>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二、蒐集資料</a:t>
            </a:r>
            <a:endParaRPr lang="zh-TW" altLang="en-US" dirty="0"/>
          </a:p>
        </p:txBody>
      </p:sp>
      <p:sp>
        <p:nvSpPr>
          <p:cNvPr id="3" name="內容版面配置區 2"/>
          <p:cNvSpPr>
            <a:spLocks noGrp="1"/>
          </p:cNvSpPr>
          <p:nvPr>
            <p:ph idx="1"/>
          </p:nvPr>
        </p:nvSpPr>
        <p:spPr/>
        <p:txBody>
          <a:bodyPr/>
          <a:lstStyle/>
          <a:p>
            <a:pPr marL="460375" lvl="1" indent="-457200">
              <a:buFont typeface="Arial" panose="020B0604020202020204" pitchFamily="34" charset="0"/>
              <a:buChar char="•"/>
            </a:pPr>
            <a:r>
              <a:rPr lang="zh-TW" altLang="en-US" sz="3200" b="1" dirty="0" smtClean="0"/>
              <a:t>居家照護</a:t>
            </a:r>
            <a:endParaRPr lang="en-US" altLang="zh-TW" sz="3200" b="1" dirty="0" smtClean="0"/>
          </a:p>
          <a:p>
            <a:pPr lvl="1"/>
            <a:r>
              <a:rPr lang="zh-TW" altLang="en-US" dirty="0" smtClean="0"/>
              <a:t>在固定時間提醒長輩用藥，藉此追蹤用藥的正確性與規律性，彙整用藥紀錄回饋給醫生；透過室外定位系統記錄長輩一天的活動量與移動步數，分析長輩的老化程度與跌倒風險。</a:t>
            </a:r>
            <a:endParaRPr lang="en-US" altLang="zh-TW" dirty="0" smtClean="0"/>
          </a:p>
          <a:p>
            <a:pPr lvl="1"/>
            <a:endParaRPr lang="en-US" altLang="zh-TW" dirty="0" smtClean="0"/>
          </a:p>
          <a:p>
            <a:endParaRPr lang="zh-TW" alt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529" y="3356992"/>
            <a:ext cx="2092429"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三、發展方案</a:t>
            </a:r>
            <a:endParaRPr lang="zh-TW" altLang="en-US" dirty="0"/>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由於人類經年累月致力於經濟發展，對自然環境造成破壞，現今許多國家環保意識抬頭，政府也積極推動各項</a:t>
            </a:r>
            <a:r>
              <a:rPr lang="zh-TW" altLang="en-US" dirty="0" smtClean="0"/>
              <a:t>環境保護</a:t>
            </a:r>
            <a:r>
              <a:rPr lang="zh-TW" altLang="en-US" dirty="0"/>
              <a:t>的綠建築相關計畫</a:t>
            </a:r>
            <a:r>
              <a:rPr lang="zh-TW" altLang="en-US" dirty="0" smtClean="0"/>
              <a:t>。</a:t>
            </a:r>
            <a:endParaRPr lang="en-US" altLang="zh-TW" dirty="0" smtClean="0"/>
          </a:p>
          <a:p>
            <a:pPr marL="342900" lvl="1" indent="-342900" algn="just">
              <a:buFont typeface="Arial" pitchFamily="34" charset="0"/>
              <a:buChar char="•"/>
            </a:pPr>
            <a:r>
              <a:rPr lang="zh-TW" altLang="en-US" b="1" dirty="0"/>
              <a:t>綠建築</a:t>
            </a:r>
            <a:r>
              <a:rPr lang="zh-TW" altLang="en-US" dirty="0"/>
              <a:t>（</a:t>
            </a:r>
            <a:r>
              <a:rPr lang="en-US" altLang="zh-TW" dirty="0"/>
              <a:t>green building</a:t>
            </a:r>
            <a:r>
              <a:rPr lang="zh-TW" altLang="en-US" dirty="0"/>
              <a:t>）可定義為：「以人類的健康舒適為基礎，追求與地球環境共生共榮，以及人類生活環境永續發展的建築設計</a:t>
            </a:r>
            <a:r>
              <a:rPr lang="zh-TW" altLang="en-US" dirty="0" smtClean="0"/>
              <a:t>」</a:t>
            </a:r>
            <a:r>
              <a:rPr lang="zh-TW" altLang="en-US" dirty="0"/>
              <a:t>。</a:t>
            </a:r>
            <a:endParaRPr lang="en-US" altLang="zh-TW" dirty="0"/>
          </a:p>
          <a:p>
            <a:pPr marL="342900" lvl="1" indent="-342900" algn="just">
              <a:buFont typeface="Arial" pitchFamily="34" charset="0"/>
              <a:buChar char="•"/>
            </a:pPr>
            <a:r>
              <a:rPr lang="zh-TW" altLang="en-US" dirty="0" smtClean="0"/>
              <a:t>因此</a:t>
            </a:r>
            <a:r>
              <a:rPr lang="zh-TW" altLang="en-US" dirty="0"/>
              <a:t>綠建築評估系統強調由地球環保的角度出發，以全面化、系統化的環保設計作為永續建築設計</a:t>
            </a:r>
            <a:r>
              <a:rPr lang="zh-TW" altLang="en-US" dirty="0" smtClean="0"/>
              <a:t>理念</a:t>
            </a:r>
            <a:r>
              <a:rPr lang="zh-TW" altLang="en-US" dirty="0"/>
              <a:t>。</a:t>
            </a:r>
          </a:p>
        </p:txBody>
      </p:sp>
      <p:grpSp>
        <p:nvGrpSpPr>
          <p:cNvPr id="4" name="群組 3"/>
          <p:cNvGrpSpPr/>
          <p:nvPr/>
        </p:nvGrpSpPr>
        <p:grpSpPr>
          <a:xfrm>
            <a:off x="161744" y="5735215"/>
            <a:ext cx="3474152" cy="646113"/>
            <a:chOff x="179388" y="5705002"/>
            <a:chExt cx="3474152" cy="646113"/>
          </a:xfrm>
        </p:grpSpPr>
        <p:sp>
          <p:nvSpPr>
            <p:cNvPr id="5" name="矩形 4">
              <a:hlinkClick r:id="rId2"/>
            </p:cNvPr>
            <p:cNvSpPr>
              <a:spLocks noChangeArrowheads="1"/>
            </p:cNvSpPr>
            <p:nvPr/>
          </p:nvSpPr>
          <p:spPr bwMode="auto">
            <a:xfrm>
              <a:off x="716153" y="5809777"/>
              <a:ext cx="2937387"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zh-TW" altLang="en-US" b="1" dirty="0">
                  <a:solidFill>
                    <a:schemeClr val="lt1"/>
                  </a:solidFill>
                  <a:latin typeface="微軟正黑體" pitchFamily="34" charset="-120"/>
                  <a:ea typeface="微軟正黑體" pitchFamily="34" charset="-120"/>
                </a:rPr>
                <a:t>財團法人台灣建築中心</a:t>
              </a:r>
              <a:endParaRPr lang="en-US" altLang="zh-TW" b="1" dirty="0" smtClean="0">
                <a:solidFill>
                  <a:schemeClr val="lt1"/>
                </a:solidFill>
                <a:latin typeface="微軟正黑體" pitchFamily="34" charset="-120"/>
                <a:ea typeface="微軟正黑體" pitchFamily="34" charset="-120"/>
              </a:endParaRPr>
            </a:p>
          </p:txBody>
        </p:sp>
        <p:pic>
          <p:nvPicPr>
            <p:cNvPr id="6"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三、發展方案</a:t>
            </a:r>
            <a:endParaRPr lang="zh-TW" altLang="en-US" dirty="0"/>
          </a:p>
        </p:txBody>
      </p:sp>
      <p:sp>
        <p:nvSpPr>
          <p:cNvPr id="5" name="內容版面配置區 4"/>
          <p:cNvSpPr>
            <a:spLocks noGrp="1"/>
          </p:cNvSpPr>
          <p:nvPr>
            <p:ph idx="1"/>
          </p:nvPr>
        </p:nvSpPr>
        <p:spPr/>
        <p:txBody>
          <a:bodyPr/>
          <a:lstStyle/>
          <a:p>
            <a:r>
              <a:rPr lang="zh-TW" altLang="en-US" dirty="0"/>
              <a:t>北投圖書館是臺灣第一個獲得鑽石級綠建築標章的建築</a:t>
            </a:r>
          </a:p>
        </p:txBody>
      </p:sp>
      <p:grpSp>
        <p:nvGrpSpPr>
          <p:cNvPr id="8" name="群組 7"/>
          <p:cNvGrpSpPr/>
          <p:nvPr/>
        </p:nvGrpSpPr>
        <p:grpSpPr>
          <a:xfrm>
            <a:off x="447894" y="5443813"/>
            <a:ext cx="2323906" cy="646113"/>
            <a:chOff x="179388" y="5705002"/>
            <a:chExt cx="2323906" cy="646113"/>
          </a:xfrm>
        </p:grpSpPr>
        <p:sp>
          <p:nvSpPr>
            <p:cNvPr id="6" name="矩形 5">
              <a:hlinkClick r:id="rId2"/>
            </p:cNvPr>
            <p:cNvSpPr>
              <a:spLocks noChangeArrowheads="1"/>
            </p:cNvSpPr>
            <p:nvPr/>
          </p:nvSpPr>
          <p:spPr bwMode="auto">
            <a:xfrm>
              <a:off x="716153" y="5809777"/>
              <a:ext cx="1787141"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zh-TW" altLang="en-US" b="1" dirty="0">
                  <a:solidFill>
                    <a:schemeClr val="lt1"/>
                  </a:solidFill>
                  <a:latin typeface="微軟正黑體" pitchFamily="34" charset="-120"/>
                  <a:ea typeface="微軟正黑體" pitchFamily="34" charset="-120"/>
                </a:rPr>
                <a:t>北投</a:t>
              </a:r>
              <a:r>
                <a:rPr lang="zh-TW" altLang="en-US" b="1" dirty="0" smtClean="0">
                  <a:solidFill>
                    <a:schemeClr val="lt1"/>
                  </a:solidFill>
                  <a:latin typeface="微軟正黑體" pitchFamily="34" charset="-120"/>
                  <a:ea typeface="微軟正黑體" pitchFamily="34" charset="-120"/>
                </a:rPr>
                <a:t>圖書館</a:t>
              </a:r>
              <a:endParaRPr lang="zh-TW" altLang="en-US" b="1" dirty="0">
                <a:solidFill>
                  <a:schemeClr val="lt1"/>
                </a:solidFill>
                <a:latin typeface="微軟正黑體" pitchFamily="34" charset="-120"/>
                <a:ea typeface="微軟正黑體" pitchFamily="34" charset="-120"/>
              </a:endParaRPr>
            </a:p>
          </p:txBody>
        </p:sp>
        <p:pic>
          <p:nvPicPr>
            <p:cNvPr id="7"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028" y="2821044"/>
            <a:ext cx="44196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三、發展方案</a:t>
            </a:r>
            <a:endParaRPr lang="zh-TW" altLang="en-US" dirty="0"/>
          </a:p>
        </p:txBody>
      </p:sp>
      <p:sp>
        <p:nvSpPr>
          <p:cNvPr id="5" name="內容版面配置區 4"/>
          <p:cNvSpPr>
            <a:spLocks noGrp="1"/>
          </p:cNvSpPr>
          <p:nvPr>
            <p:ph idx="1"/>
          </p:nvPr>
        </p:nvSpPr>
        <p:spPr/>
        <p:txBody>
          <a:bodyPr/>
          <a:lstStyle/>
          <a:p>
            <a:r>
              <a:rPr lang="zh-TW" altLang="en-US" dirty="0"/>
              <a:t>臺東大學圖書資訊館</a:t>
            </a:r>
            <a:r>
              <a:rPr lang="zh-TW" altLang="en-US" dirty="0" smtClean="0"/>
              <a:t>呼應</a:t>
            </a:r>
            <a:r>
              <a:rPr lang="zh-TW" altLang="en-US" dirty="0"/>
              <a:t>綠建築的概念，除了採用清水模工法，更將草皮鋪設在建築本體與大自然融合</a:t>
            </a:r>
          </a:p>
        </p:txBody>
      </p:sp>
      <p:grpSp>
        <p:nvGrpSpPr>
          <p:cNvPr id="8" name="群組 7"/>
          <p:cNvGrpSpPr/>
          <p:nvPr/>
        </p:nvGrpSpPr>
        <p:grpSpPr>
          <a:xfrm>
            <a:off x="107504" y="5588320"/>
            <a:ext cx="3737687" cy="646113"/>
            <a:chOff x="179388" y="5705002"/>
            <a:chExt cx="3737687" cy="646113"/>
          </a:xfrm>
        </p:grpSpPr>
        <p:sp>
          <p:nvSpPr>
            <p:cNvPr id="6" name="矩形 5">
              <a:hlinkClick r:id="rId2"/>
            </p:cNvPr>
            <p:cNvSpPr>
              <a:spLocks noChangeArrowheads="1"/>
            </p:cNvSpPr>
            <p:nvPr/>
          </p:nvSpPr>
          <p:spPr bwMode="auto">
            <a:xfrm>
              <a:off x="716153" y="5809777"/>
              <a:ext cx="3200922"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zh-TW" altLang="en-US" b="1" dirty="0">
                  <a:solidFill>
                    <a:schemeClr val="lt1"/>
                  </a:solidFill>
                  <a:latin typeface="微軟正黑體" pitchFamily="34" charset="-120"/>
                  <a:ea typeface="微軟正黑體" pitchFamily="34" charset="-120"/>
                </a:rPr>
                <a:t>國立臺東大學圖書資訊館</a:t>
              </a:r>
              <a:endParaRPr lang="en-US" altLang="zh-TW" b="1" dirty="0" smtClean="0">
                <a:solidFill>
                  <a:schemeClr val="lt1"/>
                </a:solidFill>
                <a:latin typeface="微軟正黑體" pitchFamily="34" charset="-120"/>
                <a:ea typeface="微軟正黑體" pitchFamily="34" charset="-120"/>
              </a:endParaRPr>
            </a:p>
          </p:txBody>
        </p:sp>
        <p:pic>
          <p:nvPicPr>
            <p:cNvPr id="7"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992862"/>
            <a:ext cx="432435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87683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三、發展方案</a:t>
            </a:r>
            <a:endParaRPr lang="zh-TW" altLang="en-US" dirty="0" smtClean="0"/>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綠建築在過去是指「消耗最少地球資源、製造最少廢棄物」的建築物，現在則擴大</a:t>
            </a:r>
            <a:r>
              <a:rPr lang="zh-TW" altLang="en-US" dirty="0" smtClean="0"/>
              <a:t>為</a:t>
            </a:r>
            <a:endParaRPr lang="en-US" altLang="zh-TW" dirty="0" smtClean="0"/>
          </a:p>
          <a:p>
            <a:pPr lvl="1" algn="just">
              <a:buClr>
                <a:prstClr val="black"/>
              </a:buClr>
            </a:pPr>
            <a:r>
              <a:rPr lang="zh-TW" altLang="en-US" sz="2600" dirty="0">
                <a:solidFill>
                  <a:prstClr val="black"/>
                </a:solidFill>
              </a:rPr>
              <a:t>生態（</a:t>
            </a:r>
            <a:r>
              <a:rPr lang="en-US" altLang="zh-TW" sz="2600" dirty="0">
                <a:solidFill>
                  <a:prstClr val="black"/>
                </a:solidFill>
              </a:rPr>
              <a:t>ecology</a:t>
            </a:r>
            <a:r>
              <a:rPr lang="zh-TW" altLang="en-US" sz="2600" dirty="0">
                <a:solidFill>
                  <a:prstClr val="black"/>
                </a:solidFill>
              </a:rPr>
              <a:t>）</a:t>
            </a:r>
            <a:endParaRPr lang="en-US" altLang="zh-TW" sz="2600" dirty="0">
              <a:solidFill>
                <a:prstClr val="black"/>
              </a:solidFill>
            </a:endParaRPr>
          </a:p>
          <a:p>
            <a:pPr lvl="1" algn="just">
              <a:buClr>
                <a:prstClr val="black"/>
              </a:buClr>
            </a:pPr>
            <a:r>
              <a:rPr lang="zh-TW" altLang="en-US" sz="2600" dirty="0">
                <a:solidFill>
                  <a:prstClr val="black"/>
                </a:solidFill>
              </a:rPr>
              <a:t>節能（</a:t>
            </a:r>
            <a:r>
              <a:rPr lang="en-US" altLang="zh-TW" sz="2600" dirty="0">
                <a:solidFill>
                  <a:prstClr val="black"/>
                </a:solidFill>
              </a:rPr>
              <a:t>energy</a:t>
            </a:r>
            <a:r>
              <a:rPr lang="zh-TW" altLang="en-US" sz="2600" dirty="0">
                <a:solidFill>
                  <a:prstClr val="black"/>
                </a:solidFill>
              </a:rPr>
              <a:t> </a:t>
            </a:r>
            <a:r>
              <a:rPr lang="en-US" altLang="zh-TW" sz="2600" dirty="0">
                <a:solidFill>
                  <a:prstClr val="black"/>
                </a:solidFill>
              </a:rPr>
              <a:t>saving</a:t>
            </a:r>
            <a:r>
              <a:rPr lang="zh-TW" altLang="en-US" sz="2600" dirty="0">
                <a:solidFill>
                  <a:prstClr val="black"/>
                </a:solidFill>
              </a:rPr>
              <a:t>）</a:t>
            </a:r>
            <a:endParaRPr lang="en-US" altLang="zh-TW" sz="2600" dirty="0">
              <a:solidFill>
                <a:prstClr val="black"/>
              </a:solidFill>
            </a:endParaRPr>
          </a:p>
          <a:p>
            <a:pPr lvl="1" algn="just">
              <a:buClr>
                <a:prstClr val="black"/>
              </a:buClr>
            </a:pPr>
            <a:r>
              <a:rPr lang="zh-TW" altLang="en-US" sz="2600" dirty="0">
                <a:solidFill>
                  <a:prstClr val="black"/>
                </a:solidFill>
              </a:rPr>
              <a:t>減廢（</a:t>
            </a:r>
            <a:r>
              <a:rPr lang="en-US" altLang="zh-TW" sz="2600" dirty="0">
                <a:solidFill>
                  <a:prstClr val="black"/>
                </a:solidFill>
              </a:rPr>
              <a:t>waste reduction</a:t>
            </a:r>
            <a:r>
              <a:rPr lang="zh-TW" altLang="en-US" sz="2600" dirty="0">
                <a:solidFill>
                  <a:prstClr val="black"/>
                </a:solidFill>
              </a:rPr>
              <a:t>）</a:t>
            </a:r>
            <a:endParaRPr lang="en-US" altLang="zh-TW" sz="2600" dirty="0">
              <a:solidFill>
                <a:prstClr val="black"/>
              </a:solidFill>
            </a:endParaRPr>
          </a:p>
          <a:p>
            <a:pPr lvl="1" algn="just">
              <a:buClr>
                <a:prstClr val="black"/>
              </a:buClr>
            </a:pPr>
            <a:r>
              <a:rPr lang="zh-TW" altLang="en-US" sz="2600" dirty="0">
                <a:solidFill>
                  <a:prstClr val="black"/>
                </a:solidFill>
              </a:rPr>
              <a:t>健康（</a:t>
            </a:r>
            <a:r>
              <a:rPr lang="en-US" altLang="zh-TW" sz="2600" dirty="0">
                <a:solidFill>
                  <a:prstClr val="black"/>
                </a:solidFill>
              </a:rPr>
              <a:t>health</a:t>
            </a:r>
            <a:r>
              <a:rPr lang="zh-TW" altLang="en-US" sz="2600" dirty="0">
                <a:solidFill>
                  <a:prstClr val="black"/>
                </a:solidFill>
              </a:rPr>
              <a:t>）</a:t>
            </a:r>
            <a:endParaRPr lang="en-US" altLang="zh-TW" sz="2600" dirty="0">
              <a:solidFill>
                <a:prstClr val="black"/>
              </a:solidFill>
            </a:endParaRPr>
          </a:p>
          <a:p>
            <a:pPr marL="361950" lvl="1" indent="0" algn="just">
              <a:buNone/>
            </a:pPr>
            <a:r>
              <a:rPr lang="zh-TW" altLang="en-US" dirty="0" smtClean="0"/>
              <a:t>的</a:t>
            </a:r>
            <a:r>
              <a:rPr lang="zh-TW" altLang="en-US" dirty="0"/>
              <a:t>建築物，取這四大指標群第一個字母組成</a:t>
            </a:r>
            <a:r>
              <a:rPr lang="en-US" altLang="zh-TW" dirty="0"/>
              <a:t>EEWH</a:t>
            </a:r>
            <a:r>
              <a:rPr lang="zh-TW" altLang="en-US" dirty="0"/>
              <a:t>，也就是現在的「綠建築九大評估指標系統</a:t>
            </a:r>
            <a:r>
              <a:rPr lang="zh-TW" altLang="en-US" dirty="0" smtClean="0"/>
              <a:t>」</a:t>
            </a:r>
            <a:r>
              <a:rPr lang="zh-TW" altLang="en-US" dirty="0"/>
              <a:t>。</a:t>
            </a:r>
          </a:p>
          <a:p>
            <a:pPr marL="0" lvl="1" indent="0" algn="just">
              <a:buNone/>
            </a:pPr>
            <a:endParaRPr lang="en-US" altLang="zh-TW"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一、界定問題</a:t>
            </a:r>
            <a:endParaRPr lang="zh-TW" altLang="en-US" dirty="0"/>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smtClean="0"/>
              <a:t>建造時必須考量永續設計及綠色建築的概念，並且盡量使用當地能就地取材的材料，使其在經濟效益、實用性、耐用度以及舒適度等能發揮最大的功能。</a:t>
            </a:r>
            <a:endParaRPr lang="en-US" altLang="zh-TW" dirty="0" smtClean="0"/>
          </a:p>
          <a:p>
            <a:pPr marL="342900" lvl="1" indent="-342900" algn="just">
              <a:buFont typeface="Arial" pitchFamily="34" charset="0"/>
              <a:buChar char="•"/>
            </a:pPr>
            <a:r>
              <a:rPr lang="zh-TW" altLang="en-US" dirty="0" smtClean="0"/>
              <a:t>設計支援物聯網的感測器和能源監控的硬體設備，讓整座智慧綠能屋不僅可以提高能源效率，還可以利用自動化來解決居住物件的維護問題。</a:t>
            </a:r>
            <a:endParaRPr lang="en-US" altLang="zh-TW" dirty="0"/>
          </a:p>
        </p:txBody>
      </p:sp>
    </p:spTree>
    <p:extLst>
      <p:ext uri="{BB962C8B-B14F-4D97-AF65-F5344CB8AC3E}">
        <p14:creationId xmlns:p14="http://schemas.microsoft.com/office/powerpoint/2010/main" val="27676445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三、發展方案</a:t>
            </a:r>
            <a:endParaRPr lang="zh-TW" altLang="en-US" dirty="0"/>
          </a:p>
        </p:txBody>
      </p:sp>
      <p:sp>
        <p:nvSpPr>
          <p:cNvPr id="5" name="內容版面配置區 4"/>
          <p:cNvSpPr>
            <a:spLocks noGrp="1"/>
          </p:cNvSpPr>
          <p:nvPr>
            <p:ph idx="1"/>
          </p:nvPr>
        </p:nvSpPr>
        <p:spPr/>
        <p:txBody>
          <a:bodyPr/>
          <a:lstStyle/>
          <a:p>
            <a:r>
              <a:rPr lang="zh-TW" altLang="en-US" dirty="0"/>
              <a:t>臺灣綠建築評估系統</a:t>
            </a:r>
            <a:r>
              <a:rPr lang="en-US" altLang="zh-TW" dirty="0"/>
              <a:t>EEWH</a:t>
            </a:r>
            <a:endParaRPr lang="zh-TW"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047252"/>
            <a:ext cx="7802104"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三、發展方案</a:t>
            </a:r>
            <a:endParaRPr lang="zh-TW" alt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9194" y="1268413"/>
            <a:ext cx="7205612"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728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生物</a:t>
            </a:r>
            <a:r>
              <a:rPr lang="zh-TW" altLang="en-US" sz="3200" b="1" dirty="0" smtClean="0">
                <a:solidFill>
                  <a:prstClr val="black"/>
                </a:solidFill>
              </a:rPr>
              <a:t>多樣性</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生物多樣性指標是評估基地的綠地生態品質，主要評估大區域的生物棲地與生物交流</a:t>
            </a:r>
            <a:r>
              <a:rPr lang="zh-TW" altLang="en-US" dirty="0" smtClean="0">
                <a:solidFill>
                  <a:prstClr val="black"/>
                </a:solidFill>
                <a:latin typeface="DFMing-Md-HK-BF"/>
              </a:rPr>
              <a:t>情形</a:t>
            </a:r>
            <a:r>
              <a:rPr lang="zh-TW" altLang="en-US" dirty="0">
                <a:solidFill>
                  <a:prstClr val="black"/>
                </a:solidFill>
                <a:latin typeface="DFMing-Md-HK-BF"/>
              </a:rPr>
              <a:t>。</a:t>
            </a:r>
            <a:endParaRPr lang="en-US" altLang="zh-TW" dirty="0">
              <a:solidFill>
                <a:prstClr val="black"/>
              </a:solidFill>
              <a:latin typeface="DFMing-Md-HK-BF"/>
            </a:endParaRPr>
          </a:p>
          <a:p>
            <a:pPr lvl="1" algn="just">
              <a:buClr>
                <a:prstClr val="black"/>
              </a:buClr>
            </a:pPr>
            <a:r>
              <a:rPr lang="zh-TW" altLang="en-US" dirty="0" smtClean="0">
                <a:solidFill>
                  <a:prstClr val="black"/>
                </a:solidFill>
                <a:latin typeface="DFMing-Md-HK-BF"/>
              </a:rPr>
              <a:t>包含</a:t>
            </a:r>
            <a:r>
              <a:rPr lang="zh-TW" altLang="en-US" dirty="0">
                <a:solidFill>
                  <a:prstClr val="black"/>
                </a:solidFill>
                <a:latin typeface="DFMing-Md-HK-BF"/>
              </a:rPr>
              <a:t>生態綠網及保護某些生物群集賴以生存的區域，減少生物因移動障礙而降低物種交流繁殖的可能性，維持綠地範圍並鼓勵小生物棲地的留存，創造多樣化生物棲地的條件。</a:t>
            </a:r>
            <a:endParaRPr lang="en-US" altLang="zh-TW" dirty="0">
              <a:solidFill>
                <a:prstClr val="black"/>
              </a:solidFill>
              <a:latin typeface="DFMing-Md-HK-BF"/>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綠化量</a:t>
            </a:r>
            <a:r>
              <a:rPr lang="zh-TW" altLang="en-US" sz="3200" b="1" dirty="0" smtClean="0">
                <a:solidFill>
                  <a:prstClr val="black"/>
                </a:solidFill>
              </a:rPr>
              <a:t>指標</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綠化量指標是評估基地的植物光合作用效益，提供不同植物的相對換算機制</a:t>
            </a:r>
            <a:r>
              <a:rPr lang="zh-TW" altLang="en-US" dirty="0" smtClean="0">
                <a:solidFill>
                  <a:prstClr val="black"/>
                </a:solidFill>
                <a:latin typeface="DFMing-Md-HK-BF"/>
              </a:rPr>
              <a:t>。</a:t>
            </a:r>
            <a:endParaRPr lang="en-US" altLang="zh-TW" dirty="0" smtClean="0">
              <a:solidFill>
                <a:prstClr val="black"/>
              </a:solidFill>
              <a:latin typeface="DFMing-Md-HK-BF"/>
            </a:endParaRPr>
          </a:p>
          <a:p>
            <a:pPr lvl="1" algn="just">
              <a:buClr>
                <a:prstClr val="black"/>
              </a:buClr>
            </a:pPr>
            <a:r>
              <a:rPr lang="zh-TW" altLang="en-US" dirty="0">
                <a:solidFill>
                  <a:prstClr val="black"/>
                </a:solidFill>
                <a:latin typeface="DFMing-Md-HK-BF"/>
              </a:rPr>
              <a:t>在屋頂、陽臺、牆面栽種植物，盡量採用覆土較淺的植草，以避免大幅增加樓板的負荷，具有降低頂層溫度、美化環境、改善空氣品質、隔音和提供休憩園地等</a:t>
            </a:r>
            <a:r>
              <a:rPr lang="zh-TW" altLang="en-US" dirty="0" smtClean="0">
                <a:solidFill>
                  <a:prstClr val="black"/>
                </a:solidFill>
                <a:latin typeface="DFMing-Md-HK-BF"/>
              </a:rPr>
              <a:t>優點</a:t>
            </a:r>
            <a:r>
              <a:rPr lang="zh-TW" altLang="en-US" dirty="0">
                <a:solidFill>
                  <a:prstClr val="black"/>
                </a:solidFill>
                <a:latin typeface="DFMing-Md-HK-BF"/>
              </a:rPr>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a:xfrm>
            <a:off x="251520" y="1268760"/>
            <a:ext cx="4536504" cy="5184576"/>
          </a:xfrm>
        </p:spPr>
        <p:txBody>
          <a:bodyPr>
            <a:normAutofit/>
          </a:bodyPr>
          <a:lstStyle/>
          <a:p>
            <a:pPr marL="342900" lvl="1" indent="-342900">
              <a:buClr>
                <a:prstClr val="black"/>
              </a:buClr>
              <a:buFont typeface="Arial" pitchFamily="34" charset="0"/>
              <a:buChar char="•"/>
            </a:pPr>
            <a:r>
              <a:rPr lang="zh-TW" altLang="en-US" sz="3200" b="1" dirty="0">
                <a:solidFill>
                  <a:prstClr val="black"/>
                </a:solidFill>
              </a:rPr>
              <a:t>綠化量</a:t>
            </a:r>
            <a:r>
              <a:rPr lang="zh-TW" altLang="en-US" sz="3200" b="1" dirty="0" smtClean="0">
                <a:solidFill>
                  <a:prstClr val="black"/>
                </a:solidFill>
              </a:rPr>
              <a:t>指標</a:t>
            </a:r>
            <a:endParaRPr lang="en-US" altLang="zh-TW" sz="3200" b="1" dirty="0" smtClean="0">
              <a:solidFill>
                <a:prstClr val="black"/>
              </a:solidFill>
            </a:endParaRPr>
          </a:p>
          <a:p>
            <a:pPr lvl="1" algn="just">
              <a:buClr>
                <a:prstClr val="black"/>
              </a:buClr>
            </a:pPr>
            <a:r>
              <a:rPr lang="zh-TW" altLang="en-US" dirty="0" smtClean="0">
                <a:solidFill>
                  <a:prstClr val="black"/>
                </a:solidFill>
                <a:latin typeface="DFMing-Md-HK-BF"/>
              </a:rPr>
              <a:t>高雄</a:t>
            </a:r>
            <a:r>
              <a:rPr lang="zh-TW" altLang="en-US" dirty="0">
                <a:solidFill>
                  <a:prstClr val="black"/>
                </a:solidFill>
                <a:latin typeface="DFMing-Md-HK-BF"/>
              </a:rPr>
              <a:t>醫學大學積極推動建築物綠化，能將建築所</a:t>
            </a:r>
            <a:r>
              <a:rPr lang="zh-TW" altLang="en-US" dirty="0" smtClean="0">
                <a:solidFill>
                  <a:prstClr val="black"/>
                </a:solidFill>
                <a:latin typeface="DFMing-Md-HK-BF"/>
              </a:rPr>
              <a:t>排放的</a:t>
            </a:r>
            <a:r>
              <a:rPr lang="zh-TW" altLang="en-US" dirty="0">
                <a:solidFill>
                  <a:prstClr val="black"/>
                </a:solidFill>
                <a:latin typeface="DFMing-Md-HK-BF"/>
              </a:rPr>
              <a:t>二氧化碳轉換成植物吸收量，降低二氧化碳濃度</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268760"/>
            <a:ext cx="39528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5521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基地保水</a:t>
            </a:r>
            <a:r>
              <a:rPr lang="zh-TW" altLang="en-US" sz="3200" b="1" dirty="0" smtClean="0">
                <a:solidFill>
                  <a:prstClr val="black"/>
                </a:solidFill>
              </a:rPr>
              <a:t>指標</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評估基地涵養水分及貯集滲透雨水的能力，常利用停車場及活動廣場施作直接滲透設計的透水</a:t>
            </a:r>
            <a:r>
              <a:rPr lang="zh-TW" altLang="en-US" dirty="0" smtClean="0">
                <a:solidFill>
                  <a:prstClr val="black"/>
                </a:solidFill>
                <a:latin typeface="DFMing-Md-HK-BF"/>
              </a:rPr>
              <a:t>鋪面。</a:t>
            </a:r>
            <a:endParaRPr lang="en-US" altLang="zh-TW" dirty="0" smtClean="0">
              <a:solidFill>
                <a:prstClr val="black"/>
              </a:solidFill>
              <a:latin typeface="DFMing-Md-HK-BF"/>
            </a:endParaRPr>
          </a:p>
          <a:p>
            <a:pPr lvl="1" algn="just">
              <a:buClr>
                <a:prstClr val="black"/>
              </a:buClr>
            </a:pPr>
            <a:r>
              <a:rPr lang="zh-TW" altLang="en-US" dirty="0" smtClean="0">
                <a:solidFill>
                  <a:prstClr val="black"/>
                </a:solidFill>
                <a:latin typeface="DFMing-Md-HK-BF"/>
              </a:rPr>
              <a:t>透</a:t>
            </a:r>
            <a:r>
              <a:rPr lang="zh-TW" altLang="en-US" dirty="0">
                <a:solidFill>
                  <a:prstClr val="black"/>
                </a:solidFill>
                <a:latin typeface="DFMing-Md-HK-BF"/>
              </a:rPr>
              <a:t>水鋪面表層具有良好透水性的表層，表層下的基層則由透水性良好的砂石構成，讓水資源可以在隙縫之間流動，除了減少雨水在地表產生的水流，還可以過濾雨水中的污染物。</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基地保水</a:t>
            </a:r>
            <a:r>
              <a:rPr lang="zh-TW" altLang="en-US" sz="3200" b="1" dirty="0" smtClean="0">
                <a:solidFill>
                  <a:prstClr val="black"/>
                </a:solidFill>
              </a:rPr>
              <a:t>指標</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也可以在屋頂、陽台、地下室的地面層做成花園以涵養雨水，藉由截流雨水的設計，以達到部分保水的功能</a:t>
            </a:r>
            <a:r>
              <a:rPr lang="zh-TW" altLang="en-US" dirty="0" smtClean="0">
                <a:solidFill>
                  <a:prstClr val="black"/>
                </a:solidFill>
                <a:latin typeface="DFMing-Md-HK-BF"/>
              </a:rPr>
              <a:t>。</a:t>
            </a:r>
            <a:endParaRPr lang="en-US" altLang="zh-TW" dirty="0" smtClean="0">
              <a:solidFill>
                <a:prstClr val="black"/>
              </a:solidFill>
              <a:latin typeface="DFMing-Md-HK-BF"/>
            </a:endParaRPr>
          </a:p>
          <a:p>
            <a:pPr lvl="1" algn="just">
              <a:buClr>
                <a:prstClr val="black"/>
              </a:buClr>
            </a:pPr>
            <a:endParaRPr lang="en-US" altLang="zh-TW" dirty="0">
              <a:solidFill>
                <a:prstClr val="black"/>
              </a:solidFill>
              <a:latin typeface="DFMing-Md-HK-BF"/>
            </a:endParaRPr>
          </a:p>
          <a:p>
            <a:pPr marL="0" lvl="1" indent="0">
              <a:buNone/>
            </a:pPr>
            <a:endParaRPr lang="zh-TW" altLang="en-US" dirty="0" smtClean="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基地保水</a:t>
            </a:r>
            <a:r>
              <a:rPr lang="zh-TW" altLang="en-US" sz="3200" b="1" dirty="0" smtClean="0">
                <a:solidFill>
                  <a:prstClr val="black"/>
                </a:solidFill>
              </a:rPr>
              <a:t>指標</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透水鋪面可使土地涵養水分，讓地面盡量保持透水功能</a:t>
            </a:r>
            <a:endParaRPr lang="en-US" altLang="zh-TW" dirty="0">
              <a:solidFill>
                <a:prstClr val="black"/>
              </a:solidFill>
              <a:latin typeface="DFMing-Md-HK-BF"/>
            </a:endParaRPr>
          </a:p>
          <a:p>
            <a:pPr marL="0" lvl="1" indent="0">
              <a:buNone/>
            </a:pPr>
            <a:endParaRPr lang="zh-TW" altLang="en-US" dirty="0"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996952"/>
            <a:ext cx="4600575"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37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基地保水</a:t>
            </a:r>
            <a:r>
              <a:rPr lang="zh-TW" altLang="en-US" sz="3200" b="1" dirty="0" smtClean="0">
                <a:solidFill>
                  <a:prstClr val="black"/>
                </a:solidFill>
              </a:rPr>
              <a:t>指標</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透水鋪面的表層通常為耐磨材，基層則由透水性良好、顆粒大小不一的砂石構成</a:t>
            </a:r>
            <a:endParaRPr lang="zh-TW" altLang="en-US" dirty="0" smtClean="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982434"/>
            <a:ext cx="5387875" cy="334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0878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三、發展方案</a:t>
            </a:r>
            <a:endParaRPr lang="zh-TW" altLang="en-US" dirty="0" smtClean="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日常節能</a:t>
            </a:r>
            <a:r>
              <a:rPr lang="zh-TW" altLang="en-US" sz="3200" b="1" dirty="0" smtClean="0">
                <a:solidFill>
                  <a:prstClr val="black"/>
                </a:solidFill>
              </a:rPr>
              <a:t>指標</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評估建築的節能省電能</a:t>
            </a:r>
            <a:r>
              <a:rPr lang="zh-TW" altLang="en-US" dirty="0" smtClean="0">
                <a:solidFill>
                  <a:prstClr val="black"/>
                </a:solidFill>
                <a:latin typeface="DFMing-Md-HK-BF"/>
              </a:rPr>
              <a:t>力。</a:t>
            </a:r>
            <a:endParaRPr lang="en-US" altLang="zh-TW" dirty="0" smtClean="0">
              <a:solidFill>
                <a:prstClr val="black"/>
              </a:solidFill>
              <a:latin typeface="DFMing-Md-HK-BF"/>
            </a:endParaRPr>
          </a:p>
          <a:p>
            <a:pPr lvl="1" algn="just">
              <a:buClr>
                <a:prstClr val="black"/>
              </a:buClr>
            </a:pPr>
            <a:r>
              <a:rPr lang="zh-TW" altLang="en-US" dirty="0" smtClean="0">
                <a:solidFill>
                  <a:prstClr val="black"/>
                </a:solidFill>
                <a:latin typeface="DFMing-Md-HK-BF"/>
              </a:rPr>
              <a:t>照明</a:t>
            </a:r>
            <a:r>
              <a:rPr lang="zh-TW" altLang="en-US" dirty="0">
                <a:solidFill>
                  <a:prstClr val="black"/>
                </a:solidFill>
                <a:latin typeface="DFMing-Md-HK-BF"/>
              </a:rPr>
              <a:t>系統節能可規劃在建築上保有充足的開窗面，利用自然採光來減少燈具的</a:t>
            </a:r>
            <a:r>
              <a:rPr lang="zh-TW" altLang="en-US" dirty="0" smtClean="0">
                <a:solidFill>
                  <a:prstClr val="black"/>
                </a:solidFill>
                <a:latin typeface="DFMing-Md-HK-BF"/>
              </a:rPr>
              <a:t>使用</a:t>
            </a:r>
            <a:r>
              <a:rPr lang="zh-TW" altLang="en-US" dirty="0">
                <a:solidFill>
                  <a:prstClr val="black"/>
                </a:solidFill>
                <a:latin typeface="DFMing-Md-HK-BF"/>
              </a:rPr>
              <a:t>。</a:t>
            </a:r>
            <a:endParaRPr lang="en-US" altLang="zh-TW" dirty="0" smtClean="0">
              <a:solidFill>
                <a:prstClr val="black"/>
              </a:solidFill>
              <a:latin typeface="DFMing-Md-HK-BF"/>
            </a:endParaRPr>
          </a:p>
          <a:p>
            <a:pPr lvl="1" algn="just">
              <a:buClr>
                <a:prstClr val="black"/>
              </a:buClr>
            </a:pPr>
            <a:r>
              <a:rPr lang="zh-TW" altLang="en-US" dirty="0" smtClean="0">
                <a:solidFill>
                  <a:prstClr val="black"/>
                </a:solidFill>
                <a:latin typeface="DFMing-Md-HK-BF"/>
              </a:rPr>
              <a:t>室內</a:t>
            </a:r>
            <a:r>
              <a:rPr lang="zh-TW" altLang="en-US" dirty="0">
                <a:solidFill>
                  <a:prstClr val="black"/>
                </a:solidFill>
                <a:latin typeface="DFMing-Md-HK-BF"/>
              </a:rPr>
              <a:t>採高明度的顏色來提高照明效果，工作用空間盡量採用檯燈或投光燈等設計提高燈具效率與照明</a:t>
            </a:r>
            <a:r>
              <a:rPr lang="zh-TW" altLang="en-US" dirty="0" smtClean="0">
                <a:solidFill>
                  <a:prstClr val="black"/>
                </a:solidFill>
                <a:latin typeface="DFMing-Md-HK-BF"/>
              </a:rPr>
              <a:t>功率。</a:t>
            </a:r>
            <a:endParaRPr lang="en-US" altLang="zh-TW" dirty="0" smtClean="0">
              <a:solidFill>
                <a:prstClr val="black"/>
              </a:solidFill>
              <a:latin typeface="DFMing-Md-HK-BF"/>
            </a:endParaRPr>
          </a:p>
          <a:p>
            <a:pPr lvl="1" algn="just">
              <a:buClr>
                <a:prstClr val="black"/>
              </a:buClr>
            </a:pPr>
            <a:r>
              <a:rPr lang="zh-TW" altLang="en-US" dirty="0">
                <a:solidFill>
                  <a:prstClr val="black"/>
                </a:solidFill>
                <a:latin typeface="DFMing-Md-HK-BF"/>
              </a:rPr>
              <a:t>空調效率的設計上可以加強建築物的自然通風程度、選用高效率空調系統、採用變頻控制系統等</a:t>
            </a:r>
            <a:r>
              <a:rPr lang="zh-TW" altLang="en-US" dirty="0" smtClean="0">
                <a:solidFill>
                  <a:prstClr val="black"/>
                </a:solidFill>
                <a:latin typeface="DFMing-Md-HK-BF"/>
              </a:rPr>
              <a:t>。</a:t>
            </a:r>
            <a:endParaRPr lang="zh-TW" altLang="en-US" dirty="0">
              <a:solidFill>
                <a:prstClr val="black"/>
              </a:solidFill>
              <a:latin typeface="DFMing-Md-HK-BF"/>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一、界定問題</a:t>
            </a:r>
          </a:p>
        </p:txBody>
      </p:sp>
      <p:sp>
        <p:nvSpPr>
          <p:cNvPr id="3" name="內容版面配置區 2"/>
          <p:cNvSpPr>
            <a:spLocks noGrp="1"/>
          </p:cNvSpPr>
          <p:nvPr>
            <p:ph idx="1"/>
          </p:nvPr>
        </p:nvSpPr>
        <p:spPr/>
        <p:txBody>
          <a:bodyPr>
            <a:normAutofit/>
          </a:bodyPr>
          <a:lstStyle/>
          <a:p>
            <a:pPr marL="342900" lvl="1" indent="-342900">
              <a:buFont typeface="Arial" pitchFamily="34" charset="0"/>
              <a:buChar char="•"/>
            </a:pPr>
            <a:r>
              <a:rPr lang="zh-TW" altLang="en-US" dirty="0"/>
              <a:t>國際組織智慧城市論壇（</a:t>
            </a:r>
            <a:r>
              <a:rPr lang="en-US" altLang="zh-TW" dirty="0"/>
              <a:t>Intelligent Community Forum</a:t>
            </a:r>
            <a:r>
              <a:rPr lang="zh-TW" altLang="en-US" dirty="0"/>
              <a:t>，</a:t>
            </a:r>
            <a:r>
              <a:rPr lang="en-US" altLang="zh-TW" dirty="0"/>
              <a:t>ICF</a:t>
            </a:r>
            <a:r>
              <a:rPr lang="zh-TW" altLang="en-US" dirty="0"/>
              <a:t>）每年都會舉辦全球最佳智慧城市評比，專家團隊會根據完善寬頻網絡基礎建設的政策和計畫、城市居民受教育程度人才的提供比例、政府電子化創新服務、寬頻網路布署針對弱勢族群考量數位公平</a:t>
            </a:r>
            <a:r>
              <a:rPr lang="zh-TW" altLang="en-US" dirty="0" smtClean="0"/>
              <a:t>機會。以及</a:t>
            </a:r>
            <a:r>
              <a:rPr lang="zh-TW" altLang="en-US" dirty="0"/>
              <a:t>城市所具備營銷及宣傳能力等指標評分，挑選出</a:t>
            </a:r>
            <a:r>
              <a:rPr lang="en-US" altLang="zh-TW" dirty="0"/>
              <a:t>21 </a:t>
            </a:r>
            <a:r>
              <a:rPr lang="zh-TW" altLang="en-US" dirty="0"/>
              <a:t>個城市來頒發</a:t>
            </a:r>
            <a:r>
              <a:rPr lang="en-US" altLang="zh-TW" dirty="0"/>
              <a:t>Smart 21 </a:t>
            </a:r>
            <a:r>
              <a:rPr lang="zh-TW" altLang="en-US" dirty="0"/>
              <a:t>的獎項，並從中選出前七名，最後再挑出一個年度最佳智慧城市。</a:t>
            </a:r>
          </a:p>
        </p:txBody>
      </p:sp>
      <p:grpSp>
        <p:nvGrpSpPr>
          <p:cNvPr id="4" name="群組 3"/>
          <p:cNvGrpSpPr/>
          <p:nvPr/>
        </p:nvGrpSpPr>
        <p:grpSpPr>
          <a:xfrm>
            <a:off x="179388" y="5705002"/>
            <a:ext cx="3096468" cy="646113"/>
            <a:chOff x="179388" y="5705002"/>
            <a:chExt cx="3096468" cy="646113"/>
          </a:xfrm>
        </p:grpSpPr>
        <p:sp>
          <p:nvSpPr>
            <p:cNvPr id="5" name="矩形 4">
              <a:hlinkClick r:id="rId2"/>
            </p:cNvPr>
            <p:cNvSpPr>
              <a:spLocks noChangeArrowheads="1"/>
            </p:cNvSpPr>
            <p:nvPr/>
          </p:nvSpPr>
          <p:spPr bwMode="auto">
            <a:xfrm>
              <a:off x="716153" y="5809777"/>
              <a:ext cx="2559703"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zh-TW" altLang="en-US" b="1" dirty="0">
                  <a:solidFill>
                    <a:schemeClr val="lt1"/>
                  </a:solidFill>
                  <a:latin typeface="微軟正黑體" pitchFamily="34" charset="-120"/>
                  <a:ea typeface="微軟正黑體" pitchFamily="34" charset="-120"/>
                </a:rPr>
                <a:t>智慧城市與物聯網</a:t>
              </a:r>
              <a:endParaRPr lang="zh-TW" altLang="en-US" b="1" dirty="0">
                <a:solidFill>
                  <a:schemeClr val="lt1"/>
                </a:solidFill>
                <a:latin typeface="微軟正黑體" pitchFamily="34" charset="-120"/>
                <a:ea typeface="微軟正黑體" pitchFamily="34" charset="-120"/>
              </a:endParaRPr>
            </a:p>
          </p:txBody>
        </p:sp>
        <p:pic>
          <p:nvPicPr>
            <p:cNvPr id="6"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31401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a:xfrm>
            <a:off x="251520" y="1268760"/>
            <a:ext cx="4323418" cy="5184576"/>
          </a:xfrm>
        </p:spPr>
        <p:txBody>
          <a:bodyPr/>
          <a:lstStyle/>
          <a:p>
            <a:pPr marL="342900" lvl="1" indent="-342900">
              <a:buClr>
                <a:prstClr val="black"/>
              </a:buClr>
              <a:buFont typeface="Arial" pitchFamily="34" charset="0"/>
              <a:buChar char="•"/>
            </a:pPr>
            <a:r>
              <a:rPr lang="zh-TW" altLang="en-US" sz="3200" b="1" dirty="0">
                <a:solidFill>
                  <a:prstClr val="black"/>
                </a:solidFill>
              </a:rPr>
              <a:t>日常節能</a:t>
            </a:r>
            <a:r>
              <a:rPr lang="zh-TW" altLang="en-US" sz="3200" b="1" dirty="0" smtClean="0">
                <a:solidFill>
                  <a:prstClr val="black"/>
                </a:solidFill>
              </a:rPr>
              <a:t>指標</a:t>
            </a:r>
            <a:endParaRPr lang="en-US" altLang="zh-TW" sz="3200" b="1" dirty="0" smtClean="0">
              <a:solidFill>
                <a:prstClr val="black"/>
              </a:solidFill>
            </a:endParaRPr>
          </a:p>
          <a:p>
            <a:pPr marL="361950" lvl="1" indent="0">
              <a:buClr>
                <a:prstClr val="black"/>
              </a:buClr>
              <a:buNone/>
            </a:pPr>
            <a:r>
              <a:rPr lang="zh-TW" altLang="en-US" dirty="0">
                <a:solidFill>
                  <a:prstClr val="black"/>
                </a:solidFill>
              </a:rPr>
              <a:t>淡水藝術工坊建築的開口皆</a:t>
            </a:r>
            <a:r>
              <a:rPr lang="zh-TW" altLang="en-US" dirty="0" smtClean="0">
                <a:solidFill>
                  <a:prstClr val="black"/>
                </a:solidFill>
              </a:rPr>
              <a:t>搭配外</a:t>
            </a:r>
            <a:r>
              <a:rPr lang="zh-TW" altLang="en-US" dirty="0">
                <a:solidFill>
                  <a:prstClr val="black"/>
                </a:solidFill>
              </a:rPr>
              <a:t>遮陽，設置電動控制的遮陽</a:t>
            </a:r>
            <a:r>
              <a:rPr lang="zh-TW" altLang="en-US" dirty="0" smtClean="0">
                <a:solidFill>
                  <a:prstClr val="black"/>
                </a:solidFill>
              </a:rPr>
              <a:t>帆布</a:t>
            </a:r>
            <a:r>
              <a:rPr lang="zh-TW" altLang="en-US" dirty="0">
                <a:solidFill>
                  <a:prstClr val="black"/>
                </a:solidFill>
              </a:rPr>
              <a:t>，能視日照狀況做調整，以</a:t>
            </a:r>
            <a:r>
              <a:rPr lang="zh-TW" altLang="en-US" dirty="0" smtClean="0">
                <a:solidFill>
                  <a:prstClr val="black"/>
                </a:solidFill>
              </a:rPr>
              <a:t>節省</a:t>
            </a:r>
            <a:r>
              <a:rPr lang="zh-TW" altLang="en-US" dirty="0">
                <a:solidFill>
                  <a:prstClr val="black"/>
                </a:solidFill>
              </a:rPr>
              <a:t>日常使用能源</a:t>
            </a:r>
            <a:endParaRPr lang="en-US" altLang="zh-TW" dirty="0">
              <a:solidFill>
                <a:prstClr val="black"/>
              </a:solidFill>
            </a:endParaRPr>
          </a:p>
        </p:txBody>
      </p:sp>
      <p:sp>
        <p:nvSpPr>
          <p:cNvPr id="5" name="橢圓 4"/>
          <p:cNvSpPr/>
          <p:nvPr/>
        </p:nvSpPr>
        <p:spPr>
          <a:xfrm>
            <a:off x="2214546" y="4714884"/>
            <a:ext cx="642942" cy="21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2357422" y="5072074"/>
            <a:ext cx="285752" cy="214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4938" y="1844824"/>
            <a:ext cx="4181475"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二氧化碳減量</a:t>
            </a:r>
            <a:r>
              <a:rPr lang="zh-TW" altLang="en-US" sz="3200" b="1" dirty="0" smtClean="0">
                <a:solidFill>
                  <a:prstClr val="black"/>
                </a:solidFill>
              </a:rPr>
              <a:t>指標</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使用合理的建築結構設計減少建材的使用量，可直接降低建材的生產耗能與二氧化碳排放</a:t>
            </a:r>
            <a:r>
              <a:rPr lang="zh-TW" altLang="en-US" dirty="0" smtClean="0">
                <a:solidFill>
                  <a:prstClr val="black"/>
                </a:solidFill>
                <a:latin typeface="DFMing-Md-HK-BF"/>
              </a:rPr>
              <a:t>。</a:t>
            </a:r>
            <a:endParaRPr lang="en-US" altLang="zh-TW" dirty="0" smtClean="0">
              <a:solidFill>
                <a:prstClr val="black"/>
              </a:solidFill>
              <a:latin typeface="DFMing-Md-HK-BF"/>
            </a:endParaRPr>
          </a:p>
          <a:p>
            <a:pPr lvl="1" algn="just">
              <a:buClr>
                <a:prstClr val="black"/>
              </a:buClr>
            </a:pPr>
            <a:r>
              <a:rPr lang="zh-TW" altLang="en-US" dirty="0">
                <a:solidFill>
                  <a:prstClr val="black"/>
                </a:solidFill>
                <a:latin typeface="DFMing-Md-HK-BF"/>
              </a:rPr>
              <a:t>採用簡樸的建築造型與室內裝修，盡量使建築物的跨距設計合理化，保有均勻對稱的平面、立面、剖面等設計，減少不必要的造型結構，是較環保的</a:t>
            </a:r>
            <a:r>
              <a:rPr lang="zh-TW" altLang="en-US" dirty="0" smtClean="0">
                <a:solidFill>
                  <a:prstClr val="black"/>
                </a:solidFill>
                <a:latin typeface="DFMing-Md-HK-BF"/>
              </a:rPr>
              <a:t>設計</a:t>
            </a:r>
            <a:r>
              <a:rPr lang="zh-TW" altLang="en-US" dirty="0">
                <a:solidFill>
                  <a:prstClr val="black"/>
                </a:solidFill>
                <a:latin typeface="DFMing-Md-HK-BF"/>
              </a:rPr>
              <a:t>。</a:t>
            </a:r>
            <a:endParaRPr lang="en-US" altLang="zh-TW" dirty="0">
              <a:solidFill>
                <a:prstClr val="black"/>
              </a:solidFill>
              <a:latin typeface="DFMing-Md-HK-BF"/>
            </a:endParaRPr>
          </a:p>
          <a:p>
            <a:pPr marL="457200" lvl="1" indent="0" algn="just">
              <a:buClr>
                <a:prstClr val="black"/>
              </a:buClr>
              <a:buNone/>
            </a:pPr>
            <a:endParaRPr lang="zh-TW" altLang="en-US" dirty="0">
              <a:solidFill>
                <a:prstClr val="black"/>
              </a:solidFill>
              <a:latin typeface="DFMing-Md-HK-BF"/>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二氧化碳減量</a:t>
            </a:r>
            <a:r>
              <a:rPr lang="zh-TW" altLang="en-US" sz="3200" b="1" dirty="0" smtClean="0">
                <a:solidFill>
                  <a:prstClr val="black"/>
                </a:solidFill>
              </a:rPr>
              <a:t>指標</a:t>
            </a:r>
            <a:endParaRPr lang="en-US" altLang="zh-TW" sz="3200" b="1" dirty="0" smtClean="0">
              <a:solidFill>
                <a:prstClr val="black"/>
              </a:solidFill>
            </a:endParaRPr>
          </a:p>
          <a:p>
            <a:pPr marL="361950" lvl="1" indent="0">
              <a:buClr>
                <a:prstClr val="black"/>
              </a:buClr>
              <a:buNone/>
            </a:pPr>
            <a:r>
              <a:rPr lang="zh-TW" altLang="en-US" dirty="0"/>
              <a:t>建築物的輕量化直接降低了建材使用量，進而減少建材的生產耗能與二氧化碳排放</a:t>
            </a:r>
            <a:endParaRPr lang="en-US" altLang="zh-TW" dirty="0" smtClean="0">
              <a:solidFill>
                <a:prstClr val="black"/>
              </a:solidFill>
            </a:endParaRPr>
          </a:p>
          <a:p>
            <a:pPr marL="342900" lvl="1" indent="-342900">
              <a:buClr>
                <a:prstClr val="black"/>
              </a:buClr>
              <a:buFont typeface="Arial" pitchFamily="34" charset="0"/>
              <a:buChar char="•"/>
            </a:pPr>
            <a:endParaRPr lang="en-US" altLang="zh-TW" sz="3200" dirty="0">
              <a:solidFill>
                <a:prstClr val="black"/>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852936"/>
            <a:ext cx="6048672" cy="358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三、發展方案</a:t>
            </a:r>
            <a:endParaRPr lang="zh-TW" altLang="en-US" dirty="0" smtClean="0"/>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廢棄物減量</a:t>
            </a:r>
            <a:r>
              <a:rPr lang="zh-TW" altLang="en-US" sz="3200" b="1" dirty="0" smtClean="0">
                <a:solidFill>
                  <a:prstClr val="black"/>
                </a:solidFill>
              </a:rPr>
              <a:t>指標</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評估建築物在施工、拆除時產生廢棄物及施工時空氣污染的減少狀況</a:t>
            </a:r>
            <a:r>
              <a:rPr lang="zh-TW" altLang="en-US" dirty="0" smtClean="0">
                <a:solidFill>
                  <a:prstClr val="black"/>
                </a:solidFill>
                <a:latin typeface="DFMing-Md-HK-BF"/>
              </a:rPr>
              <a:t>。</a:t>
            </a:r>
            <a:endParaRPr lang="en-US" altLang="zh-TW" dirty="0" smtClean="0">
              <a:solidFill>
                <a:prstClr val="black"/>
              </a:solidFill>
              <a:latin typeface="DFMing-Md-HK-BF"/>
            </a:endParaRPr>
          </a:p>
          <a:p>
            <a:pPr marL="1176338" lvl="1" indent="-457200" algn="just">
              <a:buClr>
                <a:prstClr val="black"/>
              </a:buClr>
              <a:buFont typeface="Wingdings" panose="05000000000000000000" pitchFamily="2" charset="2"/>
              <a:buChar char="F"/>
            </a:pPr>
            <a:r>
              <a:rPr lang="zh-TW" altLang="en-US" sz="2600" dirty="0" smtClean="0">
                <a:solidFill>
                  <a:prstClr val="black"/>
                </a:solidFill>
                <a:latin typeface="DFMing-Md-HK-BF"/>
              </a:rPr>
              <a:t>鋼骨</a:t>
            </a:r>
            <a:r>
              <a:rPr lang="zh-TW" altLang="en-US" sz="2600" dirty="0">
                <a:solidFill>
                  <a:prstClr val="black"/>
                </a:solidFill>
                <a:latin typeface="DFMing-Md-HK-BF"/>
              </a:rPr>
              <a:t>結構拆除後回收大部分的鋼料，可降低空氣污染和避免浪費</a:t>
            </a:r>
            <a:r>
              <a:rPr lang="zh-TW" altLang="en-US" sz="2600" dirty="0" smtClean="0">
                <a:solidFill>
                  <a:prstClr val="black"/>
                </a:solidFill>
                <a:latin typeface="DFMing-Md-HK-BF"/>
              </a:rPr>
              <a:t>資源</a:t>
            </a:r>
            <a:r>
              <a:rPr lang="zh-TW" altLang="en-US" sz="2600" dirty="0">
                <a:solidFill>
                  <a:prstClr val="black"/>
                </a:solidFill>
                <a:latin typeface="DFMing-Md-HK-BF"/>
              </a:rPr>
              <a:t>。</a:t>
            </a:r>
            <a:endParaRPr lang="en-US" altLang="zh-TW" sz="2600" dirty="0">
              <a:solidFill>
                <a:prstClr val="black"/>
              </a:solidFill>
              <a:latin typeface="DFMing-Md-HK-BF"/>
            </a:endParaRPr>
          </a:p>
          <a:p>
            <a:pPr marL="1176338" lvl="1" indent="-457200" algn="just">
              <a:buClr>
                <a:prstClr val="black"/>
              </a:buClr>
              <a:buFont typeface="Wingdings" panose="05000000000000000000" pitchFamily="2" charset="2"/>
              <a:buChar char="F"/>
            </a:pPr>
            <a:r>
              <a:rPr lang="zh-TW" altLang="en-US" sz="2600" dirty="0" smtClean="0">
                <a:solidFill>
                  <a:prstClr val="black"/>
                </a:solidFill>
                <a:latin typeface="DFMing-Md-HK-BF"/>
              </a:rPr>
              <a:t>空氣</a:t>
            </a:r>
            <a:r>
              <a:rPr lang="zh-TW" altLang="en-US" sz="2600" dirty="0">
                <a:solidFill>
                  <a:prstClr val="black"/>
                </a:solidFill>
                <a:latin typeface="DFMing-Md-HK-BF"/>
              </a:rPr>
              <a:t>污染防制措施，如工地設有專用洗滌車輛之清洗設備、車行工地路面灑水噴霧等。</a:t>
            </a:r>
            <a:endParaRPr lang="en-US" altLang="zh-TW" sz="2600" dirty="0">
              <a:solidFill>
                <a:prstClr val="black"/>
              </a:solidFill>
              <a:latin typeface="DFMing-Md-HK-BF"/>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室內健康</a:t>
            </a:r>
            <a:r>
              <a:rPr lang="zh-TW" altLang="en-US" sz="3200" b="1" dirty="0" smtClean="0">
                <a:solidFill>
                  <a:prstClr val="black"/>
                </a:solidFill>
              </a:rPr>
              <a:t>指標</a:t>
            </a:r>
            <a:endParaRPr lang="en-US" altLang="zh-TW" sz="3200" b="1" dirty="0" smtClean="0">
              <a:solidFill>
                <a:prstClr val="black"/>
              </a:solidFill>
            </a:endParaRPr>
          </a:p>
          <a:p>
            <a:pPr lvl="1" algn="just">
              <a:buClr>
                <a:prstClr val="black"/>
              </a:buClr>
            </a:pPr>
            <a:r>
              <a:rPr lang="zh-TW" altLang="en-US" dirty="0">
                <a:solidFill>
                  <a:prstClr val="black"/>
                </a:solidFill>
                <a:latin typeface="DFMing-Md-HK-BF"/>
              </a:rPr>
              <a:t>評估室內環境設計對人體健康與地球環境的</a:t>
            </a:r>
            <a:r>
              <a:rPr lang="zh-TW" altLang="en-US" dirty="0" smtClean="0">
                <a:solidFill>
                  <a:prstClr val="black"/>
                </a:solidFill>
                <a:latin typeface="DFMing-Md-HK-BF"/>
              </a:rPr>
              <a:t>負荷</a:t>
            </a:r>
            <a:endParaRPr lang="en-US" altLang="zh-TW" dirty="0" smtClean="0">
              <a:solidFill>
                <a:prstClr val="black"/>
              </a:solidFill>
              <a:latin typeface="DFMing-Md-HK-BF"/>
            </a:endParaRPr>
          </a:p>
          <a:p>
            <a:pPr marL="1258888" lvl="2" indent="-344488" algn="just">
              <a:buClr>
                <a:prstClr val="black"/>
              </a:buClr>
            </a:pPr>
            <a:r>
              <a:rPr lang="zh-TW" altLang="en-US" dirty="0">
                <a:solidFill>
                  <a:prstClr val="black"/>
                </a:solidFill>
                <a:latin typeface="DFMing-Md-HK-BF"/>
              </a:rPr>
              <a:t>採用隔音性能較佳的門窗及牆壁構造，以保障居住之</a:t>
            </a:r>
            <a:r>
              <a:rPr lang="zh-TW" altLang="en-US" dirty="0" smtClean="0">
                <a:solidFill>
                  <a:prstClr val="black"/>
                </a:solidFill>
                <a:latin typeface="DFMing-Md-HK-BF"/>
              </a:rPr>
              <a:t>安寧。</a:t>
            </a:r>
            <a:endParaRPr lang="en-US" altLang="zh-TW" dirty="0">
              <a:solidFill>
                <a:prstClr val="black"/>
              </a:solidFill>
              <a:latin typeface="DFMing-Md-HK-BF"/>
            </a:endParaRPr>
          </a:p>
          <a:p>
            <a:pPr marL="1258888" lvl="2" indent="-344488" algn="just">
              <a:buClr>
                <a:prstClr val="black"/>
              </a:buClr>
            </a:pPr>
            <a:r>
              <a:rPr lang="zh-TW" altLang="en-US" dirty="0">
                <a:solidFill>
                  <a:prstClr val="black"/>
                </a:solidFill>
                <a:latin typeface="DFMing-Md-HK-BF"/>
              </a:rPr>
              <a:t>採用明亮的清玻璃或低輻射玻璃，減少使用易造成室內陰暗與反光公害的高反射</a:t>
            </a:r>
            <a:r>
              <a:rPr lang="zh-TW" altLang="en-US" dirty="0" smtClean="0">
                <a:solidFill>
                  <a:prstClr val="black"/>
                </a:solidFill>
                <a:latin typeface="DFMing-Md-HK-BF"/>
              </a:rPr>
              <a:t>玻璃</a:t>
            </a:r>
            <a:r>
              <a:rPr lang="zh-TW" altLang="en-US" dirty="0">
                <a:solidFill>
                  <a:prstClr val="black"/>
                </a:solidFill>
                <a:latin typeface="DFMing-Md-HK-BF"/>
              </a:rPr>
              <a:t>。</a:t>
            </a:r>
            <a:endParaRPr lang="en-US" altLang="zh-TW" dirty="0">
              <a:solidFill>
                <a:prstClr val="black"/>
              </a:solidFill>
              <a:latin typeface="DFMing-Md-HK-BF"/>
            </a:endParaRPr>
          </a:p>
          <a:p>
            <a:pPr marL="1258888" lvl="2" indent="-344488" algn="just">
              <a:buClr>
                <a:prstClr val="black"/>
              </a:buClr>
            </a:pPr>
            <a:r>
              <a:rPr lang="zh-TW" altLang="en-US" dirty="0">
                <a:solidFill>
                  <a:prstClr val="black"/>
                </a:solidFill>
                <a:latin typeface="DFMing-Md-HK-BF"/>
              </a:rPr>
              <a:t>減少不必要的室內裝修量，並盡量採用具有綠建材標章之健康</a:t>
            </a:r>
            <a:r>
              <a:rPr lang="zh-TW" altLang="en-US" dirty="0" smtClean="0">
                <a:solidFill>
                  <a:prstClr val="black"/>
                </a:solidFill>
                <a:latin typeface="DFMing-Md-HK-BF"/>
              </a:rPr>
              <a:t>建材</a:t>
            </a:r>
            <a:r>
              <a:rPr lang="zh-TW" altLang="en-US" dirty="0">
                <a:solidFill>
                  <a:prstClr val="black"/>
                </a:solidFill>
                <a:latin typeface="DFMing-Md-HK-BF"/>
              </a:rPr>
              <a:t>。</a:t>
            </a:r>
            <a:endParaRPr lang="en-US" altLang="zh-TW" dirty="0">
              <a:solidFill>
                <a:prstClr val="black"/>
              </a:solidFill>
              <a:latin typeface="DFMing-Md-HK-BF"/>
            </a:endParaRPr>
          </a:p>
          <a:p>
            <a:pPr marL="1258888" lvl="2" indent="-344488" algn="just">
              <a:buClr>
                <a:prstClr val="black"/>
              </a:buClr>
            </a:pPr>
            <a:r>
              <a:rPr lang="zh-TW" altLang="en-US" dirty="0">
                <a:solidFill>
                  <a:prstClr val="black"/>
                </a:solidFill>
                <a:latin typeface="DFMing-Md-HK-BF"/>
              </a:rPr>
              <a:t>要求低汙染、低逸散性、可循環利用之建材設計等。</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室內健康</a:t>
            </a:r>
            <a:r>
              <a:rPr lang="zh-TW" altLang="en-US" sz="3200" b="1" dirty="0" smtClean="0">
                <a:solidFill>
                  <a:prstClr val="black"/>
                </a:solidFill>
              </a:rPr>
              <a:t>指標</a:t>
            </a:r>
            <a:endParaRPr lang="en-US" altLang="zh-TW" sz="3200" b="1" dirty="0" smtClean="0">
              <a:solidFill>
                <a:prstClr val="black"/>
              </a:solidFill>
            </a:endParaRPr>
          </a:p>
          <a:p>
            <a:pPr marL="361950" lvl="1" indent="0">
              <a:buClr>
                <a:prstClr val="black"/>
              </a:buClr>
              <a:buNone/>
            </a:pPr>
            <a:r>
              <a:rPr lang="zh-TW" altLang="en-US" dirty="0">
                <a:solidFill>
                  <a:prstClr val="black"/>
                </a:solidFill>
              </a:rPr>
              <a:t>室內裝修可盡量減少室內裝修量，並採用具有綠建材標章之健康建材，以減低有害</a:t>
            </a:r>
            <a:r>
              <a:rPr lang="zh-TW" altLang="en-US" dirty="0" smtClean="0">
                <a:solidFill>
                  <a:prstClr val="black"/>
                </a:solidFill>
              </a:rPr>
              <a:t>空氣汙染</a:t>
            </a:r>
            <a:r>
              <a:rPr lang="zh-TW" altLang="en-US" dirty="0">
                <a:solidFill>
                  <a:prstClr val="black"/>
                </a:solidFill>
              </a:rPr>
              <a:t>物之逸散</a:t>
            </a:r>
            <a:endParaRPr lang="en-US" altLang="zh-TW" dirty="0" smtClean="0">
              <a:solidFill>
                <a:prstClr val="black"/>
              </a:solidFill>
            </a:endParaRPr>
          </a:p>
          <a:p>
            <a:pPr marL="0" lvl="1" indent="0">
              <a:buNone/>
            </a:pPr>
            <a:endParaRPr lang="zh-TW" altLang="en-US" dirty="0" smtClean="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710418"/>
            <a:ext cx="8041148" cy="159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a:xfrm>
            <a:off x="251520" y="1268760"/>
            <a:ext cx="8640960" cy="5184576"/>
          </a:xfrm>
        </p:spPr>
        <p:txBody>
          <a:bodyPr>
            <a:normAutofit/>
          </a:bodyPr>
          <a:lstStyle/>
          <a:p>
            <a:pPr marL="342900" lvl="1" indent="-342900">
              <a:buClr>
                <a:prstClr val="black"/>
              </a:buClr>
              <a:buFont typeface="Arial" pitchFamily="34" charset="0"/>
              <a:buChar char="•"/>
            </a:pPr>
            <a:r>
              <a:rPr lang="zh-TW" altLang="en-US" sz="3200" b="1" dirty="0">
                <a:solidFill>
                  <a:prstClr val="black"/>
                </a:solidFill>
              </a:rPr>
              <a:t>水資源</a:t>
            </a:r>
            <a:r>
              <a:rPr lang="zh-TW" altLang="en-US" sz="3200" b="1" dirty="0" smtClean="0">
                <a:solidFill>
                  <a:prstClr val="black"/>
                </a:solidFill>
              </a:rPr>
              <a:t>指標</a:t>
            </a:r>
            <a:endParaRPr lang="en-US" altLang="zh-TW" sz="3200" b="1" dirty="0" smtClean="0">
              <a:solidFill>
                <a:prstClr val="black"/>
              </a:solidFill>
            </a:endParaRPr>
          </a:p>
          <a:p>
            <a:pPr lvl="1" algn="just">
              <a:lnSpc>
                <a:spcPct val="90000"/>
              </a:lnSpc>
              <a:buClr>
                <a:prstClr val="black"/>
              </a:buClr>
            </a:pPr>
            <a:r>
              <a:rPr lang="zh-TW" altLang="en-US" dirty="0">
                <a:solidFill>
                  <a:prstClr val="black"/>
                </a:solidFill>
                <a:latin typeface="DFMing-Md-HK-BF"/>
              </a:rPr>
              <a:t>水資源利用之合理化及循環</a:t>
            </a:r>
            <a:r>
              <a:rPr lang="zh-TW" altLang="en-US" dirty="0" smtClean="0">
                <a:solidFill>
                  <a:prstClr val="black"/>
                </a:solidFill>
                <a:latin typeface="DFMing-Md-HK-BF"/>
              </a:rPr>
              <a:t>使用</a:t>
            </a:r>
            <a:endParaRPr lang="en-US" altLang="zh-TW" dirty="0" smtClean="0">
              <a:solidFill>
                <a:prstClr val="black"/>
              </a:solidFill>
              <a:latin typeface="DFMing-Md-HK-BF"/>
            </a:endParaRPr>
          </a:p>
          <a:p>
            <a:pPr marL="1258888" lvl="2" indent="-344488" algn="just">
              <a:lnSpc>
                <a:spcPct val="90000"/>
              </a:lnSpc>
              <a:buClr>
                <a:prstClr val="black"/>
              </a:buClr>
            </a:pPr>
            <a:r>
              <a:rPr lang="zh-TW" altLang="en-US" sz="2600" dirty="0">
                <a:solidFill>
                  <a:prstClr val="black"/>
                </a:solidFill>
                <a:latin typeface="DFMing-Md-HK-BF"/>
              </a:rPr>
              <a:t>將雨水回收過濾的回收系統，過濾後的雨水水質介於飲用水與廢水中間，可做為馬桶沖水或花園灌溉使用</a:t>
            </a:r>
            <a:r>
              <a:rPr lang="zh-TW" altLang="en-US" sz="2600" dirty="0" smtClean="0">
                <a:solidFill>
                  <a:prstClr val="black"/>
                </a:solidFill>
                <a:latin typeface="DFMing-Md-HK-BF"/>
              </a:rPr>
              <a:t>。</a:t>
            </a:r>
            <a:r>
              <a:rPr lang="zh-TW" altLang="en-US" dirty="0" smtClean="0">
                <a:solidFill>
                  <a:prstClr val="black"/>
                </a:solidFill>
                <a:latin typeface="DFMing-Md-HK-BF"/>
              </a:rPr>
              <a:t>或者，</a:t>
            </a:r>
            <a:r>
              <a:rPr lang="zh-TW" altLang="en-US" sz="2600" dirty="0" smtClean="0">
                <a:solidFill>
                  <a:prstClr val="black"/>
                </a:solidFill>
                <a:latin typeface="DFMing-Md-HK-BF"/>
              </a:rPr>
              <a:t>裝</a:t>
            </a:r>
            <a:r>
              <a:rPr lang="zh-TW" altLang="en-US" sz="2600" dirty="0">
                <a:solidFill>
                  <a:prstClr val="black"/>
                </a:solidFill>
                <a:latin typeface="DFMing-Md-HK-BF"/>
              </a:rPr>
              <a:t>設感應式自動水龍頭、省水</a:t>
            </a:r>
            <a:r>
              <a:rPr lang="zh-TW" altLang="en-US" sz="2600" dirty="0" smtClean="0">
                <a:solidFill>
                  <a:prstClr val="black"/>
                </a:solidFill>
                <a:latin typeface="DFMing-Md-HK-BF"/>
              </a:rPr>
              <a:t>馬桶</a:t>
            </a:r>
            <a:r>
              <a:rPr lang="zh-TW" altLang="en-US" sz="2600" dirty="0">
                <a:solidFill>
                  <a:prstClr val="black"/>
                </a:solidFill>
                <a:latin typeface="DFMing-Md-HK-BF"/>
              </a:rPr>
              <a:t>。</a:t>
            </a:r>
            <a:endParaRPr lang="en-US" altLang="zh-TW" sz="2600" dirty="0">
              <a:solidFill>
                <a:prstClr val="black"/>
              </a:solidFill>
              <a:latin typeface="DFMing-Md-HK-BF"/>
            </a:endParaRPr>
          </a:p>
          <a:p>
            <a:pPr marL="914400" lvl="2" indent="0" algn="just">
              <a:lnSpc>
                <a:spcPct val="90000"/>
              </a:lnSpc>
              <a:buClr>
                <a:prstClr val="black"/>
              </a:buClr>
              <a:buNone/>
            </a:pPr>
            <a:endParaRPr lang="zh-TW" altLang="en-US" sz="2600" dirty="0">
              <a:solidFill>
                <a:prstClr val="black"/>
              </a:solidFill>
              <a:latin typeface="DFMing-Md-HK-BF"/>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3645024"/>
            <a:ext cx="2927639" cy="276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buClr>
                <a:prstClr val="black"/>
              </a:buClr>
              <a:buFont typeface="Arial" pitchFamily="34" charset="0"/>
              <a:buChar char="•"/>
            </a:pPr>
            <a:r>
              <a:rPr lang="zh-TW" altLang="en-US" sz="3200" b="1" dirty="0">
                <a:solidFill>
                  <a:prstClr val="black"/>
                </a:solidFill>
              </a:rPr>
              <a:t>污水與垃圾減量</a:t>
            </a:r>
            <a:r>
              <a:rPr lang="zh-TW" altLang="en-US" sz="3200" b="1" dirty="0" smtClean="0">
                <a:solidFill>
                  <a:prstClr val="black"/>
                </a:solidFill>
              </a:rPr>
              <a:t>指標</a:t>
            </a:r>
            <a:endParaRPr lang="en-US" altLang="zh-TW" sz="3200" b="1" dirty="0" smtClean="0">
              <a:solidFill>
                <a:prstClr val="black"/>
              </a:solidFill>
            </a:endParaRPr>
          </a:p>
          <a:p>
            <a:pPr lvl="1" algn="just">
              <a:lnSpc>
                <a:spcPct val="90000"/>
              </a:lnSpc>
              <a:buClr>
                <a:prstClr val="black"/>
              </a:buClr>
            </a:pPr>
            <a:r>
              <a:rPr lang="zh-TW" altLang="en-US" dirty="0">
                <a:solidFill>
                  <a:prstClr val="black"/>
                </a:solidFill>
                <a:latin typeface="DFMing-Md-HK-BF"/>
              </a:rPr>
              <a:t>減少日常污水與垃圾使用量，例如生活排水及廁所排放的污水均排至污水處理設施，並且加強執行資源垃圾分類回收、定期執行清洗及衛生消毒</a:t>
            </a:r>
            <a:r>
              <a:rPr lang="zh-TW" altLang="en-US" dirty="0" smtClean="0">
                <a:solidFill>
                  <a:prstClr val="black"/>
                </a:solidFill>
                <a:latin typeface="DFMing-Md-HK-BF"/>
              </a:rPr>
              <a:t>工作。</a:t>
            </a:r>
            <a:endParaRPr lang="zh-TW" altLang="en-US" dirty="0">
              <a:solidFill>
                <a:prstClr val="black"/>
              </a:solidFill>
              <a:latin typeface="DFMing-Md-HK-BF"/>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140968"/>
            <a:ext cx="4320480" cy="324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592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lstStyle/>
          <a:p>
            <a:pPr marL="460375" lvl="1" indent="-457200" algn="just">
              <a:lnSpc>
                <a:spcPct val="90000"/>
              </a:lnSpc>
              <a:buClr>
                <a:prstClr val="black"/>
              </a:buClr>
              <a:buFont typeface="Arial" panose="020B0604020202020204" pitchFamily="34" charset="0"/>
              <a:buChar char="•"/>
            </a:pPr>
            <a:r>
              <a:rPr lang="zh-TW" altLang="en-US" dirty="0" smtClean="0">
                <a:solidFill>
                  <a:prstClr val="black"/>
                </a:solidFill>
                <a:latin typeface="DFMing-Md-HK-BF"/>
              </a:rPr>
              <a:t>綠</a:t>
            </a:r>
            <a:r>
              <a:rPr lang="zh-TW" altLang="en-US" dirty="0">
                <a:solidFill>
                  <a:prstClr val="black"/>
                </a:solidFill>
                <a:latin typeface="DFMing-Md-HK-BF"/>
              </a:rPr>
              <a:t>建築是在建築設計階段即以順應自然的方式設計，使建築以被動的方式達到生態、節能、減廢、健康等目的，但是在建築使用階段時，仍需藉由物聯網來監測建築物的相關參數，以智慧化的方式達成主動管理。</a:t>
            </a:r>
          </a:p>
        </p:txBody>
      </p:sp>
      <p:grpSp>
        <p:nvGrpSpPr>
          <p:cNvPr id="4" name="群組 3"/>
          <p:cNvGrpSpPr/>
          <p:nvPr/>
        </p:nvGrpSpPr>
        <p:grpSpPr>
          <a:xfrm>
            <a:off x="107504" y="5588320"/>
            <a:ext cx="3960439" cy="646113"/>
            <a:chOff x="179388" y="5705002"/>
            <a:chExt cx="3960439" cy="646113"/>
          </a:xfrm>
        </p:grpSpPr>
        <p:sp>
          <p:nvSpPr>
            <p:cNvPr id="5" name="矩形 4">
              <a:hlinkClick r:id="rId2"/>
            </p:cNvPr>
            <p:cNvSpPr>
              <a:spLocks noChangeArrowheads="1"/>
            </p:cNvSpPr>
            <p:nvPr/>
          </p:nvSpPr>
          <p:spPr bwMode="auto">
            <a:xfrm>
              <a:off x="716152" y="5809777"/>
              <a:ext cx="3423675" cy="430213"/>
            </a:xfrm>
            <a:prstGeom prst="rect">
              <a:avLst/>
            </a:prstGeom>
            <a:solidFill>
              <a:srgbClr val="339966"/>
            </a:solidFill>
            <a:ln>
              <a:noFill/>
            </a:ln>
            <a:effectLst>
              <a:outerShdw blurRad="63500" dist="53882" dir="2700000" algn="ctr" rotWithShape="0">
                <a:srgbClr val="006666">
                  <a:alpha val="50000"/>
                </a:srgbClr>
              </a:outerShdw>
            </a:effectLst>
            <a:extLst>
              <a:ext uri="{91240B29-F687-4F45-9708-019B960494DF}">
                <a14:hiddenLine xmlns:a14="http://schemas.microsoft.com/office/drawing/2010/main" w="38100" algn="ctr">
                  <a:solidFill>
                    <a:schemeClr val="bg1"/>
                  </a:solidFill>
                  <a:miter lim="800000"/>
                  <a:headEnd/>
                  <a:tailEnd/>
                </a14:hiddenLine>
              </a:ext>
            </a:extLst>
          </p:spPr>
          <p:txBody>
            <a:bodyPr lIns="360000" rIns="252000" anchor="ctr"/>
            <a:lstStyle/>
            <a:p>
              <a:pPr>
                <a:defRPr/>
              </a:pPr>
              <a:r>
                <a:rPr lang="zh-TW" altLang="en-US" b="1" dirty="0">
                  <a:solidFill>
                    <a:schemeClr val="lt1"/>
                  </a:solidFill>
                  <a:latin typeface="微軟正黑體" pitchFamily="34" charset="-120"/>
                  <a:ea typeface="微軟正黑體" pitchFamily="34" charset="-120"/>
                </a:rPr>
                <a:t>看見更好的台灣</a:t>
              </a:r>
              <a:r>
                <a:rPr lang="en-US" altLang="zh-TW" b="1" dirty="0">
                  <a:solidFill>
                    <a:schemeClr val="lt1"/>
                  </a:solidFill>
                  <a:latin typeface="微軟正黑體" pitchFamily="34" charset="-120"/>
                  <a:ea typeface="微軟正黑體" pitchFamily="34" charset="-120"/>
                </a:rPr>
                <a:t>《</a:t>
              </a:r>
              <a:r>
                <a:rPr lang="zh-TW" altLang="en-US" b="1" dirty="0">
                  <a:solidFill>
                    <a:schemeClr val="lt1"/>
                  </a:solidFill>
                  <a:latin typeface="微軟正黑體" pitchFamily="34" charset="-120"/>
                  <a:ea typeface="微軟正黑體" pitchFamily="34" charset="-120"/>
                </a:rPr>
                <a:t>綠建築篇</a:t>
              </a:r>
              <a:r>
                <a:rPr lang="en-US" altLang="zh-TW" b="1" dirty="0">
                  <a:solidFill>
                    <a:schemeClr val="lt1"/>
                  </a:solidFill>
                  <a:latin typeface="微軟正黑體" pitchFamily="34" charset="-120"/>
                  <a:ea typeface="微軟正黑體" pitchFamily="34" charset="-120"/>
                </a:rPr>
                <a:t>》</a:t>
              </a:r>
            </a:p>
          </p:txBody>
        </p:sp>
        <p:pic>
          <p:nvPicPr>
            <p:cNvPr id="6" name="Picture 3" descr="按鈕圖"/>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705002"/>
              <a:ext cx="819101" cy="64611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矩形 6"/>
          <p:cNvSpPr/>
          <p:nvPr/>
        </p:nvSpPr>
        <p:spPr>
          <a:xfrm>
            <a:off x="2979256" y="3244334"/>
            <a:ext cx="184731" cy="369332"/>
          </a:xfrm>
          <a:prstGeom prst="rect">
            <a:avLst/>
          </a:prstGeom>
        </p:spPr>
        <p:txBody>
          <a:bodyPr wrap="none">
            <a:spAutoFit/>
          </a:bodyPr>
          <a:lstStyle/>
          <a:p>
            <a:endParaRPr lang="en-US" altLang="zh-TW" dirty="0"/>
          </a:p>
        </p:txBody>
      </p:sp>
    </p:spTree>
    <p:extLst>
      <p:ext uri="{BB962C8B-B14F-4D97-AF65-F5344CB8AC3E}">
        <p14:creationId xmlns:p14="http://schemas.microsoft.com/office/powerpoint/2010/main" val="537237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r>
              <a:rPr lang="zh-TW" altLang="en-US" dirty="0"/>
              <a:t>硬體設置</a:t>
            </a:r>
            <a:r>
              <a:rPr lang="zh-TW" altLang="en-US" dirty="0" smtClean="0"/>
              <a:t>方面</a:t>
            </a:r>
            <a:endParaRPr lang="en-US" altLang="zh-TW" dirty="0" smtClean="0"/>
          </a:p>
          <a:p>
            <a:pPr lvl="1" algn="just">
              <a:lnSpc>
                <a:spcPct val="90000"/>
              </a:lnSpc>
              <a:buClr>
                <a:prstClr val="black"/>
              </a:buClr>
            </a:pPr>
            <a:r>
              <a:rPr lang="zh-TW" altLang="en-US" dirty="0">
                <a:solidFill>
                  <a:prstClr val="black"/>
                </a:solidFill>
              </a:rPr>
              <a:t>利用溫濕度裝置上的感測器偵測環境，了解綠能屋內的真實環境資料，將此數據傳送到後臺電腦（開發板）上，該後臺電腦可根據接收到的資料上傳至</a:t>
            </a:r>
            <a:r>
              <a:rPr lang="en-US" altLang="zh-TW" dirty="0" err="1">
                <a:solidFill>
                  <a:prstClr val="black"/>
                </a:solidFill>
              </a:rPr>
              <a:t>ThingSpeak</a:t>
            </a:r>
            <a:r>
              <a:rPr lang="en-US" altLang="zh-TW" dirty="0">
                <a:solidFill>
                  <a:prstClr val="black"/>
                </a:solidFill>
              </a:rPr>
              <a:t> </a:t>
            </a:r>
            <a:r>
              <a:rPr lang="zh-TW" altLang="en-US" dirty="0">
                <a:solidFill>
                  <a:prstClr val="black"/>
                </a:solidFill>
              </a:rPr>
              <a:t>做出分析和視覺化圖表</a:t>
            </a:r>
            <a:r>
              <a:rPr lang="zh-TW" altLang="en-US" dirty="0" smtClean="0">
                <a:solidFill>
                  <a:prstClr val="black"/>
                </a:solidFill>
              </a:rPr>
              <a:t>。</a:t>
            </a:r>
            <a:endParaRPr lang="en-US" altLang="zh-TW" dirty="0" smtClean="0">
              <a:solidFill>
                <a:prstClr val="black"/>
              </a:solidFill>
            </a:endParaRPr>
          </a:p>
          <a:p>
            <a:pPr lvl="1" algn="just">
              <a:lnSpc>
                <a:spcPct val="90000"/>
              </a:lnSpc>
              <a:buClr>
                <a:prstClr val="black"/>
              </a:buClr>
            </a:pPr>
            <a:r>
              <a:rPr lang="en-US" altLang="zh-TW" dirty="0" err="1">
                <a:solidFill>
                  <a:prstClr val="black"/>
                </a:solidFill>
              </a:rPr>
              <a:t>ThingSpeak</a:t>
            </a:r>
            <a:r>
              <a:rPr lang="en-US" altLang="zh-TW" dirty="0">
                <a:solidFill>
                  <a:prstClr val="black"/>
                </a:solidFill>
              </a:rPr>
              <a:t> </a:t>
            </a:r>
            <a:r>
              <a:rPr lang="zh-TW" altLang="en-US" dirty="0">
                <a:solidFill>
                  <a:prstClr val="black"/>
                </a:solidFill>
              </a:rPr>
              <a:t>是一個能蒐集、分析和處理特定資料的平臺，以在後臺電腦撰寫條件控制指令的方式傳至馬達與風扇，控制該裝置進行動作。</a:t>
            </a:r>
          </a:p>
        </p:txBody>
      </p:sp>
    </p:spTree>
    <p:extLst>
      <p:ext uri="{BB962C8B-B14F-4D97-AF65-F5344CB8AC3E}">
        <p14:creationId xmlns:p14="http://schemas.microsoft.com/office/powerpoint/2010/main" val="2947966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一、界定問題</a:t>
            </a:r>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臺北市除了提供智慧銀髮健康宅公共服務，也提出</a:t>
            </a:r>
            <a:r>
              <a:rPr lang="zh-TW" altLang="en-US" dirty="0" smtClean="0"/>
              <a:t>公共</a:t>
            </a:r>
            <a:r>
              <a:rPr lang="zh-TW" altLang="en-US" dirty="0"/>
              <a:t>服務系統轉型的可能，釋出了大約五千戶為智慧銀髮健康宅，二十四小時</a:t>
            </a:r>
            <a:r>
              <a:rPr lang="zh-TW" altLang="en-US" dirty="0" smtClean="0"/>
              <a:t>偵測</a:t>
            </a:r>
            <a:r>
              <a:rPr lang="zh-TW" altLang="en-US" dirty="0"/>
              <a:t>老人生命徵象</a:t>
            </a:r>
            <a:r>
              <a:rPr lang="zh-TW" altLang="en-US" dirty="0" smtClean="0"/>
              <a:t>。</a:t>
            </a:r>
            <a:endParaRPr lang="en-US" altLang="zh-TW" dirty="0" smtClean="0"/>
          </a:p>
          <a:p>
            <a:pPr marL="342900" lvl="1" indent="-342900" algn="just">
              <a:buFont typeface="Arial" pitchFamily="34" charset="0"/>
              <a:buChar char="•"/>
            </a:pPr>
            <a:r>
              <a:rPr lang="zh-TW" altLang="en-US" dirty="0"/>
              <a:t>桃園市自</a:t>
            </a:r>
            <a:r>
              <a:rPr lang="en-US" altLang="zh-TW" dirty="0"/>
              <a:t>2015 </a:t>
            </a:r>
            <a:r>
              <a:rPr lang="zh-TW" altLang="en-US" dirty="0"/>
              <a:t>年開辦以悠遊卡為基礎的市民卡，</a:t>
            </a:r>
            <a:r>
              <a:rPr lang="zh-TW" altLang="en-US" dirty="0" smtClean="0"/>
              <a:t>既是證件</a:t>
            </a:r>
            <a:r>
              <a:rPr lang="zh-TW" altLang="en-US" dirty="0"/>
              <a:t>、福利卡、健康卡，也是電子錢包，強調鏈結智慧產業與生活場域。</a:t>
            </a:r>
          </a:p>
        </p:txBody>
      </p:sp>
    </p:spTree>
    <p:extLst>
      <p:ext uri="{BB962C8B-B14F-4D97-AF65-F5344CB8AC3E}">
        <p14:creationId xmlns:p14="http://schemas.microsoft.com/office/powerpoint/2010/main" val="37470105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三、發展方案</a:t>
            </a:r>
            <a:endParaRPr lang="zh-TW" alt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1236" y="1268413"/>
            <a:ext cx="4301527"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6306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三、發展方案</a:t>
            </a:r>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先使用溫濕度感測器偵測綠能屋內的天氣數值，再將感測到的屋內溫濕度資料傳遞至裝置，以視覺化、通知和控制等方法進行回饋，最後在現實世界執行風扇轉動，以便讓屋內降溫，並調節至舒適的溫濕度環境。</a:t>
            </a:r>
          </a:p>
        </p:txBody>
      </p:sp>
    </p:spTree>
    <p:extLst>
      <p:ext uri="{BB962C8B-B14F-4D97-AF65-F5344CB8AC3E}">
        <p14:creationId xmlns:p14="http://schemas.microsoft.com/office/powerpoint/2010/main" val="23418142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三、發展方案</a:t>
            </a:r>
            <a:endParaRPr lang="zh-TW" alt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6791" y="1268413"/>
            <a:ext cx="6910418"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3281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smtClean="0"/>
              <a:t>硬體設備的功能需包含溫濕度信號輸出的感測器。感測器必須成本低、長期穩定、可測量相對濕度和溫度。</a:t>
            </a:r>
            <a:endParaRPr lang="en-US" altLang="zh-TW" dirty="0" smtClean="0"/>
          </a:p>
          <a:p>
            <a:pPr marL="342900" lvl="1" indent="-342900" algn="just">
              <a:buFont typeface="Arial" pitchFamily="34" charset="0"/>
              <a:buChar char="•"/>
            </a:pPr>
            <a:r>
              <a:rPr lang="zh-TW" altLang="en-US" dirty="0" smtClean="0"/>
              <a:t>利用</a:t>
            </a:r>
            <a:r>
              <a:rPr lang="en-US" altLang="zh-TW" dirty="0" smtClean="0"/>
              <a:t>Wi-Fi </a:t>
            </a:r>
            <a:r>
              <a:rPr lang="zh-TW" altLang="en-US" dirty="0" smtClean="0"/>
              <a:t>通訊模組（</a:t>
            </a:r>
            <a:r>
              <a:rPr lang="en-US" altLang="zh-TW" dirty="0" smtClean="0"/>
              <a:t>ESP8266</a:t>
            </a:r>
            <a:r>
              <a:rPr lang="zh-TW" altLang="en-US" dirty="0" smtClean="0"/>
              <a:t>）將資料傳送至雲端，此處可使用智慧型手機連接雲端資料庫，以達到資料分析與管理控制。</a:t>
            </a:r>
            <a:endParaRPr lang="zh-TW" altLang="en-US" dirty="0"/>
          </a:p>
        </p:txBody>
      </p:sp>
    </p:spTree>
    <p:extLst>
      <p:ext uri="{BB962C8B-B14F-4D97-AF65-F5344CB8AC3E}">
        <p14:creationId xmlns:p14="http://schemas.microsoft.com/office/powerpoint/2010/main" val="4950125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四、設計製作</a:t>
            </a:r>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en-US" altLang="zh-TW" dirty="0"/>
              <a:t>DHT11 </a:t>
            </a:r>
            <a:r>
              <a:rPr lang="zh-TW" altLang="en-US" dirty="0"/>
              <a:t>溫濕度感測器是一個結合濕度計和測溫元件量測周遭空氣環境，並與一個高性能八位元單晶片相連接，它能將所量測到的溫、濕度資料拆解成為數位訊號，再由感測器接腳將資料送出。</a:t>
            </a: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1" y="3573016"/>
            <a:ext cx="3626613"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1520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四、設計製作</a:t>
            </a:r>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en-US" altLang="zh-TW" dirty="0"/>
              <a:t>ESP8266 </a:t>
            </a:r>
            <a:r>
              <a:rPr lang="zh-TW" altLang="en-US" dirty="0"/>
              <a:t>模組有不同的包裝形式，名稱為「</a:t>
            </a:r>
            <a:r>
              <a:rPr lang="en-US" altLang="zh-TW" dirty="0"/>
              <a:t>ESP</a:t>
            </a:r>
            <a:r>
              <a:rPr lang="zh-TW" altLang="en-US" dirty="0"/>
              <a:t>」開頭再加上數字編號，從</a:t>
            </a:r>
            <a:r>
              <a:rPr lang="en-US" altLang="zh-TW" dirty="0"/>
              <a:t>ESP-01 </a:t>
            </a:r>
            <a:r>
              <a:rPr lang="zh-TW" altLang="en-US" dirty="0"/>
              <a:t>到</a:t>
            </a:r>
            <a:r>
              <a:rPr lang="en-US" altLang="zh-TW" dirty="0"/>
              <a:t>ESP-12</a:t>
            </a:r>
            <a:r>
              <a:rPr lang="zh-TW" altLang="en-US" dirty="0"/>
              <a:t>。</a:t>
            </a:r>
            <a:r>
              <a:rPr lang="en-US" altLang="zh-TW" dirty="0"/>
              <a:t>ESP8266 </a:t>
            </a:r>
            <a:r>
              <a:rPr lang="zh-TW" altLang="en-US" dirty="0"/>
              <a:t>系列控制板的主要特色是具有</a:t>
            </a:r>
            <a:r>
              <a:rPr lang="en-US" altLang="zh-TW" dirty="0"/>
              <a:t>Wi-Fi </a:t>
            </a:r>
            <a:r>
              <a:rPr lang="zh-TW" altLang="en-US" dirty="0"/>
              <a:t>無線上網的功能</a:t>
            </a:r>
            <a:r>
              <a:rPr lang="zh-TW" altLang="en-US" dirty="0" smtClean="0"/>
              <a:t>。</a:t>
            </a:r>
            <a:endParaRPr lang="en-US" altLang="zh-TW" dirty="0" smtClean="0"/>
          </a:p>
          <a:p>
            <a:pPr marL="342900" lvl="1" indent="-342900" algn="just">
              <a:buFont typeface="Arial" pitchFamily="34" charset="0"/>
              <a:buChar char="•"/>
            </a:pPr>
            <a:r>
              <a:rPr lang="en-US" altLang="zh-TW" dirty="0" err="1" smtClean="0"/>
              <a:t>NodeMCU</a:t>
            </a:r>
            <a:r>
              <a:rPr lang="zh-TW" altLang="en-US" dirty="0"/>
              <a:t> </a:t>
            </a:r>
            <a:r>
              <a:rPr lang="zh-TW" altLang="en-US" dirty="0" smtClean="0"/>
              <a:t>包含</a:t>
            </a:r>
            <a:r>
              <a:rPr lang="zh-TW" altLang="en-US" dirty="0"/>
              <a:t>了可以在</a:t>
            </a:r>
            <a:r>
              <a:rPr lang="en-US" altLang="zh-TW" dirty="0"/>
              <a:t>ESP8266 Wi-Fi </a:t>
            </a:r>
            <a:r>
              <a:rPr lang="en-US" altLang="zh-TW" dirty="0" err="1"/>
              <a:t>SoC</a:t>
            </a:r>
            <a:r>
              <a:rPr lang="en-US" altLang="zh-TW" dirty="0"/>
              <a:t> </a:t>
            </a:r>
            <a:r>
              <a:rPr lang="zh-TW" altLang="en-US" dirty="0"/>
              <a:t>晶片上執行的韌體，以及基於</a:t>
            </a:r>
            <a:r>
              <a:rPr lang="en-US" altLang="zh-TW" dirty="0"/>
              <a:t>ESP-12 </a:t>
            </a:r>
            <a:r>
              <a:rPr lang="zh-TW" altLang="en-US" dirty="0"/>
              <a:t>模組的硬體，也是開源的物聯網之使用平臺。</a:t>
            </a:r>
          </a:p>
        </p:txBody>
      </p:sp>
      <p:pic>
        <p:nvPicPr>
          <p:cNvPr id="1741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0072" y="4077072"/>
            <a:ext cx="3301980" cy="2424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3214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smtClean="0"/>
              <a:t>風扇轉動的裝置會透過電力來驅動扇葉旋轉，使空氣加速流通，讓綠能屋達到屋內氣溫降低的功效。</a:t>
            </a:r>
            <a:endParaRPr lang="en-US" altLang="zh-TW" dirty="0" smtClean="0"/>
          </a:p>
          <a:p>
            <a:pPr marL="342900" lvl="1" indent="-342900" algn="just">
              <a:buFont typeface="Arial" pitchFamily="34" charset="0"/>
              <a:buChar char="•"/>
            </a:pPr>
            <a:r>
              <a:rPr lang="zh-TW" altLang="en-US" dirty="0" smtClean="0"/>
              <a:t>市面上有許多馬達專用驅動和控制</a:t>
            </a:r>
            <a:r>
              <a:rPr lang="en-US" altLang="zh-TW" dirty="0" smtClean="0"/>
              <a:t>IC</a:t>
            </a:r>
            <a:r>
              <a:rPr lang="zh-TW" altLang="en-US" dirty="0" smtClean="0"/>
              <a:t>，例如</a:t>
            </a:r>
            <a:r>
              <a:rPr lang="en-US" altLang="zh-TW" dirty="0" smtClean="0"/>
              <a:t>L298N </a:t>
            </a:r>
            <a:r>
              <a:rPr lang="zh-TW" altLang="en-US" dirty="0" smtClean="0"/>
              <a:t>馬達驅動模組。</a:t>
            </a:r>
            <a:endParaRPr lang="zh-TW" altLang="en-US" dirty="0"/>
          </a:p>
        </p:txBody>
      </p:sp>
      <p:pic>
        <p:nvPicPr>
          <p:cNvPr id="6"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9872" y="2780928"/>
            <a:ext cx="5060013" cy="3650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4940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四、設計製作</a:t>
            </a:r>
          </a:p>
        </p:txBody>
      </p:sp>
      <p:sp>
        <p:nvSpPr>
          <p:cNvPr id="3" name="內容版面配置區 2"/>
          <p:cNvSpPr>
            <a:spLocks noGrp="1"/>
          </p:cNvSpPr>
          <p:nvPr>
            <p:ph idx="1"/>
          </p:nvPr>
        </p:nvSpPr>
        <p:spPr/>
        <p:txBody>
          <a:bodyPr>
            <a:normAutofit/>
          </a:bodyPr>
          <a:lstStyle/>
          <a:p>
            <a:pPr marL="342900" lvl="1" indent="-342900" algn="just">
              <a:buFont typeface="Arial" pitchFamily="34" charset="0"/>
              <a:buChar char="•"/>
            </a:pPr>
            <a:r>
              <a:rPr lang="zh-TW" altLang="en-US" dirty="0"/>
              <a:t>合作設計一棟達成綠建築指標概念的智慧綠能屋，在內部執行有效的省電方式</a:t>
            </a:r>
            <a:r>
              <a:rPr lang="zh-TW" altLang="en-US" dirty="0" smtClean="0"/>
              <a:t>，</a:t>
            </a:r>
            <a:endParaRPr lang="en-US" altLang="zh-TW" dirty="0" smtClean="0"/>
          </a:p>
          <a:p>
            <a:pPr lvl="1" algn="just">
              <a:lnSpc>
                <a:spcPct val="90000"/>
              </a:lnSpc>
              <a:buClr>
                <a:prstClr val="black"/>
              </a:buClr>
            </a:pPr>
            <a:r>
              <a:rPr lang="zh-TW" altLang="en-US" sz="2600" dirty="0">
                <a:solidFill>
                  <a:prstClr val="black"/>
                </a:solidFill>
                <a:latin typeface="DFMing-Md-HK-BF"/>
              </a:rPr>
              <a:t>透過效率和科學的方式來實現節能減</a:t>
            </a:r>
            <a:r>
              <a:rPr lang="zh-TW" altLang="en-US" sz="2600" dirty="0" smtClean="0">
                <a:solidFill>
                  <a:prstClr val="black"/>
                </a:solidFill>
                <a:latin typeface="DFMing-Md-HK-BF"/>
              </a:rPr>
              <a:t>碳</a:t>
            </a:r>
            <a:r>
              <a:rPr lang="zh-TW" altLang="en-US" sz="2600" dirty="0">
                <a:solidFill>
                  <a:prstClr val="black"/>
                </a:solidFill>
                <a:latin typeface="DFMing-Md-HK-BF"/>
              </a:rPr>
              <a:t>。</a:t>
            </a:r>
            <a:endParaRPr lang="en-US" altLang="zh-TW" sz="2600" dirty="0">
              <a:solidFill>
                <a:prstClr val="black"/>
              </a:solidFill>
              <a:latin typeface="DFMing-Md-HK-BF"/>
            </a:endParaRPr>
          </a:p>
          <a:p>
            <a:pPr lvl="1" algn="just">
              <a:lnSpc>
                <a:spcPct val="90000"/>
              </a:lnSpc>
              <a:buClr>
                <a:prstClr val="black"/>
              </a:buClr>
            </a:pPr>
            <a:r>
              <a:rPr lang="zh-TW" altLang="en-US" sz="2600" dirty="0">
                <a:solidFill>
                  <a:prstClr val="black"/>
                </a:solidFill>
                <a:latin typeface="DFMing-Md-HK-BF"/>
              </a:rPr>
              <a:t>透過監控回饋、自然採光、外牆通風、外廳遮陽和栽種植物等五項設計重點，大幅減少建築能源的使用。</a:t>
            </a:r>
            <a:endParaRPr lang="en-US" altLang="zh-TW" sz="2600" dirty="0">
              <a:solidFill>
                <a:prstClr val="black"/>
              </a:solidFill>
              <a:latin typeface="DFMing-Md-HK-BF"/>
            </a:endParaRPr>
          </a:p>
          <a:p>
            <a:pPr marL="342900" lvl="1" indent="-342900" algn="just">
              <a:buFont typeface="Arial" pitchFamily="34" charset="0"/>
              <a:buChar char="•"/>
            </a:pPr>
            <a:r>
              <a:rPr lang="zh-TW" altLang="en-US" dirty="0" smtClean="0"/>
              <a:t>現在</a:t>
            </a:r>
            <a:r>
              <a:rPr lang="zh-TW" altLang="en-US" dirty="0"/>
              <a:t>就請同學思考可能的解決方案，畫出符合活動目標的環保綠建築，可以在圖上加註文字描述或其他</a:t>
            </a:r>
            <a:r>
              <a:rPr lang="zh-TW" altLang="en-US" dirty="0" smtClean="0"/>
              <a:t>構想。</a:t>
            </a:r>
            <a:endParaRPr lang="zh-TW" altLang="en-US" dirty="0"/>
          </a:p>
        </p:txBody>
      </p:sp>
    </p:spTree>
    <p:extLst>
      <p:ext uri="{BB962C8B-B14F-4D97-AF65-F5344CB8AC3E}">
        <p14:creationId xmlns:p14="http://schemas.microsoft.com/office/powerpoint/2010/main" val="23705938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四、設計製作</a:t>
            </a:r>
          </a:p>
        </p:txBody>
      </p:sp>
      <p:pic>
        <p:nvPicPr>
          <p:cNvPr id="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44670" y="2312480"/>
            <a:ext cx="6654659" cy="309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4600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pic>
        <p:nvPicPr>
          <p:cNvPr id="7"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6329" y="2231427"/>
            <a:ext cx="6991341" cy="325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7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一、界定問題</a:t>
            </a:r>
            <a:endParaRPr lang="zh-TW" altLang="en-US" dirty="0"/>
          </a:p>
        </p:txBody>
      </p:sp>
      <p:sp>
        <p:nvSpPr>
          <p:cNvPr id="5" name="內容版面配置區 4"/>
          <p:cNvSpPr>
            <a:spLocks noGrp="1"/>
          </p:cNvSpPr>
          <p:nvPr>
            <p:ph idx="1"/>
          </p:nvPr>
        </p:nvSpPr>
        <p:spPr/>
        <p:txBody>
          <a:bodyPr/>
          <a:lstStyle/>
          <a:p>
            <a:r>
              <a:rPr lang="en-US" altLang="zh-TW" dirty="0"/>
              <a:t>2004~2019 </a:t>
            </a:r>
            <a:r>
              <a:rPr lang="zh-TW" altLang="en-US" dirty="0"/>
              <a:t>年臺灣獲獎智慧城市的縣市</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844824"/>
            <a:ext cx="5688632" cy="4573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2992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四、設計製作</a:t>
            </a:r>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01026" y="2541091"/>
            <a:ext cx="6741947" cy="26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5024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四、設計製作</a:t>
            </a:r>
          </a:p>
        </p:txBody>
      </p:sp>
      <p:sp>
        <p:nvSpPr>
          <p:cNvPr id="3" name="內容版面配置區 2"/>
          <p:cNvSpPr>
            <a:spLocks noGrp="1"/>
          </p:cNvSpPr>
          <p:nvPr>
            <p:ph idx="1"/>
          </p:nvPr>
        </p:nvSpPr>
        <p:spPr/>
        <p:txBody>
          <a:bodyPr>
            <a:normAutofit/>
          </a:bodyPr>
          <a:lstStyle/>
          <a:p>
            <a:r>
              <a:rPr lang="zh-TW" altLang="en-US" dirty="0"/>
              <a:t>監控</a:t>
            </a:r>
            <a:r>
              <a:rPr lang="zh-TW" altLang="en-US" dirty="0" smtClean="0"/>
              <a:t>回饋</a:t>
            </a:r>
            <a:endParaRPr lang="en-US" altLang="zh-TW" dirty="0" smtClean="0"/>
          </a:p>
          <a:p>
            <a:pPr lvl="1" algn="just">
              <a:lnSpc>
                <a:spcPct val="90000"/>
              </a:lnSpc>
              <a:buClr>
                <a:prstClr val="black"/>
              </a:buClr>
            </a:pPr>
            <a:r>
              <a:rPr lang="zh-TW" altLang="en-US" dirty="0">
                <a:solidFill>
                  <a:prstClr val="black"/>
                </a:solidFill>
                <a:latin typeface="DFMing-Md-HK-BF"/>
              </a:rPr>
              <a:t>綠能屋加入穩定的能源管理及智慧監控系統，可以透過即時有效的管理系統充放電，以維持最佳狀態，也能透過網路連結到雲端，形成一個智慧型微電網</a:t>
            </a:r>
            <a:r>
              <a:rPr lang="zh-TW" altLang="en-US" dirty="0" smtClean="0">
                <a:solidFill>
                  <a:prstClr val="black"/>
                </a:solidFill>
                <a:latin typeface="DFMing-Md-HK-BF"/>
              </a:rPr>
              <a:t>。</a:t>
            </a:r>
            <a:endParaRPr lang="en-US" altLang="zh-TW" dirty="0" smtClean="0">
              <a:solidFill>
                <a:prstClr val="black"/>
              </a:solidFill>
              <a:latin typeface="DFMing-Md-HK-BF"/>
            </a:endParaRPr>
          </a:p>
          <a:p>
            <a:pPr lvl="1" algn="just">
              <a:lnSpc>
                <a:spcPct val="90000"/>
              </a:lnSpc>
              <a:buClr>
                <a:prstClr val="black"/>
              </a:buClr>
            </a:pPr>
            <a:r>
              <a:rPr lang="zh-TW" altLang="en-US" dirty="0">
                <a:solidFill>
                  <a:prstClr val="black"/>
                </a:solidFill>
                <a:latin typeface="DFMing-Md-HK-BF"/>
              </a:rPr>
              <a:t>建築物中安裝的高效率變頻空調系統，若能偵測所處環境的溫濕度，就能從外面掌握居家狀況，以便決定是否提前啟動，可大幅降低空調設備的裝置容量，並且讓室內溫度更為穩定舒適，發揮空調系統供應調度的最大效能。</a:t>
            </a:r>
          </a:p>
        </p:txBody>
      </p:sp>
    </p:spTree>
    <p:extLst>
      <p:ext uri="{BB962C8B-B14F-4D97-AF65-F5344CB8AC3E}">
        <p14:creationId xmlns:p14="http://schemas.microsoft.com/office/powerpoint/2010/main" val="11384822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四、設計製作</a:t>
            </a:r>
          </a:p>
        </p:txBody>
      </p:sp>
      <p:sp>
        <p:nvSpPr>
          <p:cNvPr id="3" name="內容版面配置區 2"/>
          <p:cNvSpPr>
            <a:spLocks noGrp="1"/>
          </p:cNvSpPr>
          <p:nvPr>
            <p:ph idx="1"/>
          </p:nvPr>
        </p:nvSpPr>
        <p:spPr/>
        <p:txBody>
          <a:bodyPr/>
          <a:lstStyle/>
          <a:p>
            <a:r>
              <a:rPr lang="zh-TW" altLang="en-US" dirty="0"/>
              <a:t>監控</a:t>
            </a:r>
            <a:r>
              <a:rPr lang="zh-TW" altLang="en-US" dirty="0" smtClean="0"/>
              <a:t>回饋</a:t>
            </a:r>
            <a:endParaRPr lang="en-US" altLang="zh-TW" dirty="0" smtClean="0"/>
          </a:p>
          <a:p>
            <a:pPr lvl="1" algn="just">
              <a:lnSpc>
                <a:spcPct val="90000"/>
              </a:lnSpc>
              <a:buClr>
                <a:prstClr val="black"/>
              </a:buClr>
            </a:pPr>
            <a:r>
              <a:rPr lang="zh-TW" altLang="en-US" dirty="0">
                <a:solidFill>
                  <a:prstClr val="black"/>
                </a:solidFill>
              </a:rPr>
              <a:t>感測溫濕度使用電量最小化</a:t>
            </a:r>
            <a:endParaRPr lang="en-US" altLang="zh-TW" dirty="0">
              <a:solidFill>
                <a:prstClr val="black"/>
              </a:solidFill>
            </a:endParaRPr>
          </a:p>
          <a:p>
            <a:pPr lvl="2" algn="just">
              <a:lnSpc>
                <a:spcPct val="90000"/>
              </a:lnSpc>
              <a:buClr>
                <a:prstClr val="black"/>
              </a:buClr>
            </a:pPr>
            <a:r>
              <a:rPr lang="zh-TW" altLang="en-US" sz="2600" dirty="0" smtClean="0">
                <a:solidFill>
                  <a:prstClr val="black"/>
                </a:solidFill>
              </a:rPr>
              <a:t>透過 </a:t>
            </a:r>
            <a:r>
              <a:rPr lang="en-US" altLang="zh-TW" sz="2600" dirty="0" err="1" smtClean="0">
                <a:solidFill>
                  <a:prstClr val="black"/>
                </a:solidFill>
              </a:rPr>
              <a:t>NodeMCU</a:t>
            </a:r>
            <a:r>
              <a:rPr lang="en-US" altLang="zh-TW" sz="2600" dirty="0" smtClean="0">
                <a:solidFill>
                  <a:prstClr val="black"/>
                </a:solidFill>
              </a:rPr>
              <a:t> </a:t>
            </a:r>
            <a:r>
              <a:rPr lang="zh-TW" altLang="en-US" sz="2600" dirty="0">
                <a:solidFill>
                  <a:prstClr val="black"/>
                </a:solidFill>
              </a:rPr>
              <a:t>開源的物聯網裝置讀取綠能屋內真實環境資訊，將資料上傳</a:t>
            </a:r>
            <a:r>
              <a:rPr lang="zh-TW" altLang="en-US" sz="2600" dirty="0" smtClean="0">
                <a:solidFill>
                  <a:prstClr val="black"/>
                </a:solidFill>
              </a:rPr>
              <a:t>至 </a:t>
            </a:r>
            <a:r>
              <a:rPr lang="en-US" altLang="zh-TW" sz="2600" dirty="0" err="1" smtClean="0">
                <a:solidFill>
                  <a:prstClr val="black"/>
                </a:solidFill>
              </a:rPr>
              <a:t>ThingSpeak</a:t>
            </a:r>
            <a:r>
              <a:rPr lang="en-US" altLang="zh-TW" sz="2600" dirty="0" smtClean="0">
                <a:solidFill>
                  <a:prstClr val="black"/>
                </a:solidFill>
              </a:rPr>
              <a:t> </a:t>
            </a:r>
            <a:r>
              <a:rPr lang="zh-TW" altLang="en-US" sz="2600" dirty="0">
                <a:solidFill>
                  <a:prstClr val="black"/>
                </a:solidFill>
              </a:rPr>
              <a:t>雲端資料庫進行分析，接著</a:t>
            </a:r>
            <a:r>
              <a:rPr lang="zh-TW" altLang="en-US" sz="2600" dirty="0" smtClean="0">
                <a:solidFill>
                  <a:prstClr val="black"/>
                </a:solidFill>
              </a:rPr>
              <a:t>展示 </a:t>
            </a:r>
            <a:r>
              <a:rPr lang="en-US" altLang="zh-TW" sz="2600" dirty="0" err="1" smtClean="0">
                <a:solidFill>
                  <a:prstClr val="black"/>
                </a:solidFill>
              </a:rPr>
              <a:t>NodeMCU</a:t>
            </a:r>
            <a:r>
              <a:rPr lang="en-US" altLang="zh-TW" sz="2600" dirty="0" smtClean="0">
                <a:solidFill>
                  <a:prstClr val="black"/>
                </a:solidFill>
              </a:rPr>
              <a:t> </a:t>
            </a:r>
            <a:r>
              <a:rPr lang="zh-TW" altLang="en-US" sz="2600" dirty="0">
                <a:solidFill>
                  <a:prstClr val="black"/>
                </a:solidFill>
              </a:rPr>
              <a:t>所得到的數據，進行</a:t>
            </a:r>
            <a:r>
              <a:rPr lang="en-US" altLang="zh-TW" sz="2600" dirty="0">
                <a:solidFill>
                  <a:prstClr val="black"/>
                </a:solidFill>
              </a:rPr>
              <a:t>L298N </a:t>
            </a:r>
            <a:r>
              <a:rPr lang="zh-TW" altLang="en-US" sz="2600" dirty="0">
                <a:solidFill>
                  <a:prstClr val="black"/>
                </a:solidFill>
              </a:rPr>
              <a:t>馬達驅動模組搭配風扇的</a:t>
            </a:r>
            <a:r>
              <a:rPr lang="zh-TW" altLang="en-US" sz="2600" dirty="0" smtClean="0">
                <a:solidFill>
                  <a:prstClr val="black"/>
                </a:solidFill>
              </a:rPr>
              <a:t>轉動</a:t>
            </a:r>
            <a:r>
              <a:rPr lang="zh-TW" altLang="en-US" sz="2600" dirty="0">
                <a:solidFill>
                  <a:prstClr val="black"/>
                </a:solidFill>
              </a:rPr>
              <a:t>。</a:t>
            </a:r>
            <a:endParaRPr lang="en-US" altLang="zh-TW" sz="2600" dirty="0">
              <a:solidFill>
                <a:prstClr val="black"/>
              </a:solidFill>
            </a:endParaRPr>
          </a:p>
          <a:p>
            <a:endParaRPr lang="zh-TW" altLang="en-US" dirty="0"/>
          </a:p>
        </p:txBody>
      </p:sp>
    </p:spTree>
    <p:extLst>
      <p:ext uri="{BB962C8B-B14F-4D97-AF65-F5344CB8AC3E}">
        <p14:creationId xmlns:p14="http://schemas.microsoft.com/office/powerpoint/2010/main" val="10060914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pPr lvl="0"/>
            <a:r>
              <a:rPr lang="zh-TW" altLang="en-US" smtClean="0"/>
              <a:t>監控回饋</a:t>
            </a:r>
            <a:endParaRPr lang="en-US" altLang="zh-TW" smtClean="0"/>
          </a:p>
          <a:p>
            <a:endParaRPr lang="zh-TW" alt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6275611" cy="446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23527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r>
              <a:rPr lang="zh-TW" altLang="en-US" dirty="0" smtClean="0"/>
              <a:t>自然採光</a:t>
            </a:r>
            <a:endParaRPr lang="en-US" altLang="zh-TW" dirty="0" smtClean="0"/>
          </a:p>
          <a:p>
            <a:pPr lvl="1"/>
            <a:r>
              <a:rPr lang="zh-TW" altLang="en-US" dirty="0" smtClean="0"/>
              <a:t>綠能屋主要希望利用能源資通訊技術（</a:t>
            </a:r>
            <a:r>
              <a:rPr lang="en-US" altLang="zh-TW" dirty="0" smtClean="0"/>
              <a:t>Energy Information and</a:t>
            </a:r>
            <a:r>
              <a:rPr lang="zh-TW" altLang="en-US" dirty="0" smtClean="0"/>
              <a:t> </a:t>
            </a:r>
            <a:r>
              <a:rPr lang="en-US" altLang="zh-TW" dirty="0" smtClean="0"/>
              <a:t>Communication Technology, EICT</a:t>
            </a:r>
            <a:r>
              <a:rPr lang="zh-TW" altLang="en-US" dirty="0" smtClean="0"/>
              <a:t>）來達成節能減碳的目的，只要降低太陽進入屋內的熱能，便能減少屋內電力的花費，才能真正發揮雲端減碳總量的價值。</a:t>
            </a:r>
            <a:endParaRPr lang="zh-TW" altLang="en-US" dirty="0"/>
          </a:p>
        </p:txBody>
      </p:sp>
    </p:spTree>
    <p:extLst>
      <p:ext uri="{BB962C8B-B14F-4D97-AF65-F5344CB8AC3E}">
        <p14:creationId xmlns:p14="http://schemas.microsoft.com/office/powerpoint/2010/main" val="40886034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r>
              <a:rPr lang="zh-TW" altLang="en-US" smtClean="0"/>
              <a:t>自然採光</a:t>
            </a:r>
            <a:endParaRPr lang="en-US" altLang="zh-TW" smtClean="0"/>
          </a:p>
          <a:p>
            <a:pPr lvl="1"/>
            <a:r>
              <a:rPr lang="zh-TW" altLang="en-US" smtClean="0"/>
              <a:t>從房屋選用的材質作為實作的方案考量，隔熱外牆就像是能夠阻絕熱能的海綿蛋糕，不但能增加隔熱性能及降低日射吸熱因子，不透明外殼的節能特性主要和壁體的隔熱能力有關，亦能承受來自日照的吸熱影響。</a:t>
            </a:r>
            <a:endParaRPr lang="zh-TW" altLang="en-US" dirty="0"/>
          </a:p>
        </p:txBody>
      </p:sp>
    </p:spTree>
    <p:extLst>
      <p:ext uri="{BB962C8B-B14F-4D97-AF65-F5344CB8AC3E}">
        <p14:creationId xmlns:p14="http://schemas.microsoft.com/office/powerpoint/2010/main" val="39816716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r>
              <a:rPr lang="zh-TW" altLang="en-US" smtClean="0"/>
              <a:t>自然採光</a:t>
            </a:r>
            <a:endParaRPr lang="en-US" altLang="zh-TW" smtClean="0"/>
          </a:p>
          <a:p>
            <a:pPr lvl="1"/>
            <a:r>
              <a:rPr lang="zh-TW" altLang="en-US" smtClean="0"/>
              <a:t>淺色系材質容易反射太陽的輻射熱，為了減少輻射熱的影響，可以在屋頂或外牆塗上淺色系或白色的隔熱油漆，有效反射陽光並減少輻射熱的吸收，達到阻絕熱量進入室內及降低屋頂溫度的功效。</a:t>
            </a:r>
            <a:endParaRPr lang="zh-TW" altLang="en-US" dirty="0"/>
          </a:p>
        </p:txBody>
      </p:sp>
    </p:spTree>
    <p:extLst>
      <p:ext uri="{BB962C8B-B14F-4D97-AF65-F5344CB8AC3E}">
        <p14:creationId xmlns:p14="http://schemas.microsoft.com/office/powerpoint/2010/main" val="11129520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r>
              <a:rPr lang="zh-TW" altLang="en-US" smtClean="0"/>
              <a:t>自然採光</a:t>
            </a:r>
            <a:endParaRPr lang="en-US" altLang="zh-TW" smtClean="0"/>
          </a:p>
          <a:p>
            <a:pPr lvl="1"/>
            <a:r>
              <a:rPr lang="zh-TW" altLang="en-US" smtClean="0"/>
              <a:t>加裝太陽能光電板可吸收太陽光能轉換成直流電（</a:t>
            </a:r>
            <a:r>
              <a:rPr lang="en-US" altLang="zh-TW" smtClean="0"/>
              <a:t>DC</a:t>
            </a:r>
            <a:r>
              <a:rPr lang="zh-TW" altLang="en-US" smtClean="0"/>
              <a:t>），儲存於蓄電池備用或者與綠能屋內的馬達風扇裝置並聯使用，藉由環保的再生能源減少屋內熱能，達到建築節能減碳降溫的目標。</a:t>
            </a:r>
            <a:endParaRPr lang="zh-TW" altLang="en-US" dirty="0"/>
          </a:p>
        </p:txBody>
      </p:sp>
    </p:spTree>
    <p:extLst>
      <p:ext uri="{BB962C8B-B14F-4D97-AF65-F5344CB8AC3E}">
        <p14:creationId xmlns:p14="http://schemas.microsoft.com/office/powerpoint/2010/main" val="12911131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知識補給站</a:t>
            </a:r>
            <a:endParaRPr lang="zh-TW" altLang="en-US" dirty="0"/>
          </a:p>
        </p:txBody>
      </p:sp>
      <p:sp>
        <p:nvSpPr>
          <p:cNvPr id="3" name="內容版面配置區 2"/>
          <p:cNvSpPr>
            <a:spLocks noGrp="1"/>
          </p:cNvSpPr>
          <p:nvPr>
            <p:ph idx="1"/>
          </p:nvPr>
        </p:nvSpPr>
        <p:spPr/>
        <p:txBody>
          <a:bodyPr/>
          <a:lstStyle/>
          <a:p>
            <a:r>
              <a:rPr lang="zh-TW" altLang="en-US" dirty="0" smtClean="0"/>
              <a:t>能源資通訊技術</a:t>
            </a:r>
            <a:endParaRPr lang="en-US" altLang="zh-TW" dirty="0" smtClean="0"/>
          </a:p>
          <a:p>
            <a:pPr lvl="1"/>
            <a:r>
              <a:rPr lang="zh-TW" altLang="en-US" dirty="0" smtClean="0"/>
              <a:t>是指利用資通訊技術對能源使用進行即時監控，達成最佳化管理，以節約能源或提高能源使用效率</a:t>
            </a:r>
            <a:endParaRPr lang="en-US" altLang="zh-TW" dirty="0" smtClean="0"/>
          </a:p>
          <a:p>
            <a:pPr lvl="2"/>
            <a:r>
              <a:rPr lang="zh-TW" altLang="en-US" dirty="0" smtClean="0"/>
              <a:t>整合供電端各種發電來源（含集中及分散式發電）</a:t>
            </a:r>
            <a:endParaRPr lang="en-US" altLang="zh-TW" dirty="0" smtClean="0"/>
          </a:p>
          <a:p>
            <a:pPr lvl="2"/>
            <a:r>
              <a:rPr lang="zh-TW" altLang="en-US" dirty="0" smtClean="0"/>
              <a:t>智慧型的電力網路</a:t>
            </a:r>
            <a:endParaRPr lang="en-US" altLang="zh-TW" dirty="0" smtClean="0"/>
          </a:p>
          <a:p>
            <a:pPr lvl="2"/>
            <a:r>
              <a:rPr lang="zh-TW" altLang="en-US" dirty="0" smtClean="0"/>
              <a:t>能源管理系統及設備的應用</a:t>
            </a:r>
            <a:endParaRPr lang="zh-TW" altLang="en-US" dirty="0"/>
          </a:p>
        </p:txBody>
      </p:sp>
    </p:spTree>
    <p:extLst>
      <p:ext uri="{BB962C8B-B14F-4D97-AF65-F5344CB8AC3E}">
        <p14:creationId xmlns:p14="http://schemas.microsoft.com/office/powerpoint/2010/main" val="6311890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四、設計製作</a:t>
            </a:r>
            <a:endParaRPr lang="zh-TW" altLang="en-US" dirty="0"/>
          </a:p>
        </p:txBody>
      </p:sp>
      <p:sp>
        <p:nvSpPr>
          <p:cNvPr id="3" name="內容版面配置區 2"/>
          <p:cNvSpPr>
            <a:spLocks noGrp="1"/>
          </p:cNvSpPr>
          <p:nvPr>
            <p:ph idx="1"/>
          </p:nvPr>
        </p:nvSpPr>
        <p:spPr/>
        <p:txBody>
          <a:bodyPr/>
          <a:lstStyle/>
          <a:p>
            <a:r>
              <a:rPr lang="zh-TW" altLang="en-US" dirty="0" smtClean="0"/>
              <a:t>外牆通風</a:t>
            </a:r>
            <a:endParaRPr lang="en-US" altLang="zh-TW" dirty="0" smtClean="0"/>
          </a:p>
          <a:p>
            <a:pPr lvl="1"/>
            <a:r>
              <a:rPr lang="zh-TW" altLang="en-US" dirty="0" smtClean="0"/>
              <a:t>選用太陽能量透過比率小的隔熱玻璃窗戶，有效阻絕太陽熱能的進入，也可以配合房屋建設的方位選擇通風位置，搭配水平及垂直遮陽的設置，有效阻絕太陽熱能進入室內。</a:t>
            </a:r>
            <a:endParaRPr lang="en-US" altLang="zh-TW" dirty="0" smtClean="0"/>
          </a:p>
        </p:txBody>
      </p:sp>
    </p:spTree>
    <p:extLst>
      <p:ext uri="{BB962C8B-B14F-4D97-AF65-F5344CB8AC3E}">
        <p14:creationId xmlns:p14="http://schemas.microsoft.com/office/powerpoint/2010/main" val="404369668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2190</TotalTime>
  <Words>6500</Words>
  <Application>Microsoft Office PowerPoint</Application>
  <PresentationFormat>如螢幕大小 (4:3)</PresentationFormat>
  <Paragraphs>418</Paragraphs>
  <Slides>115</Slides>
  <Notes>0</Notes>
  <HiddenSlides>0</HiddenSlides>
  <MMClips>0</MMClips>
  <ScaleCrop>false</ScaleCrop>
  <HeadingPairs>
    <vt:vector size="4" baseType="variant">
      <vt:variant>
        <vt:lpstr>佈景主題</vt:lpstr>
      </vt:variant>
      <vt:variant>
        <vt:i4>1</vt:i4>
      </vt:variant>
      <vt:variant>
        <vt:lpstr>投影片標題</vt:lpstr>
      </vt:variant>
      <vt:variant>
        <vt:i4>115</vt:i4>
      </vt:variant>
    </vt:vector>
  </HeadingPairs>
  <TitlesOfParts>
    <vt:vector size="116" baseType="lpstr">
      <vt:lpstr>Office 佈景主題</vt:lpstr>
      <vt:lpstr>04IoT智慧綠能屋</vt:lpstr>
      <vt:lpstr>IoT智慧綠能屋</vt:lpstr>
      <vt:lpstr>一、界定問題</vt:lpstr>
      <vt:lpstr>一、界定問題</vt:lpstr>
      <vt:lpstr>知識補給站</vt:lpstr>
      <vt:lpstr>一、界定問題</vt:lpstr>
      <vt:lpstr>一、界定問題</vt:lpstr>
      <vt:lpstr>一、界定問題</vt:lpstr>
      <vt:lpstr>一、界定問題</vt:lpstr>
      <vt:lpstr>知識補給站</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知識補給站</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一、界定問題</vt:lpstr>
      <vt:lpstr>二、蒐集資料</vt:lpstr>
      <vt:lpstr>二、蒐集資料</vt:lpstr>
      <vt:lpstr>二、蒐集資料</vt:lpstr>
      <vt:lpstr>二、蒐集資料</vt:lpstr>
      <vt:lpstr>二、蒐集資料</vt:lpstr>
      <vt:lpstr>二、蒐集資料</vt:lpstr>
      <vt:lpstr>二、蒐集資料</vt:lpstr>
      <vt:lpstr>二、蒐集資料</vt:lpstr>
      <vt:lpstr>二、蒐集資料</vt:lpstr>
      <vt:lpstr>二、蒐集資料</vt:lpstr>
      <vt:lpstr>二、蒐集資料</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三、發展方案</vt:lpstr>
      <vt:lpstr>四、設計製作</vt:lpstr>
      <vt:lpstr>四、設計製作</vt:lpstr>
      <vt:lpstr>四、設計製作</vt:lpstr>
      <vt:lpstr>四、設計製作</vt:lpstr>
      <vt:lpstr>四、設計製作</vt:lpstr>
      <vt:lpstr>四、設計製作</vt:lpstr>
      <vt:lpstr>四、設計製作</vt:lpstr>
      <vt:lpstr>四、設計製作</vt:lpstr>
      <vt:lpstr>四、設計製作</vt:lpstr>
      <vt:lpstr>四、設計製作</vt:lpstr>
      <vt:lpstr>四、設計製作</vt:lpstr>
      <vt:lpstr>四、設計製作</vt:lpstr>
      <vt:lpstr>四、設計製作</vt:lpstr>
      <vt:lpstr>四、設計製作</vt:lpstr>
      <vt:lpstr>四、設計製作</vt:lpstr>
      <vt:lpstr>知識補給站</vt:lpstr>
      <vt:lpstr>四、設計製作</vt:lpstr>
      <vt:lpstr>四、設計製作</vt:lpstr>
      <vt:lpstr>四、設計製作</vt:lpstr>
      <vt:lpstr>四、設計製作</vt:lpstr>
      <vt:lpstr>四、設計製作</vt:lpstr>
      <vt:lpstr>四、設計製作</vt:lpstr>
      <vt:lpstr>四、設計製作</vt:lpstr>
      <vt:lpstr>四、設計製作</vt:lpstr>
      <vt:lpstr>知識補給站</vt:lpstr>
      <vt:lpstr>五、測試修正</vt:lpstr>
      <vt:lpstr>五、測試修正</vt:lpstr>
      <vt:lpstr>五、測試修正</vt:lpstr>
      <vt:lpstr>五、測試修正</vt:lpstr>
      <vt:lpstr>五、測試修正</vt:lpstr>
      <vt:lpstr>延伸思考</vt:lpstr>
      <vt:lpstr>延伸思考</vt:lpstr>
      <vt:lpstr>延伸思考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chwa</dc:creator>
  <cp:lastModifiedBy>chwa</cp:lastModifiedBy>
  <cp:revision>390</cp:revision>
  <dcterms:created xsi:type="dcterms:W3CDTF">2022-06-17T08:02:06Z</dcterms:created>
  <dcterms:modified xsi:type="dcterms:W3CDTF">2022-08-01T09:11:26Z</dcterms:modified>
</cp:coreProperties>
</file>