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97" r:id="rId2"/>
  </p:sldMasterIdLst>
  <p:notesMasterIdLst>
    <p:notesMasterId r:id="rId44"/>
  </p:notesMasterIdLst>
  <p:handoutMasterIdLst>
    <p:handoutMasterId r:id="rId45"/>
  </p:handoutMasterIdLst>
  <p:sldIdLst>
    <p:sldId id="985" r:id="rId3"/>
    <p:sldId id="987" r:id="rId4"/>
    <p:sldId id="988" r:id="rId5"/>
    <p:sldId id="984" r:id="rId6"/>
    <p:sldId id="555" r:id="rId7"/>
    <p:sldId id="599" r:id="rId8"/>
    <p:sldId id="600" r:id="rId9"/>
    <p:sldId id="610" r:id="rId10"/>
    <p:sldId id="611" r:id="rId11"/>
    <p:sldId id="617" r:id="rId12"/>
    <p:sldId id="1001" r:id="rId13"/>
    <p:sldId id="620" r:id="rId14"/>
    <p:sldId id="627" r:id="rId15"/>
    <p:sldId id="631" r:id="rId16"/>
    <p:sldId id="632" r:id="rId17"/>
    <p:sldId id="634" r:id="rId18"/>
    <p:sldId id="638" r:id="rId19"/>
    <p:sldId id="1000" r:id="rId20"/>
    <p:sldId id="1002" r:id="rId21"/>
    <p:sldId id="1003" r:id="rId22"/>
    <p:sldId id="670" r:id="rId23"/>
    <p:sldId id="664" r:id="rId24"/>
    <p:sldId id="672" r:id="rId25"/>
    <p:sldId id="667" r:id="rId26"/>
    <p:sldId id="673" r:id="rId27"/>
    <p:sldId id="669" r:id="rId28"/>
    <p:sldId id="661" r:id="rId29"/>
    <p:sldId id="662" r:id="rId30"/>
    <p:sldId id="665" r:id="rId31"/>
    <p:sldId id="666" r:id="rId32"/>
    <p:sldId id="674" r:id="rId33"/>
    <p:sldId id="675" r:id="rId34"/>
    <p:sldId id="1005" r:id="rId35"/>
    <p:sldId id="1004" r:id="rId36"/>
    <p:sldId id="1006" r:id="rId37"/>
    <p:sldId id="1007" r:id="rId38"/>
    <p:sldId id="1011" r:id="rId39"/>
    <p:sldId id="1012" r:id="rId40"/>
    <p:sldId id="1008" r:id="rId41"/>
    <p:sldId id="1013" r:id="rId42"/>
    <p:sldId id="1014" r:id="rId43"/>
  </p:sldIdLst>
  <p:sldSz cx="12192000" cy="68580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35392" algn="l" rtl="0" eaLnBrk="0" fontAlgn="base" hangingPunct="0">
      <a:spcBef>
        <a:spcPct val="0"/>
      </a:spcBef>
      <a:spcAft>
        <a:spcPct val="0"/>
      </a:spcAft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870783" algn="l" rtl="0" eaLnBrk="0" fontAlgn="base" hangingPunct="0">
      <a:spcBef>
        <a:spcPct val="0"/>
      </a:spcBef>
      <a:spcAft>
        <a:spcPct val="0"/>
      </a:spcAft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06175" algn="l" rtl="0" eaLnBrk="0" fontAlgn="base" hangingPunct="0">
      <a:spcBef>
        <a:spcPct val="0"/>
      </a:spcBef>
      <a:spcAft>
        <a:spcPct val="0"/>
      </a:spcAft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741566" algn="l" rtl="0" eaLnBrk="0" fontAlgn="base" hangingPunct="0">
      <a:spcBef>
        <a:spcPct val="0"/>
      </a:spcBef>
      <a:spcAft>
        <a:spcPct val="0"/>
      </a:spcAft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176958" algn="l" defTabSz="870783" rtl="0" eaLnBrk="1" latinLnBrk="0" hangingPunct="1"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612349" algn="l" defTabSz="870783" rtl="0" eaLnBrk="1" latinLnBrk="0" hangingPunct="1"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047741" algn="l" defTabSz="870783" rtl="0" eaLnBrk="1" latinLnBrk="0" hangingPunct="1"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483132" algn="l" defTabSz="870783" rtl="0" eaLnBrk="1" latinLnBrk="0" hangingPunct="1">
      <a:defRPr kumimoji="1" sz="1905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90A5"/>
    <a:srgbClr val="2F528F"/>
    <a:srgbClr val="FE8C40"/>
    <a:srgbClr val="FFDA3F"/>
    <a:srgbClr val="000033"/>
    <a:srgbClr val="0070C0"/>
    <a:srgbClr val="7030A0"/>
    <a:srgbClr val="D6DCE5"/>
    <a:srgbClr val="00B050"/>
    <a:srgbClr val="5A5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57" autoAdjust="0"/>
    <p:restoredTop sz="92507" autoAdjust="0"/>
  </p:normalViewPr>
  <p:slideViewPr>
    <p:cSldViewPr>
      <p:cViewPr varScale="1">
        <p:scale>
          <a:sx n="150" d="100"/>
          <a:sy n="150" d="100"/>
        </p:scale>
        <p:origin x="210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3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279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4288452-A186-8981-A1A5-04E8F2B05E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5F0B55F-801B-66C4-8EB1-DF2ADAC4EC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CCF76-78AC-4988-8839-A0BF73ED1554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915A30E-0BA7-C5C6-AEA2-36A11D8AAB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93949D9-786A-0962-EA2C-A8C6A4B2AC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13453-BE8E-4C35-8540-A23D572D4D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29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DA2BD76C-B549-E347-A457-DA391B2F8B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5251F058-9AD8-FA47-90AD-BA4A8AF266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311525EB-E880-6449-85F6-AB61B7005C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id="{83760CE9-4465-4548-AFC8-435A6DE61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2798D06E-44D8-5C43-B2CB-EE2FFD2FE7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id="{C806492E-26F4-644C-B756-A876D3082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/>
            </a:lvl1pPr>
          </a:lstStyle>
          <a:p>
            <a:pPr>
              <a:defRPr/>
            </a:pPr>
            <a:fld id="{120F3185-A2E3-104D-AB43-FF4C91FFDE9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143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35392" algn="l" rtl="0" eaLnBrk="0" fontAlgn="base" hangingPunct="0">
      <a:spcBef>
        <a:spcPct val="30000"/>
      </a:spcBef>
      <a:spcAft>
        <a:spcPct val="0"/>
      </a:spcAft>
      <a:defRPr kumimoji="1" sz="1143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870783" algn="l" rtl="0" eaLnBrk="0" fontAlgn="base" hangingPunct="0">
      <a:spcBef>
        <a:spcPct val="30000"/>
      </a:spcBef>
      <a:spcAft>
        <a:spcPct val="0"/>
      </a:spcAft>
      <a:defRPr kumimoji="1" sz="1143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06175" algn="l" rtl="0" eaLnBrk="0" fontAlgn="base" hangingPunct="0">
      <a:spcBef>
        <a:spcPct val="30000"/>
      </a:spcBef>
      <a:spcAft>
        <a:spcPct val="0"/>
      </a:spcAft>
      <a:defRPr kumimoji="1" sz="1143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741566" algn="l" rtl="0" eaLnBrk="0" fontAlgn="base" hangingPunct="0">
      <a:spcBef>
        <a:spcPct val="30000"/>
      </a:spcBef>
      <a:spcAft>
        <a:spcPct val="0"/>
      </a:spcAft>
      <a:defRPr kumimoji="1" sz="1143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176958" algn="l" defTabSz="870783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6pPr>
    <a:lvl7pPr marL="2612349" algn="l" defTabSz="870783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7pPr>
    <a:lvl8pPr marL="3047741" algn="l" defTabSz="870783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8pPr>
    <a:lvl9pPr marL="3483132" algn="l" defTabSz="870783" rtl="0" eaLnBrk="1" latinLnBrk="0" hangingPunct="1">
      <a:defRPr sz="11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13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7727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-6</a:t>
            </a:r>
          </a:p>
          <a:p>
            <a:r>
              <a:rPr lang="en-US" altLang="zh-TW" dirty="0" smtClean="0"/>
              <a:t>3</a:t>
            </a:r>
            <a:r>
              <a:rPr lang="zh-TW" altLang="en-US" dirty="0" smtClean="0"/>
              <a:t>個</a:t>
            </a:r>
            <a:r>
              <a:rPr lang="en-US" altLang="zh-TW" dirty="0" smtClean="0"/>
              <a:t>5</a:t>
            </a:r>
            <a:r>
              <a:rPr lang="zh-TW" altLang="en-US" dirty="0" smtClean="0"/>
              <a:t>邊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55691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-6</a:t>
            </a:r>
          </a:p>
          <a:p>
            <a:r>
              <a:rPr lang="en-US" altLang="zh-TW" dirty="0" smtClean="0"/>
              <a:t>3</a:t>
            </a:r>
            <a:r>
              <a:rPr lang="zh-TW" altLang="en-US" dirty="0" smtClean="0"/>
              <a:t>個</a:t>
            </a:r>
            <a:r>
              <a:rPr lang="en-US" altLang="zh-TW" dirty="0" smtClean="0"/>
              <a:t>5</a:t>
            </a:r>
            <a:r>
              <a:rPr lang="zh-TW" altLang="en-US" dirty="0" smtClean="0"/>
              <a:t>邊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4028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110</a:t>
            </a:r>
            <a:r>
              <a:rPr kumimoji="0" lang="en-US" altLang="zh-TW" sz="12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°</a:t>
            </a:r>
            <a:endParaRPr kumimoji="0" lang="zh-TW" altLang="en-US" sz="1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97801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110</a:t>
            </a:r>
            <a:r>
              <a:rPr kumimoji="0" lang="en-US" altLang="zh-TW" sz="12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°</a:t>
            </a:r>
            <a:endParaRPr kumimoji="0" lang="zh-TW" altLang="en-US" sz="1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4692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18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333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0941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20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9881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21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6685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23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6575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24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943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25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5120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26</a:t>
            </a:fld>
            <a:endParaRPr kumimoji="0" lang="zh-TW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9956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0755D5E4-20D9-C64F-B01A-C41F72C3D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042F3B-B387-D545-83B6-9E1BD52DA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D15E35-9F95-D14D-B4DA-469DD7CCF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CCE8-B13F-0E47-85E3-B4E506F1481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9" name="Google Shape;16;p55">
            <a:extLst>
              <a:ext uri="{FF2B5EF4-FFF2-40B4-BE49-F238E27FC236}">
                <a16:creationId xmlns:a16="http://schemas.microsoft.com/office/drawing/2014/main" id="{17E014B8-7BCB-7140-F969-805809DDCF4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8800"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" name="Google Shape;17;p55">
            <a:extLst>
              <a:ext uri="{FF2B5EF4-FFF2-40B4-BE49-F238E27FC236}">
                <a16:creationId xmlns:a16="http://schemas.microsoft.com/office/drawing/2014/main" id="{2B1BA90C-4A81-DCB1-BEAC-C5279DA59DE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4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97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41601" y="273655"/>
            <a:ext cx="2741760" cy="585258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0561" y="273655"/>
            <a:ext cx="8046721" cy="585258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B6FBCC-C200-D546-BB3F-9B29602A7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C6355F-5C64-EA47-A021-A7A8D924F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19CDF8-402C-484A-99A0-94E3B06083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583E-0940-964E-9F29-F0F994C781F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2196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8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4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18" name="Google Shape;18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4875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標題及內容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715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4" name="Google Shape;24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942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章節標題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4093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兩個內容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069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比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5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1528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只有標題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50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含輔助字幕的內容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7463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含輔助字幕的圖片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5273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標題及直排文字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7242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800" y="363599"/>
            <a:ext cx="10515600" cy="1324800"/>
          </a:xfrm>
        </p:spPr>
        <p:txBody>
          <a:bodyPr/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801" y="1825200"/>
            <a:ext cx="10515600" cy="4526643"/>
          </a:xfrm>
        </p:spPr>
        <p:txBody>
          <a:bodyPr/>
          <a:lstStyle>
            <a:lvl1pPr>
              <a:defRPr sz="3600"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0546663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直排標題及文字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398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AB7E1009-C9B7-B7AB-D8DF-DA1B46075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00" y="1825200"/>
            <a:ext cx="10972801" cy="4526643"/>
          </a:xfrm>
        </p:spPr>
        <p:txBody>
          <a:bodyPr/>
          <a:lstStyle>
            <a:lvl1pPr>
              <a:defRPr sz="3600"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38800" y="363599"/>
            <a:ext cx="10515600" cy="1324800"/>
          </a:xfrm>
        </p:spPr>
        <p:txBody>
          <a:bodyPr/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7893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841" y="4407206"/>
            <a:ext cx="10362241" cy="1362226"/>
          </a:xfrm>
        </p:spPr>
        <p:txBody>
          <a:bodyPr anchor="t"/>
          <a:lstStyle>
            <a:lvl1pPr algn="l">
              <a:defRPr sz="381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841" y="2907393"/>
            <a:ext cx="10362241" cy="1499810"/>
          </a:xfrm>
        </p:spPr>
        <p:txBody>
          <a:bodyPr anchor="b"/>
          <a:lstStyle>
            <a:lvl1pPr marL="0" indent="0">
              <a:buNone/>
              <a:defRPr sz="1905"/>
            </a:lvl1pPr>
            <a:lvl2pPr marL="435437" indent="0">
              <a:buNone/>
              <a:defRPr sz="1714"/>
            </a:lvl2pPr>
            <a:lvl3pPr marL="870875" indent="0">
              <a:buNone/>
              <a:defRPr sz="1524"/>
            </a:lvl3pPr>
            <a:lvl4pPr marL="1306312" indent="0">
              <a:buNone/>
              <a:defRPr sz="1333"/>
            </a:lvl4pPr>
            <a:lvl5pPr marL="1741749" indent="0">
              <a:buNone/>
              <a:defRPr sz="1333"/>
            </a:lvl5pPr>
            <a:lvl6pPr marL="2177186" indent="0">
              <a:buNone/>
              <a:defRPr sz="1333"/>
            </a:lvl6pPr>
            <a:lvl7pPr marL="2612624" indent="0">
              <a:buNone/>
              <a:defRPr sz="1333"/>
            </a:lvl7pPr>
            <a:lvl8pPr marL="3048061" indent="0">
              <a:buNone/>
              <a:defRPr sz="1333"/>
            </a:lvl8pPr>
            <a:lvl9pPr marL="3483498" indent="0">
              <a:buNone/>
              <a:defRPr sz="133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0979A9-D4D0-8B47-B0B7-825813E7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50F6B4-ACB9-774E-9E20-630315F3C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9921F1-7FDE-6041-A941-2FE6FFAD2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CEBA-F2B5-734D-B37E-944A311BA14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0795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10561" y="1599599"/>
            <a:ext cx="5393281" cy="4526643"/>
          </a:xfrm>
        </p:spPr>
        <p:txBody>
          <a:bodyPr/>
          <a:lstStyle>
            <a:lvl1pPr>
              <a:defRPr sz="2667"/>
            </a:lvl1pPr>
            <a:lvl2pPr>
              <a:defRPr sz="2286"/>
            </a:lvl2pPr>
            <a:lvl3pPr>
              <a:defRPr sz="1905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88161" y="1599599"/>
            <a:ext cx="5395200" cy="4526643"/>
          </a:xfrm>
        </p:spPr>
        <p:txBody>
          <a:bodyPr/>
          <a:lstStyle>
            <a:lvl1pPr>
              <a:defRPr sz="2667"/>
            </a:lvl1pPr>
            <a:lvl2pPr>
              <a:defRPr sz="2286"/>
            </a:lvl2pPr>
            <a:lvl3pPr>
              <a:defRPr sz="1905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D7229-D44E-2242-92B8-875E49587B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D1FE0C-CC7A-E746-B6C3-54406D8C8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A347D-E6E6-7A42-AB5C-372EDDE62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3266-E5AE-9F4B-B967-5542C0329CD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5013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0561" y="275167"/>
            <a:ext cx="109728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0561" y="1534584"/>
            <a:ext cx="5385601" cy="641048"/>
          </a:xfrm>
        </p:spPr>
        <p:txBody>
          <a:bodyPr anchor="b"/>
          <a:lstStyle>
            <a:lvl1pPr marL="0" indent="0">
              <a:buNone/>
              <a:defRPr sz="2286" b="1"/>
            </a:lvl1pPr>
            <a:lvl2pPr marL="435437" indent="0">
              <a:buNone/>
              <a:defRPr sz="1905" b="1"/>
            </a:lvl2pPr>
            <a:lvl3pPr marL="870875" indent="0">
              <a:buNone/>
              <a:defRPr sz="1714" b="1"/>
            </a:lvl3pPr>
            <a:lvl4pPr marL="1306312" indent="0">
              <a:buNone/>
              <a:defRPr sz="1524" b="1"/>
            </a:lvl4pPr>
            <a:lvl5pPr marL="1741749" indent="0">
              <a:buNone/>
              <a:defRPr sz="1524" b="1"/>
            </a:lvl5pPr>
            <a:lvl6pPr marL="2177186" indent="0">
              <a:buNone/>
              <a:defRPr sz="1524" b="1"/>
            </a:lvl6pPr>
            <a:lvl7pPr marL="2612624" indent="0">
              <a:buNone/>
              <a:defRPr sz="1524" b="1"/>
            </a:lvl7pPr>
            <a:lvl8pPr marL="3048061" indent="0">
              <a:buNone/>
              <a:defRPr sz="1524" b="1"/>
            </a:lvl8pPr>
            <a:lvl9pPr marL="3483498" indent="0">
              <a:buNone/>
              <a:defRPr sz="1524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0561" y="2175635"/>
            <a:ext cx="5385601" cy="3950607"/>
          </a:xfrm>
        </p:spPr>
        <p:txBody>
          <a:bodyPr/>
          <a:lstStyle>
            <a:lvl1pPr>
              <a:defRPr sz="2286"/>
            </a:lvl1pPr>
            <a:lvl2pPr>
              <a:defRPr sz="1905"/>
            </a:lvl2pPr>
            <a:lvl3pPr>
              <a:defRPr sz="171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921" y="1534584"/>
            <a:ext cx="5389441" cy="641048"/>
          </a:xfrm>
        </p:spPr>
        <p:txBody>
          <a:bodyPr anchor="b"/>
          <a:lstStyle>
            <a:lvl1pPr marL="0" indent="0">
              <a:buNone/>
              <a:defRPr sz="2286" b="1"/>
            </a:lvl1pPr>
            <a:lvl2pPr marL="435437" indent="0">
              <a:buNone/>
              <a:defRPr sz="1905" b="1"/>
            </a:lvl2pPr>
            <a:lvl3pPr marL="870875" indent="0">
              <a:buNone/>
              <a:defRPr sz="1714" b="1"/>
            </a:lvl3pPr>
            <a:lvl4pPr marL="1306312" indent="0">
              <a:buNone/>
              <a:defRPr sz="1524" b="1"/>
            </a:lvl4pPr>
            <a:lvl5pPr marL="1741749" indent="0">
              <a:buNone/>
              <a:defRPr sz="1524" b="1"/>
            </a:lvl5pPr>
            <a:lvl6pPr marL="2177186" indent="0">
              <a:buNone/>
              <a:defRPr sz="1524" b="1"/>
            </a:lvl6pPr>
            <a:lvl7pPr marL="2612624" indent="0">
              <a:buNone/>
              <a:defRPr sz="1524" b="1"/>
            </a:lvl7pPr>
            <a:lvl8pPr marL="3048061" indent="0">
              <a:buNone/>
              <a:defRPr sz="1524" b="1"/>
            </a:lvl8pPr>
            <a:lvl9pPr marL="3483498" indent="0">
              <a:buNone/>
              <a:defRPr sz="1524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921" y="2175635"/>
            <a:ext cx="5389441" cy="3950607"/>
          </a:xfrm>
        </p:spPr>
        <p:txBody>
          <a:bodyPr/>
          <a:lstStyle>
            <a:lvl1pPr>
              <a:defRPr sz="2286"/>
            </a:lvl1pPr>
            <a:lvl2pPr>
              <a:defRPr sz="1905"/>
            </a:lvl2pPr>
            <a:lvl3pPr>
              <a:defRPr sz="1714"/>
            </a:lvl3pPr>
            <a:lvl4pPr>
              <a:defRPr sz="1524"/>
            </a:lvl4pPr>
            <a:lvl5pPr>
              <a:defRPr sz="1524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B9F994-E396-1240-A352-2FA2A41EC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FBCD39-2BA3-7D4F-AABA-E0A522E92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3DB1AC0-EC55-5D47-B997-A012E0275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320D0-C399-0247-9BC3-FECB34839E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9984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0561" y="273655"/>
            <a:ext cx="4010881" cy="1161143"/>
          </a:xfrm>
        </p:spPr>
        <p:txBody>
          <a:bodyPr anchor="b"/>
          <a:lstStyle>
            <a:lvl1pPr algn="l">
              <a:defRPr sz="1905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7361" y="273655"/>
            <a:ext cx="6816000" cy="5852583"/>
          </a:xfrm>
        </p:spPr>
        <p:txBody>
          <a:bodyPr/>
          <a:lstStyle>
            <a:lvl1pPr>
              <a:defRPr sz="3048"/>
            </a:lvl1pPr>
            <a:lvl2pPr>
              <a:defRPr sz="2667"/>
            </a:lvl2pPr>
            <a:lvl3pPr>
              <a:defRPr sz="2286"/>
            </a:lvl3pPr>
            <a:lvl4pPr>
              <a:defRPr sz="1905"/>
            </a:lvl4pPr>
            <a:lvl5pPr>
              <a:defRPr sz="1905"/>
            </a:lvl5pPr>
            <a:lvl6pPr>
              <a:defRPr sz="1905"/>
            </a:lvl6pPr>
            <a:lvl7pPr>
              <a:defRPr sz="1905"/>
            </a:lvl7pPr>
            <a:lvl8pPr>
              <a:defRPr sz="1905"/>
            </a:lvl8pPr>
            <a:lvl9pPr>
              <a:defRPr sz="1905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10561" y="1434798"/>
            <a:ext cx="4010881" cy="4691440"/>
          </a:xfrm>
        </p:spPr>
        <p:txBody>
          <a:bodyPr/>
          <a:lstStyle>
            <a:lvl1pPr marL="0" indent="0">
              <a:buNone/>
              <a:defRPr sz="1333"/>
            </a:lvl1pPr>
            <a:lvl2pPr marL="435437" indent="0">
              <a:buNone/>
              <a:defRPr sz="1143"/>
            </a:lvl2pPr>
            <a:lvl3pPr marL="870875" indent="0">
              <a:buNone/>
              <a:defRPr sz="952"/>
            </a:lvl3pPr>
            <a:lvl4pPr marL="1306312" indent="0">
              <a:buNone/>
              <a:defRPr sz="857"/>
            </a:lvl4pPr>
            <a:lvl5pPr marL="1741749" indent="0">
              <a:buNone/>
              <a:defRPr sz="857"/>
            </a:lvl5pPr>
            <a:lvl6pPr marL="2177186" indent="0">
              <a:buNone/>
              <a:defRPr sz="857"/>
            </a:lvl6pPr>
            <a:lvl7pPr marL="2612624" indent="0">
              <a:buNone/>
              <a:defRPr sz="857"/>
            </a:lvl7pPr>
            <a:lvl8pPr marL="3048061" indent="0">
              <a:buNone/>
              <a:defRPr sz="857"/>
            </a:lvl8pPr>
            <a:lvl9pPr marL="3483498" indent="0">
              <a:buNone/>
              <a:defRPr sz="85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5A123E-2550-0841-A51C-EF76F3C34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E9721A-91E0-3143-B8D5-A26B62270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F31A8D-BB5D-6844-BBEE-EDFE653793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5D552-AA16-5C48-ACB5-120610EDEB1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8748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90401" y="4800298"/>
            <a:ext cx="7315200" cy="566964"/>
          </a:xfrm>
        </p:spPr>
        <p:txBody>
          <a:bodyPr anchor="b"/>
          <a:lstStyle>
            <a:lvl1pPr algn="l">
              <a:defRPr sz="1905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90401" y="612325"/>
            <a:ext cx="7315200" cy="4115405"/>
          </a:xfrm>
        </p:spPr>
        <p:txBody>
          <a:bodyPr/>
          <a:lstStyle>
            <a:lvl1pPr marL="0" indent="0">
              <a:buNone/>
              <a:defRPr sz="3048"/>
            </a:lvl1pPr>
            <a:lvl2pPr marL="435437" indent="0">
              <a:buNone/>
              <a:defRPr sz="2667"/>
            </a:lvl2pPr>
            <a:lvl3pPr marL="870875" indent="0">
              <a:buNone/>
              <a:defRPr sz="2286"/>
            </a:lvl3pPr>
            <a:lvl4pPr marL="1306312" indent="0">
              <a:buNone/>
              <a:defRPr sz="1905"/>
            </a:lvl4pPr>
            <a:lvl5pPr marL="1741749" indent="0">
              <a:buNone/>
              <a:defRPr sz="1905"/>
            </a:lvl5pPr>
            <a:lvl6pPr marL="2177186" indent="0">
              <a:buNone/>
              <a:defRPr sz="1905"/>
            </a:lvl6pPr>
            <a:lvl7pPr marL="2612624" indent="0">
              <a:buNone/>
              <a:defRPr sz="1905"/>
            </a:lvl7pPr>
            <a:lvl8pPr marL="3048061" indent="0">
              <a:buNone/>
              <a:defRPr sz="1905"/>
            </a:lvl8pPr>
            <a:lvl9pPr marL="3483498" indent="0">
              <a:buNone/>
              <a:defRPr sz="1905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90401" y="5367262"/>
            <a:ext cx="7315200" cy="804333"/>
          </a:xfrm>
        </p:spPr>
        <p:txBody>
          <a:bodyPr/>
          <a:lstStyle>
            <a:lvl1pPr marL="0" indent="0">
              <a:buNone/>
              <a:defRPr sz="1333"/>
            </a:lvl1pPr>
            <a:lvl2pPr marL="435437" indent="0">
              <a:buNone/>
              <a:defRPr sz="1143"/>
            </a:lvl2pPr>
            <a:lvl3pPr marL="870875" indent="0">
              <a:buNone/>
              <a:defRPr sz="952"/>
            </a:lvl3pPr>
            <a:lvl4pPr marL="1306312" indent="0">
              <a:buNone/>
              <a:defRPr sz="857"/>
            </a:lvl4pPr>
            <a:lvl5pPr marL="1741749" indent="0">
              <a:buNone/>
              <a:defRPr sz="857"/>
            </a:lvl5pPr>
            <a:lvl6pPr marL="2177186" indent="0">
              <a:buNone/>
              <a:defRPr sz="857"/>
            </a:lvl6pPr>
            <a:lvl7pPr marL="2612624" indent="0">
              <a:buNone/>
              <a:defRPr sz="857"/>
            </a:lvl7pPr>
            <a:lvl8pPr marL="3048061" indent="0">
              <a:buNone/>
              <a:defRPr sz="857"/>
            </a:lvl8pPr>
            <a:lvl9pPr marL="3483498" indent="0">
              <a:buNone/>
              <a:defRPr sz="85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5FFCAF-07E7-1F42-9FE7-34212A987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5487D2-4E8F-454A-AE62-D1CBA1C31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4EACBF-3FDE-EA44-8AB2-95EFA995B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451C3-8186-8243-B6E0-1C52DBA68AA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761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768F0B-14E7-9849-BEB7-F2D1CA847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5DB11B-10EA-D64E-ABAC-428915646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5787B5-6DC3-5141-88A0-01517F9BD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6F01E-01EF-0847-9B8E-37F74DC386C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8201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CFCD4EC-424E-8947-B752-6F01E273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10561" y="273659"/>
            <a:ext cx="10972801" cy="114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8D2A1E1-7AD4-D643-8B76-C1155BCDC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0561" y="1599599"/>
            <a:ext cx="10972801" cy="4526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AEACF8-345F-8443-99E1-264AC0DB69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561" y="6244167"/>
            <a:ext cx="2843521" cy="477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defTabSz="963103" eaLnBrk="1" hangingPunct="1">
              <a:defRPr sz="1429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76ABD0-EA55-5140-84B2-3DC6072134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401" y="6244167"/>
            <a:ext cx="3859200" cy="477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ctr" defTabSz="963103" eaLnBrk="1" hangingPunct="1">
              <a:defRPr sz="1429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DAC4B60-BA6E-1042-B333-477D58150B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921" y="6244167"/>
            <a:ext cx="2845440" cy="477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r" defTabSz="963103" eaLnBrk="1" hangingPunct="1">
              <a:defRPr sz="1429" baseline="0"/>
            </a:lvl1pPr>
          </a:lstStyle>
          <a:p>
            <a:pPr>
              <a:defRPr/>
            </a:pPr>
            <a:fld id="{405B58DA-1AD2-3F4C-B167-629153D4EDE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96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</p:sldLayoutIdLst>
  <p:hf hdr="0" ftr="0" dt="0"/>
  <p:txStyles>
    <p:titleStyle>
      <a:lvl1pPr algn="l" defTabSz="963103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  <a:lvl2pPr algn="ctr" defTabSz="963103" rtl="0" eaLnBrk="0" fontAlgn="base" hangingPunct="0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2pPr>
      <a:lvl3pPr algn="ctr" defTabSz="963103" rtl="0" eaLnBrk="0" fontAlgn="base" hangingPunct="0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3pPr>
      <a:lvl4pPr algn="ctr" defTabSz="963103" rtl="0" eaLnBrk="0" fontAlgn="base" hangingPunct="0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4pPr>
      <a:lvl5pPr algn="ctr" defTabSz="963103" rtl="0" eaLnBrk="0" fontAlgn="base" hangingPunct="0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5pPr>
      <a:lvl6pPr marL="435437" algn="ctr" defTabSz="963103" rtl="0" fontAlgn="base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6pPr>
      <a:lvl7pPr marL="870875" algn="ctr" defTabSz="963103" rtl="0" fontAlgn="base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7pPr>
      <a:lvl8pPr marL="1306312" algn="ctr" defTabSz="963103" rtl="0" fontAlgn="base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8pPr>
      <a:lvl9pPr marL="1741749" algn="ctr" defTabSz="963103" rtl="0" fontAlgn="base">
        <a:spcBef>
          <a:spcPct val="0"/>
        </a:spcBef>
        <a:spcAft>
          <a:spcPct val="0"/>
        </a:spcAft>
        <a:defRPr kumimoji="1" sz="4667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61353" indent="-361353" algn="l" defTabSz="963103" rtl="0" eaLnBrk="0" fontAlgn="base" hangingPunct="0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825206" indent="-342900" algn="l" defTabSz="96310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lvl2pPr>
      <a:lvl3pPr marL="1203500" indent="-240398" algn="l" defTabSz="963103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lvl3pPr>
      <a:lvl4pPr marL="1731160" indent="-285750" algn="l" defTabSz="96310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18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lvl4pPr>
      <a:lvl5pPr marL="2211955" indent="-285750" algn="l" defTabSz="96310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18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lvl5pPr>
      <a:lvl6pPr marL="2602041" indent="-240398" algn="l" defTabSz="963103" rtl="0" fontAlgn="base">
        <a:spcBef>
          <a:spcPct val="20000"/>
        </a:spcBef>
        <a:spcAft>
          <a:spcPct val="0"/>
        </a:spcAft>
        <a:buChar char="»"/>
        <a:defRPr kumimoji="1" sz="2095">
          <a:solidFill>
            <a:schemeClr val="tx1"/>
          </a:solidFill>
          <a:latin typeface="+mn-lt"/>
          <a:ea typeface="+mn-ea"/>
        </a:defRPr>
      </a:lvl6pPr>
      <a:lvl7pPr marL="3037478" indent="-240398" algn="l" defTabSz="963103" rtl="0" fontAlgn="base">
        <a:spcBef>
          <a:spcPct val="20000"/>
        </a:spcBef>
        <a:spcAft>
          <a:spcPct val="0"/>
        </a:spcAft>
        <a:buChar char="»"/>
        <a:defRPr kumimoji="1" sz="2095">
          <a:solidFill>
            <a:schemeClr val="tx1"/>
          </a:solidFill>
          <a:latin typeface="+mn-lt"/>
          <a:ea typeface="+mn-ea"/>
        </a:defRPr>
      </a:lvl7pPr>
      <a:lvl8pPr marL="3472915" indent="-240398" algn="l" defTabSz="963103" rtl="0" fontAlgn="base">
        <a:spcBef>
          <a:spcPct val="20000"/>
        </a:spcBef>
        <a:spcAft>
          <a:spcPct val="0"/>
        </a:spcAft>
        <a:buChar char="»"/>
        <a:defRPr kumimoji="1" sz="2095">
          <a:solidFill>
            <a:schemeClr val="tx1"/>
          </a:solidFill>
          <a:latin typeface="+mn-lt"/>
          <a:ea typeface="+mn-ea"/>
        </a:defRPr>
      </a:lvl8pPr>
      <a:lvl9pPr marL="3908352" indent="-240398" algn="l" defTabSz="963103" rtl="0" fontAlgn="base">
        <a:spcBef>
          <a:spcPct val="20000"/>
        </a:spcBef>
        <a:spcAft>
          <a:spcPct val="0"/>
        </a:spcAft>
        <a:buChar char="»"/>
        <a:defRPr kumimoji="1" sz="2095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96410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2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sv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59.svg"/><Relationship Id="rId4" Type="http://schemas.microsoft.com/office/2007/relationships/hdphoto" Target="../media/hdphoto2.wdp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49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7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0" Type="http://schemas.openxmlformats.org/officeDocument/2006/relationships/image" Target="../media/image69.sv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73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svg"/><Relationship Id="rId5" Type="http://schemas.openxmlformats.org/officeDocument/2006/relationships/image" Target="../media/image51.png"/><Relationship Id="rId4" Type="http://schemas.openxmlformats.org/officeDocument/2006/relationships/image" Target="../media/image75.svg"/><Relationship Id="rId9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12" Type="http://schemas.openxmlformats.org/officeDocument/2006/relationships/image" Target="../media/image9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svg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0" Type="http://schemas.openxmlformats.org/officeDocument/2006/relationships/image" Target="../media/image88.svg"/><Relationship Id="rId4" Type="http://schemas.openxmlformats.org/officeDocument/2006/relationships/image" Target="../media/image82.svg"/><Relationship Id="rId9" Type="http://schemas.openxmlformats.org/officeDocument/2006/relationships/image" Target="../media/image57.png"/><Relationship Id="rId14" Type="http://schemas.openxmlformats.org/officeDocument/2006/relationships/image" Target="../media/image92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4.svg"/><Relationship Id="rId7" Type="http://schemas.openxmlformats.org/officeDocument/2006/relationships/image" Target="../media/image69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73.svg"/><Relationship Id="rId5" Type="http://schemas.openxmlformats.org/officeDocument/2006/relationships/image" Target="../media/image67.sv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7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106.svg"/><Relationship Id="rId3" Type="http://schemas.openxmlformats.org/officeDocument/2006/relationships/image" Target="../media/image62.png"/><Relationship Id="rId7" Type="http://schemas.openxmlformats.org/officeDocument/2006/relationships/image" Target="../media/image100.svg"/><Relationship Id="rId12" Type="http://schemas.openxmlformats.org/officeDocument/2006/relationships/image" Target="../media/image6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11" Type="http://schemas.openxmlformats.org/officeDocument/2006/relationships/image" Target="../media/image104.svg"/><Relationship Id="rId5" Type="http://schemas.openxmlformats.org/officeDocument/2006/relationships/image" Target="../media/image98.svg"/><Relationship Id="rId10" Type="http://schemas.openxmlformats.org/officeDocument/2006/relationships/image" Target="../media/image66.png"/><Relationship Id="rId4" Type="http://schemas.openxmlformats.org/officeDocument/2006/relationships/image" Target="../media/image63.png"/><Relationship Id="rId9" Type="http://schemas.openxmlformats.org/officeDocument/2006/relationships/image" Target="../media/image10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4.svg"/><Relationship Id="rId7" Type="http://schemas.openxmlformats.org/officeDocument/2006/relationships/image" Target="../media/image69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73.svg"/><Relationship Id="rId5" Type="http://schemas.openxmlformats.org/officeDocument/2006/relationships/image" Target="../media/image67.sv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7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hyperlink" Target="https://youtu.be/KjkFWLCKJ94?si=c-XTsf2EILCd9Bjl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png"/><Relationship Id="rId4" Type="http://schemas.openxmlformats.org/officeDocument/2006/relationships/hyperlink" Target="https://youtu.be/27Cu1MOQC0Q?si=lzwg6ZKlVF3rK3Fv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s://scratch.mit.edu/projects/1039327813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scratch.mit.edu/projects/1039327813" TargetMode="Externa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7.png"/><Relationship Id="rId2" Type="http://schemas.openxmlformats.org/officeDocument/2006/relationships/hyperlink" Target="https://scratch.mit.edu/projects/1039327813" TargetMode="Externa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76.png"/><Relationship Id="rId4" Type="http://schemas.microsoft.com/office/2007/relationships/hdphoto" Target="../media/hdphoto4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1039327813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103932781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9.png"/><Relationship Id="rId4" Type="http://schemas.openxmlformats.org/officeDocument/2006/relationships/hyperlink" Target="https://scratch.mit.edu/projects/103932781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scratch.mit.edu/projects/1039327813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792C0C5-C961-4F3A-9326-F9DFD7BA3E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7" t="11087" r="2573"/>
          <a:stretch/>
        </p:blipFill>
        <p:spPr>
          <a:xfrm>
            <a:off x="1199456" y="692696"/>
            <a:ext cx="4216821" cy="4543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01CA8167-3A16-4A22-92E4-58040478CFAE}"/>
              </a:ext>
            </a:extLst>
          </p:cNvPr>
          <p:cNvSpPr/>
          <p:nvPr/>
        </p:nvSpPr>
        <p:spPr bwMode="auto">
          <a:xfrm>
            <a:off x="6312023" y="692696"/>
            <a:ext cx="4910989" cy="5808388"/>
          </a:xfrm>
          <a:prstGeom prst="roundRect">
            <a:avLst/>
          </a:prstGeom>
          <a:solidFill>
            <a:srgbClr val="21677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000" b="0" i="0" u="none" strike="noStrike" kern="120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2D56C16-559D-428A-8746-7B1BABF95809}"/>
              </a:ext>
            </a:extLst>
          </p:cNvPr>
          <p:cNvSpPr txBox="1"/>
          <p:nvPr/>
        </p:nvSpPr>
        <p:spPr>
          <a:xfrm>
            <a:off x="7053716" y="1013305"/>
            <a:ext cx="3427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518388" indent="-518388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kumimoji="0" sz="3600" kern="0" baseline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公     告     欄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55BE72C-9550-490C-A515-B1CAC8D87EC3}"/>
              </a:ext>
            </a:extLst>
          </p:cNvPr>
          <p:cNvSpPr txBox="1"/>
          <p:nvPr/>
        </p:nvSpPr>
        <p:spPr>
          <a:xfrm>
            <a:off x="6751292" y="1925827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服務學校：</a:t>
            </a:r>
            <a:endParaRPr kumimoji="0" lang="en-US" altLang="zh-TW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桃園建國國中</a:t>
            </a:r>
            <a:endParaRPr kumimoji="0" lang="en-US" altLang="zh-TW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1" name="副標題 3">
            <a:extLst>
              <a:ext uri="{FF2B5EF4-FFF2-40B4-BE49-F238E27FC236}">
                <a16:creationId xmlns:a16="http://schemas.microsoft.com/office/drawing/2014/main" id="{D83958A9-EA7E-48B8-A9D5-ECE4B6DD3CDA}"/>
              </a:ext>
            </a:extLst>
          </p:cNvPr>
          <p:cNvSpPr txBox="1">
            <a:spLocks/>
          </p:cNvSpPr>
          <p:nvPr/>
        </p:nvSpPr>
        <p:spPr bwMode="auto">
          <a:xfrm>
            <a:off x="1355467" y="5251052"/>
            <a:ext cx="3904798" cy="1265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61353" lvl="0" indent="-361353" algn="ctr" defTabSz="963103" rtl="0" eaLnBrk="0" fontAlgn="base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kumimoji="1" sz="4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25206" lvl="1" indent="-342900" algn="ctr" defTabSz="96310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None/>
              <a:defRPr kumimoji="1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203500" lvl="2" indent="-240398" algn="ctr" defTabSz="96310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kumimoji="1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731160" lvl="3" indent="-285750" algn="ctr" defTabSz="96310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None/>
              <a:defRPr kumimoji="1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211955" lvl="4" indent="-285750" algn="ctr" defTabSz="963103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None/>
              <a:defRPr kumimoji="1" sz="1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602041" lvl="5" indent="-240398" algn="ctr" defTabSz="963103" rtl="0" fontAlgn="ba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7478" lvl="6" indent="-240398" algn="ctr" defTabSz="963103" rtl="0" fontAlgn="ba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72915" lvl="7" indent="-240398" algn="ctr" defTabSz="963103" rtl="0" fontAlgn="ba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08352" lvl="8" indent="-240398" algn="ctr" defTabSz="963103" rtl="0" fontAlgn="base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61353" marR="0" lvl="0" indent="-361353" algn="ctr" defTabSz="963103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25400" dist="50800" dir="2700000" algn="tl" rotWithShape="0">
                    <a:srgbClr val="613407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桃園市建國國中</a:t>
            </a:r>
            <a:endParaRPr kumimoji="1" lang="en-US" altLang="zh-TW" sz="36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25400" dist="50800" dir="2700000" algn="tl" rotWithShape="0">
                  <a:srgbClr val="613407"/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61353" marR="0" lvl="0" indent="-361353" algn="ctr" defTabSz="963103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r>
              <a:rPr kumimoji="1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25400" dist="50800" dir="2700000" algn="tl" rotWithShape="0">
                    <a:srgbClr val="613407"/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黃彥超 老師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8F272F8-0796-455B-A44A-612382552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215" y="3500625"/>
            <a:ext cx="1984602" cy="1984602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078E537A-560C-4E0F-AFB1-424334FD5A73}"/>
              </a:ext>
            </a:extLst>
          </p:cNvPr>
          <p:cNvSpPr txBox="1"/>
          <p:nvPr/>
        </p:nvSpPr>
        <p:spPr>
          <a:xfrm>
            <a:off x="6829325" y="5485227"/>
            <a:ext cx="38763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kumimoji="0" sz="2800" b="1" kern="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ctr"/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http://gg.gg/1b6tmq</a:t>
            </a:r>
          </a:p>
          <a:p>
            <a:pPr algn="ctr"/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資源分享</a:t>
            </a:r>
          </a:p>
        </p:txBody>
      </p:sp>
    </p:spTree>
    <p:extLst>
      <p:ext uri="{BB962C8B-B14F-4D97-AF65-F5344CB8AC3E}">
        <p14:creationId xmlns:p14="http://schemas.microsoft.com/office/powerpoint/2010/main" val="3875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使用積木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93CCC65-1C03-A831-2492-5BEAC0AA3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693" y="187588"/>
            <a:ext cx="2213850" cy="1227481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F678C7D9-99F5-C2C3-4990-95E5D41DE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 rot="291197">
            <a:off x="6238694" y="1254459"/>
            <a:ext cx="1912500" cy="211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8F92BE9E-FD2F-E8B8-6925-E925B2E4E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 rot="16491197">
            <a:off x="9424152" y="1315019"/>
            <a:ext cx="1912500" cy="211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6832F89B-1D25-992C-2825-6830D54AA4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 rot="21308803" flipV="1">
            <a:off x="9332681" y="4050346"/>
            <a:ext cx="1912500" cy="211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984DEF80-643D-D96B-0461-B0C8A9CD7D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 rot="5108803" flipV="1">
            <a:off x="6330164" y="3989788"/>
            <a:ext cx="1912500" cy="211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7CA5B4B4-1681-D8B3-0558-4E8B18FE9951}"/>
              </a:ext>
            </a:extLst>
          </p:cNvPr>
          <p:cNvSpPr txBox="1"/>
          <p:nvPr/>
        </p:nvSpPr>
        <p:spPr>
          <a:xfrm>
            <a:off x="6335671" y="3287265"/>
            <a:ext cx="2084425" cy="57888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面朝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90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HK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3C8362F3-34B8-104C-4649-BA15A04EF5B0}"/>
              </a:ext>
            </a:extLst>
          </p:cNvPr>
          <p:cNvSpPr txBox="1"/>
          <p:nvPr/>
        </p:nvSpPr>
        <p:spPr>
          <a:xfrm>
            <a:off x="9389123" y="3287265"/>
            <a:ext cx="2084425" cy="57888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面朝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0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HK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993DE61-D1E2-40CB-5EE7-47BF45EE60AC}"/>
              </a:ext>
            </a:extLst>
          </p:cNvPr>
          <p:cNvSpPr txBox="1"/>
          <p:nvPr/>
        </p:nvSpPr>
        <p:spPr>
          <a:xfrm>
            <a:off x="6335671" y="6101281"/>
            <a:ext cx="2084425" cy="57888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面朝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270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HK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33AEBB5-E589-73BE-FDA7-DE18707FF2E5}"/>
              </a:ext>
            </a:extLst>
          </p:cNvPr>
          <p:cNvSpPr txBox="1"/>
          <p:nvPr/>
        </p:nvSpPr>
        <p:spPr>
          <a:xfrm>
            <a:off x="9389123" y="6101281"/>
            <a:ext cx="2084425" cy="578882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面朝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180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HK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33" name="Google Shape;118;p15">
            <a:extLst>
              <a:ext uri="{FF2B5EF4-FFF2-40B4-BE49-F238E27FC236}">
                <a16:creationId xmlns:a16="http://schemas.microsoft.com/office/drawing/2014/main" id="{76C091A1-4F88-3BA6-F221-9C848959F690}"/>
              </a:ext>
            </a:extLst>
          </p:cNvPr>
          <p:cNvSpPr txBox="1"/>
          <p:nvPr/>
        </p:nvSpPr>
        <p:spPr>
          <a:xfrm>
            <a:off x="2584820" y="5349440"/>
            <a:ext cx="102956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  <a:sym typeface="Times New Roman"/>
              </a:rPr>
              <a:t>180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  <a:sym typeface="Times New Roman"/>
            </a:endParaRPr>
          </a:p>
        </p:txBody>
      </p:sp>
      <p:sp>
        <p:nvSpPr>
          <p:cNvPr id="34" name="Google Shape;119;p15">
            <a:extLst>
              <a:ext uri="{FF2B5EF4-FFF2-40B4-BE49-F238E27FC236}">
                <a16:creationId xmlns:a16="http://schemas.microsoft.com/office/drawing/2014/main" id="{E250ED49-30F0-3A5B-A329-2CAEB18DFD95}"/>
              </a:ext>
            </a:extLst>
          </p:cNvPr>
          <p:cNvSpPr txBox="1"/>
          <p:nvPr/>
        </p:nvSpPr>
        <p:spPr>
          <a:xfrm>
            <a:off x="4865620" y="3348548"/>
            <a:ext cx="7970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  <a:sym typeface="Times New Roman"/>
              </a:rPr>
              <a:t>90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  <a:sym typeface="Times New Roman"/>
            </a:endParaRPr>
          </a:p>
        </p:txBody>
      </p:sp>
      <p:sp>
        <p:nvSpPr>
          <p:cNvPr id="35" name="Google Shape;120;p15">
            <a:extLst>
              <a:ext uri="{FF2B5EF4-FFF2-40B4-BE49-F238E27FC236}">
                <a16:creationId xmlns:a16="http://schemas.microsoft.com/office/drawing/2014/main" id="{05D1E52A-3927-FF93-F552-C20FCA03C7BB}"/>
              </a:ext>
            </a:extLst>
          </p:cNvPr>
          <p:cNvSpPr txBox="1"/>
          <p:nvPr/>
        </p:nvSpPr>
        <p:spPr>
          <a:xfrm>
            <a:off x="187939" y="3128768"/>
            <a:ext cx="118892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  <a:sym typeface="Times New Roman"/>
              </a:rPr>
              <a:t>270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  <a:sym typeface="Times New Roman"/>
              </a:rPr>
              <a:t>(-90)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  <a:sym typeface="Times New Roman"/>
            </a:endParaRPr>
          </a:p>
        </p:txBody>
      </p:sp>
      <p:sp>
        <p:nvSpPr>
          <p:cNvPr id="36" name="Google Shape;121;p15">
            <a:extLst>
              <a:ext uri="{FF2B5EF4-FFF2-40B4-BE49-F238E27FC236}">
                <a16:creationId xmlns:a16="http://schemas.microsoft.com/office/drawing/2014/main" id="{534D7F0D-8FF4-8EE0-6118-B54655E3BB09}"/>
              </a:ext>
            </a:extLst>
          </p:cNvPr>
          <p:cNvSpPr txBox="1"/>
          <p:nvPr/>
        </p:nvSpPr>
        <p:spPr>
          <a:xfrm>
            <a:off x="2832127" y="1400540"/>
            <a:ext cx="53495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3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  <a:sym typeface="Times New Roman"/>
              </a:rPr>
              <a:t>0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  <a:sym typeface="Times New Roman"/>
            </a:endParaRPr>
          </a:p>
        </p:txBody>
      </p:sp>
      <p:sp>
        <p:nvSpPr>
          <p:cNvPr id="37" name="Google Shape;122;p15">
            <a:extLst>
              <a:ext uri="{FF2B5EF4-FFF2-40B4-BE49-F238E27FC236}">
                <a16:creationId xmlns:a16="http://schemas.microsoft.com/office/drawing/2014/main" id="{951BEE67-35D1-D5F3-3EEA-0A4682576A1D}"/>
              </a:ext>
            </a:extLst>
          </p:cNvPr>
          <p:cNvSpPr/>
          <p:nvPr/>
        </p:nvSpPr>
        <p:spPr>
          <a:xfrm>
            <a:off x="1468330" y="2095156"/>
            <a:ext cx="3262549" cy="3144403"/>
          </a:xfrm>
          <a:prstGeom prst="ellipse">
            <a:avLst/>
          </a:prstGeom>
          <a:noFill/>
          <a:ln w="76200" cap="flat" cmpd="sng">
            <a:solidFill>
              <a:schemeClr val="dk1"/>
            </a:solidFill>
            <a:prstDash val="sys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264E9A15-D879-6A95-B060-3B655593051C}"/>
              </a:ext>
            </a:extLst>
          </p:cNvPr>
          <p:cNvCxnSpPr>
            <a:cxnSpLocks/>
          </p:cNvCxnSpPr>
          <p:nvPr/>
        </p:nvCxnSpPr>
        <p:spPr>
          <a:xfrm flipH="1">
            <a:off x="6335671" y="4289514"/>
            <a:ext cx="1778951" cy="0"/>
          </a:xfrm>
          <a:prstGeom prst="line">
            <a:avLst/>
          </a:prstGeom>
          <a:ln w="57150" cap="rnd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FB6440E4-ACEB-6AD5-1FF7-B58DB67EF067}"/>
              </a:ext>
            </a:extLst>
          </p:cNvPr>
          <p:cNvCxnSpPr>
            <a:cxnSpLocks/>
          </p:cNvCxnSpPr>
          <p:nvPr/>
        </p:nvCxnSpPr>
        <p:spPr>
          <a:xfrm>
            <a:off x="11209212" y="1498294"/>
            <a:ext cx="0" cy="1630474"/>
          </a:xfrm>
          <a:prstGeom prst="line">
            <a:avLst/>
          </a:prstGeom>
          <a:ln w="57150" cap="rnd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7CCA103-F381-1E8B-32D4-C76BFD951D36}"/>
              </a:ext>
            </a:extLst>
          </p:cNvPr>
          <p:cNvCxnSpPr>
            <a:cxnSpLocks/>
          </p:cNvCxnSpPr>
          <p:nvPr/>
        </p:nvCxnSpPr>
        <p:spPr>
          <a:xfrm>
            <a:off x="6471677" y="3128768"/>
            <a:ext cx="1806016" cy="0"/>
          </a:xfrm>
          <a:prstGeom prst="line">
            <a:avLst/>
          </a:prstGeom>
          <a:ln w="57150" cap="rnd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9CE95BF2-6A96-D9B4-B888-5D9D3CC5D844}"/>
              </a:ext>
            </a:extLst>
          </p:cNvPr>
          <p:cNvCxnSpPr>
            <a:cxnSpLocks/>
          </p:cNvCxnSpPr>
          <p:nvPr/>
        </p:nvCxnSpPr>
        <p:spPr>
          <a:xfrm flipV="1">
            <a:off x="9513975" y="4299788"/>
            <a:ext cx="0" cy="1579384"/>
          </a:xfrm>
          <a:prstGeom prst="line">
            <a:avLst/>
          </a:prstGeom>
          <a:ln w="57150" cap="rnd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7A82A66C-6071-4E3D-86CA-F2BB09C55803}"/>
              </a:ext>
            </a:extLst>
          </p:cNvPr>
          <p:cNvSpPr txBox="1"/>
          <p:nvPr/>
        </p:nvSpPr>
        <p:spPr>
          <a:xfrm>
            <a:off x="782400" y="5978985"/>
            <a:ext cx="4297606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程式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預設為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面朝</a:t>
            </a:r>
            <a:r>
              <a:rPr kumimoji="0" lang="en-US" altLang="zh-TW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90</a:t>
            </a:r>
            <a:r>
              <a:rPr kumimoji="0" lang="zh-TW" altLang="en-US" sz="2800" b="1" kern="0" baseline="0" dirty="0" smtClean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TW" altLang="en-US" sz="2800" b="1" kern="0" baseline="0" dirty="0">
              <a:solidFill>
                <a:srgbClr val="FFC000">
                  <a:lumMod val="60000"/>
                  <a:lumOff val="4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93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BDC370-D147-42A4-B44F-D86264B37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/>
              <a:t>筆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的方向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426E5E8-548D-4B55-A6D6-C22E3D5DB2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7403E55-A942-4722-A539-319796642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3154706"/>
            <a:ext cx="4344018" cy="2492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639CCAE-3FFC-457C-8A3C-022D5E515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322" y="2948353"/>
            <a:ext cx="1733792" cy="165758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8A40866-B3B6-4D66-9427-31453FF02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0893" y="2832788"/>
            <a:ext cx="1790950" cy="168616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7A2C257-3070-46D0-A94F-8CBDC212C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3458" y="1825625"/>
            <a:ext cx="1562318" cy="363905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7A82A66C-6071-4E3D-86CA-F2BB09C55803}"/>
              </a:ext>
            </a:extLst>
          </p:cNvPr>
          <p:cNvSpPr txBox="1"/>
          <p:nvPr/>
        </p:nvSpPr>
        <p:spPr>
          <a:xfrm>
            <a:off x="568014" y="6135904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善用角色移動，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對準眼睛與屁股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即可輕易對應筆跡</a:t>
            </a:r>
            <a:endParaRPr kumimoji="0" lang="zh-TW" altLang="en-US" sz="2800" b="1" kern="0" baseline="0" dirty="0">
              <a:solidFill>
                <a:srgbClr val="FF33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851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B2A641D-8734-14E4-A184-4E94C3067C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82"/>
          <a:stretch/>
        </p:blipFill>
        <p:spPr>
          <a:xfrm>
            <a:off x="4496111" y="1371600"/>
            <a:ext cx="3995913" cy="5346700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程式積木</a:t>
            </a:r>
          </a:p>
        </p:txBody>
      </p:sp>
      <p:pic>
        <p:nvPicPr>
          <p:cNvPr id="2" name="Picture 2" descr="296810121">
            <a:extLst>
              <a:ext uri="{FF2B5EF4-FFF2-40B4-BE49-F238E27FC236}">
                <a16:creationId xmlns:a16="http://schemas.microsoft.com/office/drawing/2014/main" id="{67D2200E-DF50-D26C-6F63-FAC170BD2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750" y1="35417" x2="59167" y2="42500"/>
                        <a14:foregroundMark x1="42083" y1="60833" x2="41250" y2="6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690" y="0"/>
            <a:ext cx="918065" cy="91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13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79CC0C13-C73B-99BE-6F4E-6DC4F6AAF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17" y="2498466"/>
            <a:ext cx="3148855" cy="327331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F57B27C-CAA8-F080-B17E-38C5B152A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7989" y="2416832"/>
            <a:ext cx="3674834" cy="3179108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/>
              <a:t>延伸練習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◎ 電腦輔助學習趨勢…">
            <a:extLst>
              <a:ext uri="{FF2B5EF4-FFF2-40B4-BE49-F238E27FC236}">
                <a16:creationId xmlns:a16="http://schemas.microsoft.com/office/drawing/2014/main" id="{CE54C6D4-3C6E-EDB4-9866-9789F5B9B30D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838200" y="1422014"/>
            <a:ext cx="4833135" cy="1163352"/>
          </a:xfrm>
          <a:prstGeom prst="rect">
            <a:avLst/>
          </a:prstGeom>
          <a:noFill/>
          <a:ln>
            <a:noFill/>
          </a:ln>
          <a:effectLst/>
        </p:spPr>
        <p:txBody>
          <a:bodyPr lIns="96317" tIns="48158" rIns="96317" bIns="48158">
            <a:normAutofit/>
          </a:bodyPr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762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4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 Unicode MS"/>
              </a:rPr>
              <a:t>小試身手</a:t>
            </a:r>
            <a:r>
              <a:rPr kumimoji="0" lang="en-US" altLang="zh-TW" sz="4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 Unicode MS"/>
              </a:rPr>
              <a:t>-</a:t>
            </a:r>
            <a:r>
              <a:rPr kumimoji="0" lang="zh-TW" altLang="en-US" sz="4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 Unicode MS"/>
              </a:rPr>
              <a:t>螺旋圖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9774322-387A-309B-1297-7E3C6834C9EE}"/>
              </a:ext>
            </a:extLst>
          </p:cNvPr>
          <p:cNvSpPr txBox="1"/>
          <p:nvPr/>
        </p:nvSpPr>
        <p:spPr>
          <a:xfrm>
            <a:off x="281888" y="5690267"/>
            <a:ext cx="36279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初始長度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5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每次長度多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共轉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40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次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529A4AB-5954-9F07-10BF-93828AFBBB92}"/>
              </a:ext>
            </a:extLst>
          </p:cNvPr>
          <p:cNvSpPr txBox="1"/>
          <p:nvPr/>
        </p:nvSpPr>
        <p:spPr>
          <a:xfrm>
            <a:off x="4260816" y="5709456"/>
            <a:ext cx="38106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初始長度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5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每次長度多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共轉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30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次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F193B2A-35E5-8C51-83EE-BEE6A1F24155}"/>
              </a:ext>
            </a:extLst>
          </p:cNvPr>
          <p:cNvSpPr txBox="1"/>
          <p:nvPr/>
        </p:nvSpPr>
        <p:spPr>
          <a:xfrm>
            <a:off x="8233593" y="5709456"/>
            <a:ext cx="36279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初始長度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5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每次長度多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共轉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50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次</a:t>
            </a:r>
          </a:p>
        </p:txBody>
      </p:sp>
      <p:pic>
        <p:nvPicPr>
          <p:cNvPr id="3" name="Picture 2" descr="296810121">
            <a:extLst>
              <a:ext uri="{FF2B5EF4-FFF2-40B4-BE49-F238E27FC236}">
                <a16:creationId xmlns:a16="http://schemas.microsoft.com/office/drawing/2014/main" id="{49E95DCE-4566-0285-03EC-3E6010C20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63750" y1="35417" x2="59167" y2="42500"/>
                        <a14:foregroundMark x1="42083" y1="60833" x2="41250" y2="6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690" y="0"/>
            <a:ext cx="918065" cy="91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6A348A4-2AF2-4A1A-8343-80D0A31178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1756" y="2747577"/>
            <a:ext cx="3225966" cy="277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7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萬花筒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/>
              <a:t>任務說明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96B3C-00E7-C93B-78BE-1F1E7466E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949978"/>
          </a:xfrm>
        </p:spPr>
        <p:txBody>
          <a:bodyPr/>
          <a:lstStyle/>
          <a:p>
            <a:pPr marL="571500" indent="-571500">
              <a:lnSpc>
                <a:spcPct val="100000"/>
              </a:lnSpc>
              <a:spcBef>
                <a:spcPts val="0"/>
              </a:spcBef>
              <a:buSzPct val="100000"/>
            </a:pPr>
            <a:r>
              <a:rPr lang="zh-TW" altLang="en-US" dirty="0"/>
              <a:t>依序詢問</a:t>
            </a:r>
            <a:r>
              <a:rPr lang="zh-TW" altLang="en-US" b="1" dirty="0">
                <a:solidFill>
                  <a:srgbClr val="C00000"/>
                </a:solidFill>
              </a:rPr>
              <a:t>要畫出正幾邊形？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要畫幾個圖形？</a:t>
            </a:r>
            <a:endParaRPr lang="en-US" altLang="zh-TW" b="1" dirty="0">
              <a:solidFill>
                <a:srgbClr val="0070C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47D71FD-2510-421D-ADDF-00E4617C7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11" y="2832145"/>
            <a:ext cx="3377536" cy="2520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07F2F5C-EF60-4D25-BF87-82EC56746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750" y="2822397"/>
            <a:ext cx="3370500" cy="2520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E75AAA-D568-48D3-8E46-120A75308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453" y="2809401"/>
            <a:ext cx="3372275" cy="252000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3751022-F65F-4452-AAC1-09614D0A2CDB}"/>
              </a:ext>
            </a:extLst>
          </p:cNvPr>
          <p:cNvSpPr txBox="1"/>
          <p:nvPr/>
        </p:nvSpPr>
        <p:spPr>
          <a:xfrm>
            <a:off x="568014" y="6135904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以鉛筆為角色，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依照輸入的邊數與個數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繪製多個正多邊形</a:t>
            </a:r>
          </a:p>
        </p:txBody>
      </p:sp>
    </p:spTree>
    <p:extLst>
      <p:ext uri="{BB962C8B-B14F-4D97-AF65-F5344CB8AC3E}">
        <p14:creationId xmlns:p14="http://schemas.microsoft.com/office/powerpoint/2010/main" val="334994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萬花筒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流程圖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96B3C-00E7-C93B-78BE-1F1E7466E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lnSpc>
                <a:spcPct val="100000"/>
              </a:lnSpc>
              <a:spcBef>
                <a:spcPts val="0"/>
              </a:spcBef>
              <a:buSzPct val="100000"/>
            </a:pP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2A03FB4-2677-C679-3CFB-86BA489D3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533974"/>
            <a:ext cx="4382112" cy="49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7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57BF50-43AE-4F7F-5D74-8F8DD332A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模組化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95FECC5-CC26-7CB8-2413-41A27A84F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343"/>
          <a:stretch/>
        </p:blipFill>
        <p:spPr>
          <a:xfrm>
            <a:off x="2423592" y="2204864"/>
            <a:ext cx="7620000" cy="2895029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AF2FAB8-9503-FEB0-3DA4-BF1C18902AB5}"/>
              </a:ext>
            </a:extLst>
          </p:cNvPr>
          <p:cNvSpPr/>
          <p:nvPr/>
        </p:nvSpPr>
        <p:spPr>
          <a:xfrm>
            <a:off x="2423592" y="2215497"/>
            <a:ext cx="2828260" cy="288439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1A405744-B8FF-8868-537B-052B145FC043}"/>
              </a:ext>
            </a:extLst>
          </p:cNvPr>
          <p:cNvSpPr/>
          <p:nvPr/>
        </p:nvSpPr>
        <p:spPr>
          <a:xfrm>
            <a:off x="5361721" y="2215497"/>
            <a:ext cx="2828260" cy="288439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356F8C6-53C5-AE62-5333-B0A2101A76EF}"/>
              </a:ext>
            </a:extLst>
          </p:cNvPr>
          <p:cNvSpPr txBox="1"/>
          <p:nvPr/>
        </p:nvSpPr>
        <p:spPr>
          <a:xfrm>
            <a:off x="2718665" y="1835783"/>
            <a:ext cx="2238113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暖身操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A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套餐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B439607-09C3-FE69-D8F6-13DB0803A040}"/>
              </a:ext>
            </a:extLst>
          </p:cNvPr>
          <p:cNvSpPr txBox="1"/>
          <p:nvPr/>
        </p:nvSpPr>
        <p:spPr>
          <a:xfrm>
            <a:off x="5656794" y="1835783"/>
            <a:ext cx="2238113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暖身操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套餐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97B9546-EF60-4BF1-8C0D-B7B7AE6ED973}"/>
              </a:ext>
            </a:extLst>
          </p:cNvPr>
          <p:cNvSpPr txBox="1"/>
          <p:nvPr/>
        </p:nvSpPr>
        <p:spPr>
          <a:xfrm>
            <a:off x="568014" y="5699909"/>
            <a:ext cx="11010714" cy="954107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體育老師教你們一套暖身操即是模組化</a:t>
            </a:r>
            <a:endParaRPr kumimoji="0" lang="en-US" altLang="zh-TW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之後每一堂課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老師只要說做操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，即可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知道要做一系列的動作</a:t>
            </a:r>
            <a:endParaRPr kumimoji="0" lang="zh-HK" altLang="en-US" sz="2800" b="1" kern="0" baseline="0" dirty="0">
              <a:solidFill>
                <a:srgbClr val="FF33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14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57BF50-43AE-4F7F-5D74-8F8DD332A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模組化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重複使用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FC257BB-62C7-350B-0DDB-3663234DE71F}"/>
              </a:ext>
            </a:extLst>
          </p:cNvPr>
          <p:cNvGrpSpPr/>
          <p:nvPr/>
        </p:nvGrpSpPr>
        <p:grpSpPr>
          <a:xfrm>
            <a:off x="1306032" y="2049273"/>
            <a:ext cx="2828260" cy="3203211"/>
            <a:chOff x="1306032" y="2049273"/>
            <a:chExt cx="2828260" cy="3203211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95FECC5-CC26-7CB8-2413-41A27A84F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62883" b="50409"/>
            <a:stretch/>
          </p:blipFill>
          <p:spPr>
            <a:xfrm>
              <a:off x="1306032" y="2418354"/>
              <a:ext cx="2828260" cy="2834130"/>
            </a:xfrm>
            <a:prstGeom prst="rect">
              <a:avLst/>
            </a:prstGeom>
          </p:spPr>
        </p:pic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4AF2FAB8-9503-FEB0-3DA4-BF1C18902AB5}"/>
                </a:ext>
              </a:extLst>
            </p:cNvPr>
            <p:cNvSpPr/>
            <p:nvPr/>
          </p:nvSpPr>
          <p:spPr>
            <a:xfrm>
              <a:off x="1306032" y="2428987"/>
              <a:ext cx="2828260" cy="2823497"/>
            </a:xfrm>
            <a:prstGeom prst="round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4356F8C6-53C5-AE62-5333-B0A2101A76EF}"/>
                </a:ext>
              </a:extLst>
            </p:cNvPr>
            <p:cNvSpPr txBox="1"/>
            <p:nvPr/>
          </p:nvSpPr>
          <p:spPr>
            <a:xfrm>
              <a:off x="1601105" y="2049273"/>
              <a:ext cx="2238113" cy="523220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暖身操</a:t>
              </a:r>
              <a:r>
                <a:rPr kumimoji="0" lang="en-US" altLang="zh-TW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A</a:t>
              </a:r>
              <a:r>
                <a:rPr kumimoji="0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套餐</a:t>
              </a:r>
            </a:p>
          </p:txBody>
        </p:sp>
      </p:grp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9A3F57BF-CA6A-2CD8-AFC5-1BFE06586302}"/>
              </a:ext>
            </a:extLst>
          </p:cNvPr>
          <p:cNvSpPr/>
          <p:nvPr/>
        </p:nvSpPr>
        <p:spPr>
          <a:xfrm>
            <a:off x="838200" y="1844824"/>
            <a:ext cx="10047768" cy="367240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367FD84-7185-9D2B-D317-DB031997D76E}"/>
              </a:ext>
            </a:extLst>
          </p:cNvPr>
          <p:cNvSpPr txBox="1"/>
          <p:nvPr/>
        </p:nvSpPr>
        <p:spPr>
          <a:xfrm>
            <a:off x="7039904" y="1198493"/>
            <a:ext cx="2638864" cy="646331"/>
          </a:xfrm>
          <a:prstGeom prst="rect">
            <a:avLst/>
          </a:prstGeom>
          <a:solidFill>
            <a:srgbClr val="2F528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A</a:t>
            </a:r>
            <a:r>
              <a:rPr kumimoji="0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套餐做</a:t>
            </a:r>
            <a:r>
              <a:rPr kumimoji="0" lang="en-US" altLang="zh-TW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</a:t>
            </a:r>
            <a:r>
              <a:rPr kumimoji="0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次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4F368467-2957-4ECE-FB3B-7ED3E460571A}"/>
              </a:ext>
            </a:extLst>
          </p:cNvPr>
          <p:cNvGrpSpPr/>
          <p:nvPr/>
        </p:nvGrpSpPr>
        <p:grpSpPr>
          <a:xfrm>
            <a:off x="4419597" y="2049273"/>
            <a:ext cx="2828260" cy="3203211"/>
            <a:chOff x="1306032" y="2049273"/>
            <a:chExt cx="2828260" cy="3203211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3A26E2F0-BBD1-BF13-2117-C9D53E1554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62883" b="50409"/>
            <a:stretch/>
          </p:blipFill>
          <p:spPr>
            <a:xfrm>
              <a:off x="1306032" y="2418354"/>
              <a:ext cx="2828260" cy="2834130"/>
            </a:xfrm>
            <a:prstGeom prst="rect">
              <a:avLst/>
            </a:prstGeom>
          </p:spPr>
        </p:pic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5D3E3884-2FDE-BB30-22BE-DFFAE4B60D72}"/>
                </a:ext>
              </a:extLst>
            </p:cNvPr>
            <p:cNvSpPr/>
            <p:nvPr/>
          </p:nvSpPr>
          <p:spPr>
            <a:xfrm>
              <a:off x="1306032" y="2428987"/>
              <a:ext cx="2828260" cy="2823497"/>
            </a:xfrm>
            <a:prstGeom prst="round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9A08EBEC-A06D-B5AC-08C5-F9C87690BB01}"/>
                </a:ext>
              </a:extLst>
            </p:cNvPr>
            <p:cNvSpPr txBox="1"/>
            <p:nvPr/>
          </p:nvSpPr>
          <p:spPr>
            <a:xfrm>
              <a:off x="1601105" y="2049273"/>
              <a:ext cx="2238113" cy="523220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暖身操</a:t>
              </a:r>
              <a:r>
                <a:rPr kumimoji="0" lang="en-US" altLang="zh-TW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A</a:t>
              </a:r>
              <a:r>
                <a:rPr kumimoji="0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套餐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6DA9EC1-D4C1-EDEF-D7BC-FD990C760395}"/>
              </a:ext>
            </a:extLst>
          </p:cNvPr>
          <p:cNvGrpSpPr/>
          <p:nvPr/>
        </p:nvGrpSpPr>
        <p:grpSpPr>
          <a:xfrm>
            <a:off x="7533161" y="2049273"/>
            <a:ext cx="2828260" cy="3203211"/>
            <a:chOff x="1306032" y="2049273"/>
            <a:chExt cx="2828260" cy="3203211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2CEA2864-1B08-40FF-595D-FD3E0471A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62883" b="50409"/>
            <a:stretch/>
          </p:blipFill>
          <p:spPr>
            <a:xfrm>
              <a:off x="1306032" y="2418354"/>
              <a:ext cx="2828260" cy="2834130"/>
            </a:xfrm>
            <a:prstGeom prst="rect">
              <a:avLst/>
            </a:prstGeom>
          </p:spPr>
        </p:pic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912C1424-5C40-6D5C-5321-63AB053BF76E}"/>
                </a:ext>
              </a:extLst>
            </p:cNvPr>
            <p:cNvSpPr/>
            <p:nvPr/>
          </p:nvSpPr>
          <p:spPr>
            <a:xfrm>
              <a:off x="1306032" y="2428987"/>
              <a:ext cx="2828260" cy="2823497"/>
            </a:xfrm>
            <a:prstGeom prst="round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F212C4C2-73EC-2262-17CC-699BF42B3BBF}"/>
                </a:ext>
              </a:extLst>
            </p:cNvPr>
            <p:cNvSpPr txBox="1"/>
            <p:nvPr/>
          </p:nvSpPr>
          <p:spPr>
            <a:xfrm>
              <a:off x="1601105" y="2049273"/>
              <a:ext cx="2238113" cy="523220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暖身操</a:t>
              </a:r>
              <a:r>
                <a:rPr kumimoji="0" lang="en-US" altLang="zh-TW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A</a:t>
              </a:r>
              <a:r>
                <a:rPr kumimoji="0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套餐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31E696B-07DF-4125-A3FC-7267163D3792}"/>
              </a:ext>
            </a:extLst>
          </p:cNvPr>
          <p:cNvSpPr txBox="1"/>
          <p:nvPr/>
        </p:nvSpPr>
        <p:spPr>
          <a:xfrm>
            <a:off x="568014" y="5699909"/>
            <a:ext cx="11010714" cy="954107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體育老師教你們一套暖身操即是模組化</a:t>
            </a:r>
            <a:endParaRPr kumimoji="0" lang="en-US" altLang="zh-TW" sz="2800" b="1" kern="0" baseline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之後每一堂課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老師只要說做操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，即可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知道要做一系列的動作</a:t>
            </a:r>
            <a:endParaRPr kumimoji="0" lang="zh-HK" altLang="en-US" sz="2800" b="1" kern="0" baseline="0" dirty="0">
              <a:solidFill>
                <a:srgbClr val="FF33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822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DC4A3B0C-2799-4464-9738-7EF24898D2CE}"/>
              </a:ext>
            </a:extLst>
          </p:cNvPr>
          <p:cNvGrpSpPr/>
          <p:nvPr/>
        </p:nvGrpSpPr>
        <p:grpSpPr>
          <a:xfrm>
            <a:off x="10704512" y="-129681"/>
            <a:ext cx="1480449" cy="1455498"/>
            <a:chOff x="10697139" y="-135391"/>
            <a:chExt cx="1480449" cy="1455498"/>
          </a:xfrm>
        </p:grpSpPr>
        <p:pic>
          <p:nvPicPr>
            <p:cNvPr id="12" name="Google Shape;206;p13">
              <a:extLst>
                <a:ext uri="{FF2B5EF4-FFF2-40B4-BE49-F238E27FC236}">
                  <a16:creationId xmlns:a16="http://schemas.microsoft.com/office/drawing/2014/main" id="{0334D44E-E005-4FA4-8C08-404D87AEE58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697139" y="-135391"/>
              <a:ext cx="1480449" cy="1455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207;p13">
              <a:extLst>
                <a:ext uri="{FF2B5EF4-FFF2-40B4-BE49-F238E27FC236}">
                  <a16:creationId xmlns:a16="http://schemas.microsoft.com/office/drawing/2014/main" id="{4AABFFE4-FF9B-4EBB-9300-3B444A4A5E5A}"/>
                </a:ext>
              </a:extLst>
            </p:cNvPr>
            <p:cNvSpPr txBox="1"/>
            <p:nvPr/>
          </p:nvSpPr>
          <p:spPr>
            <a:xfrm>
              <a:off x="11487395" y="502560"/>
              <a:ext cx="690193" cy="642012"/>
            </a:xfrm>
            <a:prstGeom prst="rect">
              <a:avLst/>
            </a:prstGeom>
            <a:noFill/>
            <a:ln>
              <a:noFill/>
            </a:ln>
            <a:effectLst>
              <a:outerShdw blurRad="50800" algn="ctr" rotWithShape="0">
                <a:srgbClr val="0070C0"/>
              </a:outerShdw>
            </a:effectLst>
          </p:spPr>
          <p:txBody>
            <a:bodyPr spcFirstLastPara="1" wrap="square" lIns="82930" tIns="41454" rIns="82930" bIns="41454" anchor="t" anchorCtr="0">
              <a:spAutoFit/>
            </a:bodyPr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</a:pPr>
              <a:r>
                <a:rPr kumimoji="0" lang="en-US" sz="3628" b="1" kern="0" baseline="0" dirty="0">
                  <a:solidFill>
                    <a:prstClr val="white"/>
                  </a:solidFill>
                  <a:effectLst>
                    <a:glow rad="50800">
                      <a:srgbClr val="0070C0"/>
                    </a:glow>
                    <a:outerShdw blurRad="342900" algn="ctr" rotWithShape="0">
                      <a:srgbClr val="0070C0"/>
                    </a:outerShdw>
                  </a:effectLst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kumimoji="0" sz="3628" b="1" kern="0" baseline="0" dirty="0">
                <a:solidFill>
                  <a:prstClr val="white"/>
                </a:solidFill>
                <a:effectLst>
                  <a:glow rad="50800">
                    <a:srgbClr val="0070C0"/>
                  </a:glow>
                  <a:outerShdw blurRad="342900" algn="ctr" rotWithShape="0">
                    <a:srgbClr val="0070C0"/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3641740E-4B94-33AB-CF24-3B41364AC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40000"/>
            <a:ext cx="10515600" cy="4351338"/>
          </a:xfrm>
        </p:spPr>
        <p:txBody>
          <a:bodyPr/>
          <a:lstStyle/>
          <a:p>
            <a:pPr marL="114300" indent="0">
              <a:buNone/>
            </a:pPr>
            <a:r>
              <a:rPr lang="zh-TW" altLang="en-US" sz="4400" b="1" dirty="0">
                <a:solidFill>
                  <a:srgbClr val="C00000"/>
                </a:solidFill>
                <a:sym typeface="Arial Unicode MS"/>
              </a:rPr>
              <a:t>課堂練習</a:t>
            </a:r>
            <a:r>
              <a:rPr lang="en-US" altLang="zh-TW" sz="4400" b="1" dirty="0">
                <a:solidFill>
                  <a:srgbClr val="C00000"/>
                </a:solidFill>
                <a:sym typeface="Arial Unicode MS"/>
              </a:rPr>
              <a:t>-</a:t>
            </a:r>
            <a:r>
              <a:rPr lang="zh-TW" altLang="en-US" sz="4400" b="1" dirty="0">
                <a:solidFill>
                  <a:srgbClr val="C00000"/>
                </a:solidFill>
                <a:sym typeface="Arial Unicode MS"/>
              </a:rPr>
              <a:t>萬花筒</a:t>
            </a:r>
          </a:p>
          <a:p>
            <a:pPr marL="114300" indent="0">
              <a:buNone/>
            </a:pPr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萬花筒</a:t>
            </a:r>
            <a:r>
              <a:rPr lang="en-US" altLang="zh-TW" dirty="0"/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程式積木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6B1DE207-47CB-1837-CD69-613F8B555E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122" y="0"/>
            <a:ext cx="3663863" cy="68580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659C26F-AC0E-D44A-D04D-8547942095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482" y="2490501"/>
            <a:ext cx="6201640" cy="4105848"/>
          </a:xfrm>
          <a:prstGeom prst="rect">
            <a:avLst/>
          </a:prstGeom>
        </p:spPr>
      </p:pic>
      <p:pic>
        <p:nvPicPr>
          <p:cNvPr id="7" name="Picture 2" descr="296810121">
            <a:extLst>
              <a:ext uri="{FF2B5EF4-FFF2-40B4-BE49-F238E27FC236}">
                <a16:creationId xmlns:a16="http://schemas.microsoft.com/office/drawing/2014/main" id="{A0F097C0-DD4B-0484-1A04-6E5F0C2E3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63750" y1="35417" x2="59167" y2="42500"/>
                        <a14:foregroundMark x1="42083" y1="60833" x2="41250" y2="6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7187" y="175956"/>
            <a:ext cx="918065" cy="91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09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萬花筒</a:t>
            </a:r>
            <a:r>
              <a:rPr lang="en-US" altLang="zh-TW" dirty="0"/>
              <a:t>-</a:t>
            </a:r>
            <a:r>
              <a:rPr lang="zh-TW" altLang="en-US" dirty="0"/>
              <a:t>程式積木</a:t>
            </a:r>
            <a:r>
              <a:rPr lang="en-US" altLang="zh-TW" dirty="0"/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r>
              <a:rPr lang="en-US" altLang="zh-TW" dirty="0"/>
              <a:t>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A7F95AC-F07E-4F92-84D7-B8912C987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66E12EB-65C7-461A-AE4B-B055A7D0E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759" y="1690688"/>
            <a:ext cx="6144482" cy="4029637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A7C371F-C187-4E6F-9E89-538FC3CD6E06}"/>
              </a:ext>
            </a:extLst>
          </p:cNvPr>
          <p:cNvSpPr txBox="1"/>
          <p:nvPr/>
        </p:nvSpPr>
        <p:spPr>
          <a:xfrm>
            <a:off x="568014" y="6135904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不妨可以試試，對於學生理解會有奇效</a:t>
            </a:r>
          </a:p>
        </p:txBody>
      </p:sp>
    </p:spTree>
    <p:extLst>
      <p:ext uri="{BB962C8B-B14F-4D97-AF65-F5344CB8AC3E}">
        <p14:creationId xmlns:p14="http://schemas.microsoft.com/office/powerpoint/2010/main" val="422258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84749B3-5F4D-4C89-84F3-E17C6B63C92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1225876"/>
            <a:ext cx="5093284" cy="428868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A2E5658-59E8-4694-86D2-58C9B92A14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0" y="1593036"/>
            <a:ext cx="4906443" cy="389240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166647E-EECD-4F79-9A19-57D4EAE3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班級經營與教學</a:t>
            </a:r>
            <a:r>
              <a:rPr lang="en-US" altLang="zh-TW" dirty="0"/>
              <a:t>-</a:t>
            </a:r>
            <a:r>
              <a:rPr lang="zh-TW" altLang="en-US" dirty="0"/>
              <a:t>不一樣的教學法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2CD5EF8-BC8B-49B9-BB95-6F04B2F67E52}"/>
              </a:ext>
            </a:extLst>
          </p:cNvPr>
          <p:cNvSpPr/>
          <p:nvPr/>
        </p:nvSpPr>
        <p:spPr>
          <a:xfrm>
            <a:off x="1631504" y="3138028"/>
            <a:ext cx="3711758" cy="1651745"/>
          </a:xfrm>
          <a:prstGeom prst="rect">
            <a:avLst/>
          </a:prstGeom>
          <a:solidFill>
            <a:srgbClr val="CB41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 Unicode MS"/>
              </a:rPr>
              <a:t>不依賴電腦</a:t>
            </a:r>
            <a:endParaRPr kumimoji="0" lang="en-US" altLang="zh-TW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 Unicode M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 Unicode MS"/>
              </a:rPr>
              <a:t>就能進行課程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E31AD1F-89DB-429A-807A-AFBDB2396B5C}"/>
              </a:ext>
            </a:extLst>
          </p:cNvPr>
          <p:cNvSpPr/>
          <p:nvPr/>
        </p:nvSpPr>
        <p:spPr>
          <a:xfrm>
            <a:off x="7012429" y="3138028"/>
            <a:ext cx="3711758" cy="1651745"/>
          </a:xfrm>
          <a:prstGeom prst="rect">
            <a:avLst/>
          </a:prstGeom>
          <a:solidFill>
            <a:srgbClr val="C6880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 Unicode MS"/>
              </a:rPr>
              <a:t>只需要少部分的時間使用電腦即可完成課程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6793EE6-2B34-4E63-83F1-8BB268885DE0}"/>
              </a:ext>
            </a:extLst>
          </p:cNvPr>
          <p:cNvSpPr txBox="1"/>
          <p:nvPr/>
        </p:nvSpPr>
        <p:spPr>
          <a:xfrm>
            <a:off x="1899738" y="2434117"/>
            <a:ext cx="3175290" cy="936104"/>
          </a:xfrm>
          <a:prstGeom prst="rect">
            <a:avLst/>
          </a:prstGeom>
          <a:solidFill>
            <a:srgbClr val="4C829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TW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3200" b="1" kern="0" baseline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不插電教學法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E39A4CA-87C6-4F04-BBD8-A99449E1C74D}"/>
              </a:ext>
            </a:extLst>
          </p:cNvPr>
          <p:cNvSpPr txBox="1"/>
          <p:nvPr/>
        </p:nvSpPr>
        <p:spPr>
          <a:xfrm>
            <a:off x="7280663" y="2434117"/>
            <a:ext cx="3175290" cy="936104"/>
          </a:xfrm>
          <a:prstGeom prst="rect">
            <a:avLst/>
          </a:prstGeom>
          <a:solidFill>
            <a:srgbClr val="4C829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TW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3200" b="1" kern="0" baseline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偷插電教學法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B15BC8F-97EC-4C2E-A68B-BA2ECF2C2971}"/>
              </a:ext>
            </a:extLst>
          </p:cNvPr>
          <p:cNvSpPr txBox="1"/>
          <p:nvPr/>
        </p:nvSpPr>
        <p:spPr>
          <a:xfrm>
            <a:off x="568014" y="5745322"/>
            <a:ext cx="11010714" cy="954107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我喜歡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用活動或遊戲式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的方式來上課，以兩種插電教學方式帶入課程</a:t>
            </a:r>
            <a:endParaRPr kumimoji="0" lang="zh-HK" alt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1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萬花筒</a:t>
            </a:r>
            <a:r>
              <a:rPr lang="en-US" altLang="zh-TW" dirty="0"/>
              <a:t>-</a:t>
            </a:r>
            <a:r>
              <a:rPr lang="zh-TW" altLang="en-US" dirty="0"/>
              <a:t>程式積木</a:t>
            </a:r>
            <a:r>
              <a:rPr lang="en-US" altLang="zh-TW" dirty="0"/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r>
              <a:rPr lang="en-US" altLang="zh-TW" dirty="0"/>
              <a:t>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A7F95AC-F07E-4F92-84D7-B8912C987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C6BF8B9-8FB1-4A4F-B0C0-9A009C0C6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1408013"/>
            <a:ext cx="3600953" cy="532521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9B9272B-6B83-4E4C-B5BE-E1C39BDF6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497" y="1412776"/>
            <a:ext cx="3448531" cy="531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dirty="0"/>
              <a:t>萬花筒與烏龜殼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2" descr="296810121">
            <a:extLst>
              <a:ext uri="{FF2B5EF4-FFF2-40B4-BE49-F238E27FC236}">
                <a16:creationId xmlns:a16="http://schemas.microsoft.com/office/drawing/2014/main" id="{A0F097C0-DD4B-0484-1A04-6E5F0C2E3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3750" y1="35417" x2="59167" y2="42500"/>
                        <a14:foregroundMark x1="42083" y1="60833" x2="41250" y2="6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690" y="0"/>
            <a:ext cx="918065" cy="91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1C509A7F-30BE-478C-B46D-D1A2FB4D67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9620958">
            <a:off x="6193667" y="2232335"/>
            <a:ext cx="1460721" cy="1592864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40A8E7D6-0A12-41CD-8A39-919A759CB5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flipV="1">
            <a:off x="7929076" y="3194900"/>
            <a:ext cx="1753579" cy="1592864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459ED0D6-1B92-44B9-B7D0-F9D0C1DE33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2376883">
            <a:off x="10022927" y="2171153"/>
            <a:ext cx="1421435" cy="1639293"/>
          </a:xfrm>
          <a:prstGeom prst="rect">
            <a:avLst/>
          </a:prstGeom>
        </p:spPr>
      </p:pic>
      <p:sp>
        <p:nvSpPr>
          <p:cNvPr id="19" name="文字版面配置區 5">
            <a:extLst>
              <a:ext uri="{FF2B5EF4-FFF2-40B4-BE49-F238E27FC236}">
                <a16:creationId xmlns:a16="http://schemas.microsoft.com/office/drawing/2014/main" id="{890A0606-B590-4147-8038-32BD6806C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7100" y="4691288"/>
            <a:ext cx="5957532" cy="990861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zh-TW" altLang="en-US" sz="4000" b="1" dirty="0">
                <a:solidFill>
                  <a:schemeClr val="accent1">
                    <a:lumMod val="50000"/>
                  </a:schemeClr>
                </a:solidFill>
              </a:rPr>
              <a:t>將萬花筒融入烏龜殼花紋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0CBDF8F-3C26-49AF-83A6-6E4DA79894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8539" y="2276872"/>
            <a:ext cx="4591023" cy="342892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98A99A86-8FFA-4326-97B6-BD20E724873B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不希望學生寫完程式後即結束，而是可以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利用寫的程式來解謎</a:t>
            </a:r>
            <a:endParaRPr kumimoji="0" lang="zh-HK" altLang="en-US" sz="2800" b="1" kern="0" baseline="0" dirty="0">
              <a:solidFill>
                <a:srgbClr val="FF33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963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73D063-87BD-76B3-45A5-4924C6A7D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不一樣的</a:t>
            </a:r>
            <a:r>
              <a:rPr lang="zh-TW" altLang="en-US" dirty="0"/>
              <a:t>學習單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ED395DF-9993-C426-172F-44D01D7AA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3254"/>
            <a:ext cx="7994104" cy="4351338"/>
          </a:xfrm>
        </p:spPr>
        <p:txBody>
          <a:bodyPr>
            <a:normAutofit/>
          </a:bodyPr>
          <a:lstStyle/>
          <a:p>
            <a:pPr marL="643500">
              <a:spcBef>
                <a:spcPts val="800"/>
              </a:spcBef>
            </a:pPr>
            <a:r>
              <a:rPr lang="zh-TW" altLang="zh-TW" dirty="0"/>
              <a:t>古老的傳言當中，龜龜仙人將寶藏以</a:t>
            </a:r>
            <a:r>
              <a:rPr lang="zh-TW" altLang="zh-TW" b="1" dirty="0">
                <a:solidFill>
                  <a:srgbClr val="C00000"/>
                </a:solidFill>
              </a:rPr>
              <a:t>萬花筒圖形</a:t>
            </a:r>
            <a:r>
              <a:rPr lang="zh-TW" altLang="zh-TW" dirty="0"/>
              <a:t>的方式散落在世界各地，並將一切祕密藏在龜山島中。</a:t>
            </a:r>
            <a:endParaRPr lang="en-US" altLang="zh-TW" dirty="0"/>
          </a:p>
          <a:p>
            <a:pPr marL="643500">
              <a:spcBef>
                <a:spcPts val="800"/>
              </a:spcBef>
            </a:pPr>
            <a:r>
              <a:rPr lang="zh-TW" altLang="zh-TW" dirty="0"/>
              <a:t>如今你經過重重關卡登上島，島上洞穴中出現</a:t>
            </a:r>
            <a:r>
              <a:rPr lang="zh-TW" altLang="en-US" b="1" dirty="0">
                <a:solidFill>
                  <a:srgbClr val="0070C0"/>
                </a:solidFill>
              </a:rPr>
              <a:t>六</a:t>
            </a:r>
            <a:r>
              <a:rPr lang="zh-TW" altLang="zh-TW" b="1" dirty="0">
                <a:solidFill>
                  <a:srgbClr val="0070C0"/>
                </a:solidFill>
              </a:rPr>
              <a:t>個萬花筒紋路的龜殼</a:t>
            </a:r>
            <a:r>
              <a:rPr lang="en-US" altLang="zh-TW" dirty="0"/>
              <a:t>…</a:t>
            </a:r>
            <a:r>
              <a:rPr lang="zh-TW" altLang="zh-TW" dirty="0"/>
              <a:t>，接下來將</a:t>
            </a:r>
            <a:r>
              <a:rPr lang="zh-TW" altLang="zh-TW" b="1" dirty="0">
                <a:solidFill>
                  <a:srgbClr val="0070C0"/>
                </a:solidFill>
              </a:rPr>
              <a:t>由你解開這個謎團</a:t>
            </a:r>
            <a:r>
              <a:rPr lang="zh-TW" altLang="zh-TW" dirty="0"/>
              <a:t>。</a:t>
            </a:r>
          </a:p>
        </p:txBody>
      </p:sp>
      <p:pic>
        <p:nvPicPr>
          <p:cNvPr id="1028" name="Picture 4" descr="龟仙人头像卡通,龟仙人头像社会- 伤感说说吧">
            <a:extLst>
              <a:ext uri="{FF2B5EF4-FFF2-40B4-BE49-F238E27FC236}">
                <a16:creationId xmlns:a16="http://schemas.microsoft.com/office/drawing/2014/main" id="{57941F33-B685-A6D2-1E8C-39F2E5E7C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7" b="91362" l="9928" r="89892">
                        <a14:foregroundMark x1="36282" y1="40199" x2="63177" y2="41196"/>
                        <a14:foregroundMark x1="45307" y1="19601" x2="48736" y2="23422"/>
                        <a14:foregroundMark x1="12635" y1="44352" x2="9928" y2="51661"/>
                        <a14:foregroundMark x1="47653" y1="52658" x2="50542" y2="67276"/>
                        <a14:foregroundMark x1="78700" y1="89203" x2="74368" y2="88870"/>
                        <a14:foregroundMark x1="76534" y1="37708" x2="82491" y2="47508"/>
                        <a14:foregroundMark x1="84657" y1="38040" x2="85018" y2="44186"/>
                        <a14:foregroundMark x1="53069" y1="57973" x2="59972" y2="75791"/>
                        <a14:foregroundMark x1="46390" y1="67608" x2="46209" y2="78239"/>
                        <a14:foregroundMark x1="19675" y1="91362" x2="33213" y2="91362"/>
                        <a14:foregroundMark x1="33213" y1="91362" x2="33213" y2="91362"/>
                        <a14:foregroundMark x1="35740" y1="89535" x2="34477" y2="90532"/>
                        <a14:backgroundMark x1="60469" y1="76910" x2="60469" y2="76910"/>
                        <a14:backgroundMark x1="60830" y1="76412" x2="59567" y2="775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798" y="1671640"/>
            <a:ext cx="3482502" cy="378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9C17881-8856-4740-8269-449DA7D10BDC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檢核整個單元的概念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，也可以好好欣賞由程式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畫出來的圖形之美</a:t>
            </a:r>
          </a:p>
        </p:txBody>
      </p:sp>
    </p:spTree>
    <p:extLst>
      <p:ext uri="{BB962C8B-B14F-4D97-AF65-F5344CB8AC3E}">
        <p14:creationId xmlns:p14="http://schemas.microsoft.com/office/powerpoint/2010/main" val="103027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66BB4C-D59A-4481-8975-69D25F3B8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沒得抄的</a:t>
            </a:r>
            <a:r>
              <a:rPr lang="zh-TW" altLang="en-US" dirty="0"/>
              <a:t>學習單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09049847-B983-4E51-A4D2-3679CBFC6F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916832"/>
            <a:ext cx="2800274" cy="39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E2E3A79-2EEA-450B-9C23-1841937910D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60" y="1916832"/>
            <a:ext cx="2800274" cy="39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C77A860-C5AB-49F5-8C59-2DBCD9A2734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176" y="1914449"/>
            <a:ext cx="2800274" cy="39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9E5D80C-A2DF-44AA-BF0B-8B61099F14D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92" y="1912230"/>
            <a:ext cx="2800274" cy="39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D4B6A222-0646-4ED6-BCEE-6DC0284E080D}"/>
              </a:ext>
            </a:extLst>
          </p:cNvPr>
          <p:cNvSpPr/>
          <p:nvPr/>
        </p:nvSpPr>
        <p:spPr>
          <a:xfrm>
            <a:off x="1847528" y="3424178"/>
            <a:ext cx="1008112" cy="9361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9457B45-1C21-4882-BF6F-93309373A214}"/>
              </a:ext>
            </a:extLst>
          </p:cNvPr>
          <p:cNvSpPr/>
          <p:nvPr/>
        </p:nvSpPr>
        <p:spPr>
          <a:xfrm>
            <a:off x="4871864" y="3424178"/>
            <a:ext cx="1008112" cy="9361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5F95B66-172F-41F3-B03B-6B98BA3B7CBD}"/>
              </a:ext>
            </a:extLst>
          </p:cNvPr>
          <p:cNvSpPr/>
          <p:nvPr/>
        </p:nvSpPr>
        <p:spPr>
          <a:xfrm>
            <a:off x="7883538" y="3424178"/>
            <a:ext cx="1008112" cy="9361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02F575C-E409-45B3-92D4-F56187328ABA}"/>
              </a:ext>
            </a:extLst>
          </p:cNvPr>
          <p:cNvSpPr/>
          <p:nvPr/>
        </p:nvSpPr>
        <p:spPr>
          <a:xfrm>
            <a:off x="10907874" y="3424178"/>
            <a:ext cx="1008112" cy="9361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478324CD-0C2E-4D80-8170-B360B8C2E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207994" y="1528930"/>
            <a:ext cx="720000" cy="7200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C0274D2A-EABB-40C6-A0BB-7DDC7997FF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237825" y="1528930"/>
            <a:ext cx="720000" cy="720000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696B0D74-8EC5-4DF6-B253-5CE91A5A9E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267656" y="1526371"/>
            <a:ext cx="720000" cy="720000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04A958AF-3F40-47CC-BE92-2DA47AD260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1308640" y="1526371"/>
            <a:ext cx="720000" cy="720000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8463F5BB-F8EA-475A-BE32-CA3C584831C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學習單分為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A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、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、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C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、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D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式，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鼓勵學生互相討論分享經驗</a:t>
            </a:r>
          </a:p>
        </p:txBody>
      </p:sp>
    </p:spTree>
    <p:extLst>
      <p:ext uri="{BB962C8B-B14F-4D97-AF65-F5344CB8AC3E}">
        <p14:creationId xmlns:p14="http://schemas.microsoft.com/office/powerpoint/2010/main" val="334060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D1DD6658-FE74-41D3-A4D1-655E5C47212F}"/>
              </a:ext>
            </a:extLst>
          </p:cNvPr>
          <p:cNvSpPr/>
          <p:nvPr/>
        </p:nvSpPr>
        <p:spPr>
          <a:xfrm>
            <a:off x="758327" y="4649118"/>
            <a:ext cx="10675345" cy="19531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D73D063-87BD-76B3-45A5-4924C6A7D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zh-TW" dirty="0"/>
              <a:t>計時與排名機制</a:t>
            </a:r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C1D69AF-4F9C-4BAF-8086-0621ADAFD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3200" dirty="0"/>
              <a:t>此次學習單將由老師所有任教的</a:t>
            </a:r>
            <a:r>
              <a:rPr lang="en-US" altLang="zh-TW" sz="3200" b="1" dirty="0">
                <a:solidFill>
                  <a:srgbClr val="C00000"/>
                </a:solidFill>
              </a:rPr>
              <a:t>8</a:t>
            </a:r>
            <a:r>
              <a:rPr lang="zh-TW" altLang="en-US" sz="3200" b="1" dirty="0">
                <a:solidFill>
                  <a:srgbClr val="C00000"/>
                </a:solidFill>
              </a:rPr>
              <a:t>年級班級進行競賽，計時</a:t>
            </a:r>
            <a:r>
              <a:rPr lang="en-US" altLang="zh-TW" sz="3200" b="1" dirty="0">
                <a:solidFill>
                  <a:srgbClr val="C00000"/>
                </a:solidFill>
              </a:rPr>
              <a:t>12</a:t>
            </a:r>
            <a:r>
              <a:rPr lang="zh-TW" altLang="en-US" sz="3200" b="1" dirty="0">
                <a:solidFill>
                  <a:srgbClr val="C00000"/>
                </a:solidFill>
              </a:rPr>
              <a:t>分鐘限時完成</a:t>
            </a:r>
            <a:endParaRPr lang="en-US" altLang="zh-TW" sz="3200" b="1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</a:pPr>
            <a:r>
              <a:rPr lang="zh-TW" altLang="en-US" sz="3200" dirty="0"/>
              <a:t>將大家</a:t>
            </a:r>
            <a:r>
              <a:rPr lang="zh-TW" altLang="en-US" sz="3200" b="1" dirty="0">
                <a:solidFill>
                  <a:srgbClr val="0070C0"/>
                </a:solidFill>
              </a:rPr>
              <a:t>分為四個賽區</a:t>
            </a:r>
            <a:r>
              <a:rPr lang="zh-TW" altLang="en-US" sz="3200" dirty="0"/>
              <a:t>，每個人打從拿到學習單那一刻就已被龜龜仙人拜訪，每班皆可以在各賽區爭取排行</a:t>
            </a:r>
            <a:endParaRPr lang="en-US" altLang="zh-TW" sz="3200" dirty="0"/>
          </a:p>
          <a:p>
            <a:pPr marL="114300" indent="0" algn="ctr">
              <a:buNone/>
            </a:pPr>
            <a:endParaRPr lang="en-US" altLang="zh-TW" b="1" dirty="0">
              <a:solidFill>
                <a:srgbClr val="C00000"/>
              </a:solidFill>
            </a:endParaRPr>
          </a:p>
          <a:p>
            <a:pPr marL="114300" indent="0" algn="ctr">
              <a:buNone/>
            </a:pPr>
            <a:r>
              <a:rPr lang="en-US" altLang="zh-TW" b="1" dirty="0">
                <a:solidFill>
                  <a:srgbClr val="C00000"/>
                </a:solidFill>
              </a:rPr>
              <a:t>…</a:t>
            </a:r>
            <a:r>
              <a:rPr lang="zh-TW" altLang="en-US" b="1" dirty="0">
                <a:solidFill>
                  <a:srgbClr val="C00000"/>
                </a:solidFill>
              </a:rPr>
              <a:t>各賽區獎勵</a:t>
            </a:r>
            <a:r>
              <a:rPr lang="en-US" altLang="zh-TW" b="1" dirty="0">
                <a:solidFill>
                  <a:srgbClr val="C00000"/>
                </a:solidFill>
              </a:rPr>
              <a:t>…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233442A7-BFD6-7635-58C4-4F384F24B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17499" y="5464174"/>
            <a:ext cx="1072476" cy="1028701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30894C94-3988-5EE8-84FA-D3E0D7DA7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16012" y="5486061"/>
            <a:ext cx="1028701" cy="984926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267BEC7B-C520-5325-9C44-B8BDA2F818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279483" y="5464174"/>
            <a:ext cx="1028701" cy="1138137"/>
          </a:xfrm>
          <a:prstGeom prst="rect">
            <a:avLst/>
          </a:prstGeom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17807B2C-4529-4295-AD2A-89F9C68D27F3}"/>
              </a:ext>
            </a:extLst>
          </p:cNvPr>
          <p:cNvGrpSpPr/>
          <p:nvPr/>
        </p:nvGrpSpPr>
        <p:grpSpPr>
          <a:xfrm>
            <a:off x="2255908" y="5305493"/>
            <a:ext cx="1480449" cy="1455498"/>
            <a:chOff x="10697139" y="-135391"/>
            <a:chExt cx="1480449" cy="1455498"/>
          </a:xfrm>
        </p:grpSpPr>
        <p:pic>
          <p:nvPicPr>
            <p:cNvPr id="20" name="Google Shape;206;p13">
              <a:extLst>
                <a:ext uri="{FF2B5EF4-FFF2-40B4-BE49-F238E27FC236}">
                  <a16:creationId xmlns:a16="http://schemas.microsoft.com/office/drawing/2014/main" id="{861F1918-31A9-4E1D-BD52-B7AD413A04B2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697139" y="-135391"/>
              <a:ext cx="1480449" cy="1455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207;p13">
              <a:extLst>
                <a:ext uri="{FF2B5EF4-FFF2-40B4-BE49-F238E27FC236}">
                  <a16:creationId xmlns:a16="http://schemas.microsoft.com/office/drawing/2014/main" id="{7EE4EECB-824A-4C95-B3AE-5B49249A224B}"/>
                </a:ext>
              </a:extLst>
            </p:cNvPr>
            <p:cNvSpPr txBox="1"/>
            <p:nvPr/>
          </p:nvSpPr>
          <p:spPr>
            <a:xfrm>
              <a:off x="11487395" y="502560"/>
              <a:ext cx="690193" cy="642012"/>
            </a:xfrm>
            <a:prstGeom prst="rect">
              <a:avLst/>
            </a:prstGeom>
            <a:noFill/>
            <a:ln>
              <a:noFill/>
            </a:ln>
            <a:effectLst>
              <a:outerShdw blurRad="50800" algn="ctr" rotWithShape="0">
                <a:srgbClr val="0070C0"/>
              </a:outerShdw>
            </a:effectLst>
          </p:spPr>
          <p:txBody>
            <a:bodyPr spcFirstLastPara="1" wrap="square" lIns="82930" tIns="41454" rIns="82930" bIns="41454" anchor="t" anchorCtr="0">
              <a:spAutoFit/>
            </a:bodyPr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</a:pPr>
              <a:r>
                <a:rPr kumimoji="0" lang="en-US" sz="3628" b="1" kern="0" baseline="0" dirty="0">
                  <a:solidFill>
                    <a:prstClr val="white"/>
                  </a:solidFill>
                  <a:effectLst>
                    <a:glow rad="50800">
                      <a:srgbClr val="0070C0"/>
                    </a:glow>
                    <a:outerShdw blurRad="342900" algn="ctr" rotWithShape="0">
                      <a:srgbClr val="0070C0"/>
                    </a:outerShdw>
                  </a:effectLst>
                  <a:latin typeface="Microsoft JhengHei"/>
                  <a:ea typeface="Microsoft JhengHei"/>
                  <a:cs typeface="Microsoft JhengHei"/>
                  <a:sym typeface="Microsoft JhengHei"/>
                </a:rPr>
                <a:t>4</a:t>
              </a:r>
              <a:endParaRPr kumimoji="0" sz="3628" b="1" kern="0" baseline="0" dirty="0">
                <a:solidFill>
                  <a:prstClr val="white"/>
                </a:solidFill>
                <a:effectLst>
                  <a:glow rad="50800">
                    <a:srgbClr val="0070C0"/>
                  </a:glow>
                  <a:outerShdw blurRad="342900" algn="ctr" rotWithShape="0">
                    <a:srgbClr val="0070C0"/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D66E5413-1145-4FCF-961A-3C0E7ABAE335}"/>
              </a:ext>
            </a:extLst>
          </p:cNvPr>
          <p:cNvGrpSpPr/>
          <p:nvPr/>
        </p:nvGrpSpPr>
        <p:grpSpPr>
          <a:xfrm>
            <a:off x="5630902" y="5305493"/>
            <a:ext cx="1480449" cy="1455498"/>
            <a:chOff x="10697139" y="-135391"/>
            <a:chExt cx="1480449" cy="1455498"/>
          </a:xfrm>
        </p:grpSpPr>
        <p:pic>
          <p:nvPicPr>
            <p:cNvPr id="33" name="Google Shape;206;p13">
              <a:extLst>
                <a:ext uri="{FF2B5EF4-FFF2-40B4-BE49-F238E27FC236}">
                  <a16:creationId xmlns:a16="http://schemas.microsoft.com/office/drawing/2014/main" id="{061BBAFA-6A0C-40D4-BED2-EFFBA0542E60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697139" y="-135391"/>
              <a:ext cx="1480449" cy="1455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207;p13">
              <a:extLst>
                <a:ext uri="{FF2B5EF4-FFF2-40B4-BE49-F238E27FC236}">
                  <a16:creationId xmlns:a16="http://schemas.microsoft.com/office/drawing/2014/main" id="{23ACDEF5-E1B9-4668-B782-57197F5986AB}"/>
                </a:ext>
              </a:extLst>
            </p:cNvPr>
            <p:cNvSpPr txBox="1"/>
            <p:nvPr/>
          </p:nvSpPr>
          <p:spPr>
            <a:xfrm>
              <a:off x="11487395" y="502560"/>
              <a:ext cx="690193" cy="642012"/>
            </a:xfrm>
            <a:prstGeom prst="rect">
              <a:avLst/>
            </a:prstGeom>
            <a:noFill/>
            <a:ln>
              <a:noFill/>
            </a:ln>
            <a:effectLst>
              <a:outerShdw blurRad="50800" algn="ctr" rotWithShape="0">
                <a:srgbClr val="0070C0"/>
              </a:outerShdw>
            </a:effectLst>
          </p:spPr>
          <p:txBody>
            <a:bodyPr spcFirstLastPara="1" wrap="square" lIns="82930" tIns="41454" rIns="82930" bIns="41454" anchor="t" anchorCtr="0">
              <a:spAutoFit/>
            </a:bodyPr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</a:pPr>
              <a:r>
                <a:rPr kumimoji="0" lang="en-US" sz="3628" b="1" kern="0" baseline="0" dirty="0">
                  <a:solidFill>
                    <a:prstClr val="white"/>
                  </a:solidFill>
                  <a:effectLst>
                    <a:glow rad="50800">
                      <a:srgbClr val="0070C0"/>
                    </a:glow>
                    <a:outerShdw blurRad="342900" algn="ctr" rotWithShape="0">
                      <a:srgbClr val="0070C0"/>
                    </a:outerShdw>
                  </a:effectLst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kumimoji="0" sz="3628" b="1" kern="0" baseline="0" dirty="0">
                <a:solidFill>
                  <a:prstClr val="white"/>
                </a:solidFill>
                <a:effectLst>
                  <a:glow rad="50800">
                    <a:srgbClr val="0070C0"/>
                  </a:glow>
                  <a:outerShdw blurRad="342900" algn="ctr" rotWithShape="0">
                    <a:srgbClr val="0070C0"/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2D093D85-466F-4788-A8CD-33F0B4CCD00A}"/>
              </a:ext>
            </a:extLst>
          </p:cNvPr>
          <p:cNvGrpSpPr/>
          <p:nvPr/>
        </p:nvGrpSpPr>
        <p:grpSpPr>
          <a:xfrm>
            <a:off x="9234194" y="5308993"/>
            <a:ext cx="1480449" cy="1455498"/>
            <a:chOff x="10697139" y="-135391"/>
            <a:chExt cx="1480449" cy="1455498"/>
          </a:xfrm>
        </p:grpSpPr>
        <p:pic>
          <p:nvPicPr>
            <p:cNvPr id="36" name="Google Shape;206;p13">
              <a:extLst>
                <a:ext uri="{FF2B5EF4-FFF2-40B4-BE49-F238E27FC236}">
                  <a16:creationId xmlns:a16="http://schemas.microsoft.com/office/drawing/2014/main" id="{EB403A36-9129-41AF-852F-67A861EC47F4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697139" y="-135391"/>
              <a:ext cx="1480449" cy="1455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207;p13">
              <a:extLst>
                <a:ext uri="{FF2B5EF4-FFF2-40B4-BE49-F238E27FC236}">
                  <a16:creationId xmlns:a16="http://schemas.microsoft.com/office/drawing/2014/main" id="{2252D2E7-65EB-4E4B-B6A0-514606C62E0C}"/>
                </a:ext>
              </a:extLst>
            </p:cNvPr>
            <p:cNvSpPr txBox="1"/>
            <p:nvPr/>
          </p:nvSpPr>
          <p:spPr>
            <a:xfrm>
              <a:off x="11487395" y="502560"/>
              <a:ext cx="690193" cy="642012"/>
            </a:xfrm>
            <a:prstGeom prst="rect">
              <a:avLst/>
            </a:prstGeom>
            <a:noFill/>
            <a:ln>
              <a:noFill/>
            </a:ln>
            <a:effectLst>
              <a:outerShdw blurRad="50800" algn="ctr" rotWithShape="0">
                <a:srgbClr val="0070C0"/>
              </a:outerShdw>
            </a:effectLst>
          </p:spPr>
          <p:txBody>
            <a:bodyPr spcFirstLastPara="1" wrap="square" lIns="82930" tIns="41454" rIns="82930" bIns="41454" anchor="t" anchorCtr="0">
              <a:spAutoFit/>
            </a:bodyPr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</a:pPr>
              <a:r>
                <a:rPr kumimoji="0" lang="en-US" sz="3628" b="1" kern="0" baseline="0" dirty="0">
                  <a:solidFill>
                    <a:prstClr val="white"/>
                  </a:solidFill>
                  <a:effectLst>
                    <a:glow rad="50800">
                      <a:srgbClr val="0070C0"/>
                    </a:glow>
                    <a:outerShdw blurRad="342900" algn="ctr" rotWithShape="0">
                      <a:srgbClr val="0070C0"/>
                    </a:outerShdw>
                  </a:effectLst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kumimoji="0" sz="3628" b="1" kern="0" baseline="0" dirty="0">
                <a:solidFill>
                  <a:prstClr val="white"/>
                </a:solidFill>
                <a:effectLst>
                  <a:glow rad="50800">
                    <a:srgbClr val="0070C0"/>
                  </a:glow>
                  <a:outerShdw blurRad="342900" algn="ctr" rotWithShape="0">
                    <a:srgbClr val="0070C0"/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01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73D063-87BD-76B3-45A5-4924C6A7D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zh-TW" dirty="0"/>
              <a:t>計時與排名機制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8" b="7777"/>
          <a:stretch/>
        </p:blipFill>
        <p:spPr>
          <a:xfrm>
            <a:off x="2057400" y="1557099"/>
            <a:ext cx="8077200" cy="4888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E738E60-0889-4138-8DE6-991CD18012FE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學習單分為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A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、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、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C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、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D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式，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鼓勵學生互相討論分享經驗</a:t>
            </a:r>
          </a:p>
        </p:txBody>
      </p:sp>
    </p:spTree>
    <p:extLst>
      <p:ext uri="{BB962C8B-B14F-4D97-AF65-F5344CB8AC3E}">
        <p14:creationId xmlns:p14="http://schemas.microsoft.com/office/powerpoint/2010/main" val="352629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形 20">
            <a:extLst>
              <a:ext uri="{FF2B5EF4-FFF2-40B4-BE49-F238E27FC236}">
                <a16:creationId xmlns:a16="http://schemas.microsoft.com/office/drawing/2014/main" id="{DD32D7F8-28D0-45E3-86E8-55140D5D9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82442" y="1533991"/>
            <a:ext cx="1615940" cy="2160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766BB4C-D59A-4481-8975-69D25F3B8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dirty="0"/>
              <a:t>第一階段</a:t>
            </a:r>
            <a:r>
              <a:rPr lang="en-US" altLang="zh-TW" dirty="0"/>
              <a:t>(</a:t>
            </a:r>
            <a:r>
              <a:rPr lang="zh-TW" altLang="en-US" dirty="0"/>
              <a:t>龜殼線索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D2415B3-0E69-4739-AB7F-C11436F361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913479" y="1533991"/>
            <a:ext cx="1673182" cy="2160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8F25B623-4ABE-47F1-884B-978E26BFE2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059452" y="1517128"/>
            <a:ext cx="2027838" cy="21600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18CF3531-4B3C-41F3-AF5B-EAE41A35D3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276482" y="3843530"/>
            <a:ext cx="1639035" cy="2160000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D3FC0223-07A5-4504-80E1-B54E77EA0E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338649" y="3835099"/>
            <a:ext cx="1903525" cy="2160000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45A3D697-4646-4296-A288-CC1E945F573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962401" y="3833080"/>
            <a:ext cx="1575339" cy="216000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FDEEA68-F384-45A8-8713-7B33AF0334B6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希望學生可以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透過觀察與推理</a:t>
            </a: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，</a:t>
            </a:r>
            <a:r>
              <a:rPr kumimoji="0" lang="zh-TW" altLang="en-US" sz="2800" b="1" kern="0" baseline="0" dirty="0" smtClean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推理目標圖形的數值</a:t>
            </a:r>
            <a:endParaRPr kumimoji="0" lang="zh-TW" altLang="en-US" sz="2800" b="1" kern="0" baseline="0" dirty="0">
              <a:solidFill>
                <a:srgbClr val="FFC000">
                  <a:lumMod val="60000"/>
                  <a:lumOff val="4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053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959AC7-BFE4-D8B9-DEF6-4D1FBE0A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dirty="0"/>
              <a:t>第一階段</a:t>
            </a:r>
            <a:r>
              <a:rPr lang="en-US" altLang="zh-TW" dirty="0"/>
              <a:t>(</a:t>
            </a:r>
            <a:r>
              <a:rPr lang="zh-TW" altLang="en-US" dirty="0"/>
              <a:t>龜殼推理</a:t>
            </a:r>
            <a:r>
              <a:rPr lang="en-US" altLang="zh-TW" dirty="0"/>
              <a:t>)</a:t>
            </a:r>
            <a:endParaRPr lang="zh-TW" altLang="en-US" dirty="0"/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13220E71-7D65-4884-AF74-13F0FF597868}"/>
              </a:ext>
            </a:extLst>
          </p:cNvPr>
          <p:cNvGrpSpPr/>
          <p:nvPr/>
        </p:nvGrpSpPr>
        <p:grpSpPr>
          <a:xfrm>
            <a:off x="568014" y="1772816"/>
            <a:ext cx="2483107" cy="3541565"/>
            <a:chOff x="1081238" y="1459933"/>
            <a:chExt cx="2483107" cy="3541565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2F52961A-DA2A-180D-A34E-5A1BF9CF5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75242"/>
            <a:stretch/>
          </p:blipFill>
          <p:spPr>
            <a:xfrm>
              <a:off x="1081238" y="1459933"/>
              <a:ext cx="2483107" cy="3541565"/>
            </a:xfrm>
            <a:prstGeom prst="rect">
              <a:avLst/>
            </a:prstGeom>
          </p:spPr>
        </p:pic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A020D14D-B947-4277-956D-CA9273683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176003" y="1559716"/>
              <a:ext cx="720000" cy="720000"/>
            </a:xfrm>
            <a:prstGeom prst="rect">
              <a:avLst/>
            </a:prstGeom>
          </p:spPr>
        </p:pic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E96BA10-0BE6-4823-8C3B-C121F79870D5}"/>
              </a:ext>
            </a:extLst>
          </p:cNvPr>
          <p:cNvGrpSpPr/>
          <p:nvPr/>
        </p:nvGrpSpPr>
        <p:grpSpPr>
          <a:xfrm>
            <a:off x="3462717" y="1782972"/>
            <a:ext cx="2636998" cy="3541565"/>
            <a:chOff x="3564345" y="1424625"/>
            <a:chExt cx="2636998" cy="3541565"/>
          </a:xfrm>
        </p:grpSpPr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4B5FDD36-5DE1-426A-88BA-8BEF717965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4573" r="49581"/>
            <a:stretch/>
          </p:blipFill>
          <p:spPr>
            <a:xfrm>
              <a:off x="3609054" y="1424625"/>
              <a:ext cx="2592289" cy="3541565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5C383E6D-2E60-42D1-8755-369BF935A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564345" y="1559716"/>
              <a:ext cx="720000" cy="720000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0704BE30-6857-4C5C-A892-9F5CB8FCDB05}"/>
              </a:ext>
            </a:extLst>
          </p:cNvPr>
          <p:cNvGrpSpPr/>
          <p:nvPr/>
        </p:nvGrpSpPr>
        <p:grpSpPr>
          <a:xfrm>
            <a:off x="6511311" y="1782971"/>
            <a:ext cx="2464229" cy="3541565"/>
            <a:chOff x="6168008" y="1392652"/>
            <a:chExt cx="2464229" cy="3541565"/>
          </a:xfrm>
        </p:grpSpPr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12EA5C2F-7E68-4DCD-B5D0-36ED9FF4E9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0000" r="26349"/>
            <a:stretch/>
          </p:blipFill>
          <p:spPr>
            <a:xfrm>
              <a:off x="6260154" y="1392652"/>
              <a:ext cx="2372083" cy="3541565"/>
            </a:xfrm>
            <a:prstGeom prst="rect">
              <a:avLst/>
            </a:prstGeom>
          </p:spPr>
        </p:pic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0C4C5D33-B187-4649-92F1-20D4262F5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168008" y="1559716"/>
              <a:ext cx="720000" cy="720000"/>
            </a:xfrm>
            <a:prstGeom prst="rect">
              <a:avLst/>
            </a:prstGeom>
          </p:spPr>
        </p:pic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147A92BD-67AB-46A1-A522-A2C0D6AC900F}"/>
              </a:ext>
            </a:extLst>
          </p:cNvPr>
          <p:cNvGrpSpPr/>
          <p:nvPr/>
        </p:nvGrpSpPr>
        <p:grpSpPr>
          <a:xfrm>
            <a:off x="9289014" y="1772815"/>
            <a:ext cx="2470205" cy="3541565"/>
            <a:chOff x="8639385" y="1360679"/>
            <a:chExt cx="2470205" cy="3541565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9EDF3212-C313-49B5-AD96-4349E7B997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74700" r="1650"/>
            <a:stretch/>
          </p:blipFill>
          <p:spPr>
            <a:xfrm>
              <a:off x="8737507" y="1360679"/>
              <a:ext cx="2372083" cy="3541565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95084306-70BB-47A6-B97E-5B6065511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8639385" y="1559716"/>
              <a:ext cx="720000" cy="720000"/>
            </a:xfrm>
            <a:prstGeom prst="rect">
              <a:avLst/>
            </a:prstGeom>
          </p:spPr>
        </p:pic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3B70BC2-41A6-4ECA-893B-C82C811BE5CE}"/>
              </a:ext>
            </a:extLst>
          </p:cNvPr>
          <p:cNvSpPr txBox="1"/>
          <p:nvPr/>
        </p:nvSpPr>
        <p:spPr>
          <a:xfrm>
            <a:off x="568014" y="5699909"/>
            <a:ext cx="11010714" cy="954107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邏輯思考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：透過上述線索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觀察與推理</a:t>
            </a:r>
          </a:p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程式執行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：試試看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各個數值的圖案結果</a:t>
            </a:r>
            <a:endParaRPr kumimoji="0" lang="zh-HK" altLang="en-US" sz="2800" b="1" kern="0" baseline="0" dirty="0">
              <a:solidFill>
                <a:srgbClr val="FF33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0800610-EEF7-4308-8211-BA650F9C63AA}"/>
              </a:ext>
            </a:extLst>
          </p:cNvPr>
          <p:cNvSpPr txBox="1"/>
          <p:nvPr/>
        </p:nvSpPr>
        <p:spPr>
          <a:xfrm>
            <a:off x="9273692" y="5807373"/>
            <a:ext cx="2305036" cy="739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fontAlgn="auto" hangingPunct="1">
              <a:buClr>
                <a:prstClr val="white"/>
              </a:buClr>
              <a:buSzTx/>
            </a:pPr>
            <a:r>
              <a:rPr kumimoji="0" lang="en-US" altLang="zh-TW" sz="3600" kern="0" baseline="0" dirty="0">
                <a:solidFill>
                  <a:srgbClr val="FF0000"/>
                </a:solidFill>
                <a:cs typeface="Arial"/>
              </a:rPr>
              <a:t>A</a:t>
            </a:r>
            <a:r>
              <a:rPr kumimoji="0" lang="zh-TW" altLang="en-US" sz="3600" kern="0" baseline="0" dirty="0">
                <a:solidFill>
                  <a:schemeClr val="bg1"/>
                </a:solidFill>
                <a:cs typeface="Arial"/>
              </a:rPr>
              <a:t>個</a:t>
            </a:r>
            <a:r>
              <a:rPr kumimoji="0" lang="en-US" altLang="zh-TW" sz="3600" kern="0" baseline="0" dirty="0">
                <a:solidFill>
                  <a:srgbClr val="FF0000"/>
                </a:solidFill>
                <a:cs typeface="Arial"/>
              </a:rPr>
              <a:t>B</a:t>
            </a:r>
            <a:r>
              <a:rPr kumimoji="0" lang="zh-TW" altLang="en-US" sz="3600" kern="0" baseline="0" dirty="0">
                <a:solidFill>
                  <a:schemeClr val="bg1"/>
                </a:solidFill>
                <a:cs typeface="Arial"/>
              </a:rPr>
              <a:t>邊形</a:t>
            </a:r>
          </a:p>
        </p:txBody>
      </p:sp>
    </p:spTree>
    <p:extLst>
      <p:ext uri="{BB962C8B-B14F-4D97-AF65-F5344CB8AC3E}">
        <p14:creationId xmlns:p14="http://schemas.microsoft.com/office/powerpoint/2010/main" val="207587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7B528380-03F5-E9D5-6D0C-16B1A9F4CA83}"/>
              </a:ext>
            </a:extLst>
          </p:cNvPr>
          <p:cNvSpPr/>
          <p:nvPr/>
        </p:nvSpPr>
        <p:spPr>
          <a:xfrm>
            <a:off x="838200" y="1556791"/>
            <a:ext cx="10515600" cy="4596277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C959AC7-BFE4-D8B9-DEF6-4D1FBE0A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dirty="0"/>
              <a:t>第二階段</a:t>
            </a:r>
            <a:r>
              <a:rPr lang="en-US" altLang="zh-TW" dirty="0"/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D738C83-6C05-4B39-91D4-FA0E83230EE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用第一階段得到的</a:t>
            </a:r>
            <a:r>
              <a:rPr kumimoji="0" lang="en-US" altLang="zh-TW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A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與</a:t>
            </a:r>
            <a:r>
              <a:rPr kumimoji="0" lang="en-US" altLang="zh-TW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往下進行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58E8D5-E1BC-4647-8181-A1A564449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866" y="1889421"/>
            <a:ext cx="5039486" cy="426108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5F8D96F-F378-4D54-8C39-08C5D1974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350" y="2096906"/>
            <a:ext cx="4831090" cy="229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7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>
            <a:extLst>
              <a:ext uri="{FF2B5EF4-FFF2-40B4-BE49-F238E27FC236}">
                <a16:creationId xmlns:a16="http://schemas.microsoft.com/office/drawing/2014/main" id="{8FADED9E-F913-43C4-BA84-4D468A743314}"/>
              </a:ext>
            </a:extLst>
          </p:cNvPr>
          <p:cNvSpPr/>
          <p:nvPr/>
        </p:nvSpPr>
        <p:spPr>
          <a:xfrm>
            <a:off x="838200" y="1556791"/>
            <a:ext cx="10515600" cy="4596277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A08FF8C7-07F7-FC59-6372-66BB70CEC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866" y="1889421"/>
            <a:ext cx="5039486" cy="426108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C959AC7-BFE4-D8B9-DEF6-4D1FBE0A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dirty="0"/>
              <a:t>第二階段</a:t>
            </a:r>
            <a:r>
              <a:rPr lang="en-US" altLang="zh-TW" dirty="0"/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模組化程式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A58E9C6C-B16B-8E9D-0CE8-42CB20D84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350" y="2096906"/>
            <a:ext cx="4831090" cy="2298197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01FC1454-1111-BA0B-3F3E-D0C7E503BA69}"/>
              </a:ext>
            </a:extLst>
          </p:cNvPr>
          <p:cNvSpPr/>
          <p:nvPr/>
        </p:nvSpPr>
        <p:spPr>
          <a:xfrm>
            <a:off x="1841905" y="2951180"/>
            <a:ext cx="589020" cy="5890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3BB25512-40AD-61A7-6004-4ED803A92E8B}"/>
              </a:ext>
            </a:extLst>
          </p:cNvPr>
          <p:cNvSpPr/>
          <p:nvPr/>
        </p:nvSpPr>
        <p:spPr>
          <a:xfrm>
            <a:off x="3265736" y="2951180"/>
            <a:ext cx="589020" cy="589020"/>
          </a:xfrm>
          <a:prstGeom prst="ellipse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E0777D24-0D03-045D-A750-25B1524FFF33}"/>
              </a:ext>
            </a:extLst>
          </p:cNvPr>
          <p:cNvSpPr/>
          <p:nvPr/>
        </p:nvSpPr>
        <p:spPr>
          <a:xfrm>
            <a:off x="1779620" y="3586977"/>
            <a:ext cx="589020" cy="5890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0AED39D6-58F7-21EC-E178-07E6D93E5F5E}"/>
              </a:ext>
            </a:extLst>
          </p:cNvPr>
          <p:cNvSpPr/>
          <p:nvPr/>
        </p:nvSpPr>
        <p:spPr>
          <a:xfrm>
            <a:off x="2430925" y="3586977"/>
            <a:ext cx="589020" cy="589020"/>
          </a:xfrm>
          <a:prstGeom prst="ellipse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8AF30BED-9E99-0F0B-54B9-3321E69AAB7C}"/>
              </a:ext>
            </a:extLst>
          </p:cNvPr>
          <p:cNvSpPr/>
          <p:nvPr/>
        </p:nvSpPr>
        <p:spPr>
          <a:xfrm>
            <a:off x="3089333" y="3586977"/>
            <a:ext cx="589020" cy="5890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9FA56A96-0A9E-2F10-6C6E-2394A3261CE8}"/>
              </a:ext>
            </a:extLst>
          </p:cNvPr>
          <p:cNvSpPr/>
          <p:nvPr/>
        </p:nvSpPr>
        <p:spPr>
          <a:xfrm>
            <a:off x="3869503" y="3586977"/>
            <a:ext cx="589020" cy="589020"/>
          </a:xfrm>
          <a:prstGeom prst="ellipse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A241417-FAD4-5BC2-D698-58D13780F83B}"/>
              </a:ext>
            </a:extLst>
          </p:cNvPr>
          <p:cNvSpPr txBox="1"/>
          <p:nvPr/>
        </p:nvSpPr>
        <p:spPr>
          <a:xfrm>
            <a:off x="9699270" y="152795"/>
            <a:ext cx="488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A</a:t>
            </a:r>
            <a:endParaRPr kumimoji="0" lang="zh-TW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CC0A1E95-4FE1-5472-43CA-B6CCD2EA78BA}"/>
              </a:ext>
            </a:extLst>
          </p:cNvPr>
          <p:cNvSpPr/>
          <p:nvPr/>
        </p:nvSpPr>
        <p:spPr>
          <a:xfrm>
            <a:off x="10187630" y="181450"/>
            <a:ext cx="589020" cy="58902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B69E9FF-B7FD-3341-6271-D9F99CFC1383}"/>
              </a:ext>
            </a:extLst>
          </p:cNvPr>
          <p:cNvSpPr txBox="1"/>
          <p:nvPr/>
        </p:nvSpPr>
        <p:spPr>
          <a:xfrm>
            <a:off x="10966912" y="152794"/>
            <a:ext cx="488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B</a:t>
            </a:r>
            <a:endParaRPr kumimoji="0" lang="zh-TW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A05EFB87-7655-E0C5-8933-ED8A64C05731}"/>
              </a:ext>
            </a:extLst>
          </p:cNvPr>
          <p:cNvSpPr/>
          <p:nvPr/>
        </p:nvSpPr>
        <p:spPr>
          <a:xfrm>
            <a:off x="11425238" y="185709"/>
            <a:ext cx="589020" cy="589020"/>
          </a:xfrm>
          <a:prstGeom prst="ellipse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F1DCDA61-D55F-6115-4932-EE0E12644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3729" y="4819353"/>
            <a:ext cx="695325" cy="657225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6DDD97A0-62F0-DA73-DE6D-FD747E34E7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559790" y="4886696"/>
            <a:ext cx="657225" cy="5715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A702ACA7-C2B1-16CA-B598-4885701674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715712" y="4892566"/>
            <a:ext cx="704850" cy="542925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D843C83D-D9B2-948F-7C46-DB5A5996F9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72806" y="4845450"/>
            <a:ext cx="647700" cy="619125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08D27EB8-2037-1885-4901-E7DFFD2057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455388" y="4895173"/>
            <a:ext cx="714375" cy="504825"/>
          </a:xfrm>
          <a:prstGeom prst="rect">
            <a:avLst/>
          </a:prstGeom>
        </p:spPr>
      </p:pic>
      <p:sp>
        <p:nvSpPr>
          <p:cNvPr id="40" name="橢圓 39">
            <a:extLst>
              <a:ext uri="{FF2B5EF4-FFF2-40B4-BE49-F238E27FC236}">
                <a16:creationId xmlns:a16="http://schemas.microsoft.com/office/drawing/2014/main" id="{718541AA-D38D-A855-ADCD-448F0E7D63FA}"/>
              </a:ext>
            </a:extLst>
          </p:cNvPr>
          <p:cNvSpPr/>
          <p:nvPr/>
        </p:nvSpPr>
        <p:spPr>
          <a:xfrm>
            <a:off x="701866" y="5607256"/>
            <a:ext cx="589020" cy="58902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13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04DB8254-B1C0-B2DC-1465-9BB1FAA3ADD9}"/>
              </a:ext>
            </a:extLst>
          </p:cNvPr>
          <p:cNvSpPr/>
          <p:nvPr/>
        </p:nvSpPr>
        <p:spPr>
          <a:xfrm>
            <a:off x="1540829" y="5611515"/>
            <a:ext cx="589020" cy="58902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29E7BB11-357F-114F-FC79-C99BD76CF02D}"/>
              </a:ext>
            </a:extLst>
          </p:cNvPr>
          <p:cNvSpPr/>
          <p:nvPr/>
        </p:nvSpPr>
        <p:spPr>
          <a:xfrm>
            <a:off x="2825429" y="5613682"/>
            <a:ext cx="589020" cy="589020"/>
          </a:xfrm>
          <a:prstGeom prst="ellipse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CB325671-F49B-F74E-2823-1AB49B59D10E}"/>
              </a:ext>
            </a:extLst>
          </p:cNvPr>
          <p:cNvSpPr/>
          <p:nvPr/>
        </p:nvSpPr>
        <p:spPr>
          <a:xfrm>
            <a:off x="3641969" y="5617941"/>
            <a:ext cx="589020" cy="5890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27CCD2FC-8941-9ED5-C02F-E8A2F93B727C}"/>
              </a:ext>
            </a:extLst>
          </p:cNvPr>
          <p:cNvSpPr/>
          <p:nvPr/>
        </p:nvSpPr>
        <p:spPr>
          <a:xfrm>
            <a:off x="4431486" y="5612087"/>
            <a:ext cx="589020" cy="5890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8E91AB19-CF4E-EC5E-6A4E-44F1EE6BCCAC}"/>
              </a:ext>
            </a:extLst>
          </p:cNvPr>
          <p:cNvSpPr/>
          <p:nvPr/>
        </p:nvSpPr>
        <p:spPr>
          <a:xfrm>
            <a:off x="6722595" y="2993092"/>
            <a:ext cx="589020" cy="58902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13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6" name="橢圓 45">
            <a:extLst>
              <a:ext uri="{FF2B5EF4-FFF2-40B4-BE49-F238E27FC236}">
                <a16:creationId xmlns:a16="http://schemas.microsoft.com/office/drawing/2014/main" id="{9851793A-0EB7-4360-E858-0366CD647EB3}"/>
              </a:ext>
            </a:extLst>
          </p:cNvPr>
          <p:cNvSpPr/>
          <p:nvPr/>
        </p:nvSpPr>
        <p:spPr>
          <a:xfrm>
            <a:off x="7290187" y="2212177"/>
            <a:ext cx="589020" cy="58902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13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F99B46BB-251F-678A-B21C-FD619DB34C4E}"/>
              </a:ext>
            </a:extLst>
          </p:cNvPr>
          <p:cNvSpPr/>
          <p:nvPr/>
        </p:nvSpPr>
        <p:spPr>
          <a:xfrm>
            <a:off x="8299354" y="2993092"/>
            <a:ext cx="589020" cy="58902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6A9C9D5B-E850-0876-E855-C9DA376520BB}"/>
              </a:ext>
            </a:extLst>
          </p:cNvPr>
          <p:cNvSpPr/>
          <p:nvPr/>
        </p:nvSpPr>
        <p:spPr>
          <a:xfrm>
            <a:off x="7923358" y="2212177"/>
            <a:ext cx="589020" cy="58902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833B1E9D-3E56-2555-F42C-4F2120CAE81A}"/>
              </a:ext>
            </a:extLst>
          </p:cNvPr>
          <p:cNvSpPr/>
          <p:nvPr/>
        </p:nvSpPr>
        <p:spPr>
          <a:xfrm>
            <a:off x="8400986" y="5258939"/>
            <a:ext cx="589020" cy="589020"/>
          </a:xfrm>
          <a:prstGeom prst="ellipse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50" name="橢圓 49">
            <a:extLst>
              <a:ext uri="{FF2B5EF4-FFF2-40B4-BE49-F238E27FC236}">
                <a16:creationId xmlns:a16="http://schemas.microsoft.com/office/drawing/2014/main" id="{E4B68351-FDEA-C170-4478-5DE0F55A0B61}"/>
              </a:ext>
            </a:extLst>
          </p:cNvPr>
          <p:cNvSpPr/>
          <p:nvPr/>
        </p:nvSpPr>
        <p:spPr>
          <a:xfrm>
            <a:off x="6754544" y="5258939"/>
            <a:ext cx="589020" cy="5890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51" name="橢圓 50">
            <a:extLst>
              <a:ext uri="{FF2B5EF4-FFF2-40B4-BE49-F238E27FC236}">
                <a16:creationId xmlns:a16="http://schemas.microsoft.com/office/drawing/2014/main" id="{EE3A262A-38D1-B267-0E07-AFA0ED2496CA}"/>
              </a:ext>
            </a:extLst>
          </p:cNvPr>
          <p:cNvSpPr/>
          <p:nvPr/>
        </p:nvSpPr>
        <p:spPr>
          <a:xfrm>
            <a:off x="7568934" y="5258939"/>
            <a:ext cx="589020" cy="5890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0</a:t>
            </a:r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AE11F737-CB66-BE65-22E7-322EB6DA8AE9}"/>
              </a:ext>
            </a:extLst>
          </p:cNvPr>
          <p:cNvSpPr/>
          <p:nvPr/>
        </p:nvSpPr>
        <p:spPr>
          <a:xfrm>
            <a:off x="7335350" y="4466708"/>
            <a:ext cx="589020" cy="589020"/>
          </a:xfrm>
          <a:prstGeom prst="ellipse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F297AF6F-1DF2-5FA2-392A-86D7449018A9}"/>
              </a:ext>
            </a:extLst>
          </p:cNvPr>
          <p:cNvSpPr/>
          <p:nvPr/>
        </p:nvSpPr>
        <p:spPr>
          <a:xfrm>
            <a:off x="7947589" y="4460553"/>
            <a:ext cx="589020" cy="5890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10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54" name="橢圓 53">
            <a:extLst>
              <a:ext uri="{FF2B5EF4-FFF2-40B4-BE49-F238E27FC236}">
                <a16:creationId xmlns:a16="http://schemas.microsoft.com/office/drawing/2014/main" id="{C586B6D5-D4FA-76F1-81F6-1879A106EEA1}"/>
              </a:ext>
            </a:extLst>
          </p:cNvPr>
          <p:cNvSpPr/>
          <p:nvPr/>
        </p:nvSpPr>
        <p:spPr>
          <a:xfrm>
            <a:off x="8559828" y="4467656"/>
            <a:ext cx="589020" cy="5890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0</a:t>
            </a:r>
            <a:endParaRPr kumimoji="0" lang="zh-TW" alt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2292996D-BEFD-9DAF-564C-57AF14C1A5B7}"/>
              </a:ext>
            </a:extLst>
          </p:cNvPr>
          <p:cNvSpPr txBox="1"/>
          <p:nvPr/>
        </p:nvSpPr>
        <p:spPr>
          <a:xfrm>
            <a:off x="9997655" y="1829085"/>
            <a:ext cx="1416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6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14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A39B6A92-A7CC-983A-0E5D-13CD03C7A7DB}"/>
              </a:ext>
            </a:extLst>
          </p:cNvPr>
          <p:cNvSpPr/>
          <p:nvPr/>
        </p:nvSpPr>
        <p:spPr>
          <a:xfrm>
            <a:off x="9997655" y="1815536"/>
            <a:ext cx="1288112" cy="1015663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0EE0644A-B3A8-F90E-9CE1-2F9B16F007C7}"/>
              </a:ext>
            </a:extLst>
          </p:cNvPr>
          <p:cNvSpPr txBox="1"/>
          <p:nvPr/>
        </p:nvSpPr>
        <p:spPr>
          <a:xfrm>
            <a:off x="10008786" y="3959824"/>
            <a:ext cx="1416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6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10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D4ADAD20-F9A9-61E2-ABD1-54E33DA6989E}"/>
              </a:ext>
            </a:extLst>
          </p:cNvPr>
          <p:cNvSpPr/>
          <p:nvPr/>
        </p:nvSpPr>
        <p:spPr>
          <a:xfrm>
            <a:off x="9906429" y="3913723"/>
            <a:ext cx="1288112" cy="1015663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788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3" grpId="0"/>
      <p:bldP spid="14" grpId="0" animBg="1"/>
      <p:bldP spid="15" grpId="0"/>
      <p:bldP spid="1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EBD17F-0FCE-410F-9E68-5B4F0204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班級經營與教學</a:t>
            </a:r>
            <a:r>
              <a:rPr lang="en-US" altLang="zh-TW" dirty="0"/>
              <a:t>-</a:t>
            </a:r>
            <a:r>
              <a:rPr lang="zh-TW" altLang="en-US" dirty="0"/>
              <a:t>特有獎勵制度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8F6E86-897B-41B7-88FB-07871D7D4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結合了很熱門的虛擬貨幣，在課堂上，發行屬於自己設計的虛擬貨幣，我與學生稱為「超幣」</a:t>
            </a: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EBDBB97F-8418-435E-A3A6-812588E3E3F7}"/>
              </a:ext>
            </a:extLst>
          </p:cNvPr>
          <p:cNvGrpSpPr/>
          <p:nvPr/>
        </p:nvGrpSpPr>
        <p:grpSpPr>
          <a:xfrm>
            <a:off x="4620436" y="3449273"/>
            <a:ext cx="2952328" cy="2902570"/>
            <a:chOff x="10697139" y="-135391"/>
            <a:chExt cx="1480449" cy="1455498"/>
          </a:xfrm>
        </p:grpSpPr>
        <p:pic>
          <p:nvPicPr>
            <p:cNvPr id="55" name="Google Shape;206;p13">
              <a:extLst>
                <a:ext uri="{FF2B5EF4-FFF2-40B4-BE49-F238E27FC236}">
                  <a16:creationId xmlns:a16="http://schemas.microsoft.com/office/drawing/2014/main" id="{72A04EA5-2364-491D-AAAC-F0B450861AD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697139" y="-135391"/>
              <a:ext cx="1480449" cy="1455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207;p13">
              <a:extLst>
                <a:ext uri="{FF2B5EF4-FFF2-40B4-BE49-F238E27FC236}">
                  <a16:creationId xmlns:a16="http://schemas.microsoft.com/office/drawing/2014/main" id="{C7401844-1204-4A2D-8832-0F5BE580480F}"/>
                </a:ext>
              </a:extLst>
            </p:cNvPr>
            <p:cNvSpPr txBox="1"/>
            <p:nvPr/>
          </p:nvSpPr>
          <p:spPr>
            <a:xfrm>
              <a:off x="11484330" y="541012"/>
              <a:ext cx="690193" cy="551286"/>
            </a:xfrm>
            <a:prstGeom prst="rect">
              <a:avLst/>
            </a:prstGeom>
            <a:noFill/>
            <a:ln>
              <a:noFill/>
            </a:ln>
            <a:effectLst>
              <a:outerShdw blurRad="50800" algn="ctr" rotWithShape="0">
                <a:srgbClr val="0070C0"/>
              </a:outerShdw>
            </a:effectLst>
          </p:spPr>
          <p:txBody>
            <a:bodyPr spcFirstLastPara="1" wrap="square" lIns="82930" tIns="41454" rIns="82930" bIns="41454" anchor="t" anchorCtr="0">
              <a:spAutoFit/>
            </a:bodyPr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</a:pPr>
              <a:r>
                <a:rPr kumimoji="0" lang="en-US" sz="6600" b="1" kern="0" baseline="0" dirty="0">
                  <a:solidFill>
                    <a:prstClr val="white"/>
                  </a:solidFill>
                  <a:effectLst>
                    <a:glow rad="50800">
                      <a:srgbClr val="0070C0"/>
                    </a:glow>
                    <a:outerShdw blurRad="342900" algn="ctr" rotWithShape="0">
                      <a:srgbClr val="0070C0"/>
                    </a:outerShdw>
                  </a:effectLst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kumimoji="0" sz="6600" b="1" kern="0" baseline="0" dirty="0">
                <a:solidFill>
                  <a:prstClr val="white"/>
                </a:solidFill>
                <a:effectLst>
                  <a:glow rad="50800">
                    <a:srgbClr val="0070C0"/>
                  </a:glow>
                  <a:outerShdw blurRad="342900" algn="ctr" rotWithShape="0">
                    <a:srgbClr val="0070C0"/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01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959AC7-BFE4-D8B9-DEF6-4D1FBE0A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dirty="0"/>
              <a:t>第三階段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8D1EBE2-D58C-8CCD-E733-EE8BAAF102A1}"/>
              </a:ext>
            </a:extLst>
          </p:cNvPr>
          <p:cNvSpPr txBox="1"/>
          <p:nvPr/>
        </p:nvSpPr>
        <p:spPr>
          <a:xfrm>
            <a:off x="949410" y="5314380"/>
            <a:ext cx="2053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6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1410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A8E17F2-A28C-1998-7385-B05369622D4A}"/>
              </a:ext>
            </a:extLst>
          </p:cNvPr>
          <p:cNvSpPr txBox="1"/>
          <p:nvPr/>
        </p:nvSpPr>
        <p:spPr>
          <a:xfrm>
            <a:off x="3854786" y="5308951"/>
            <a:ext cx="2053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6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1312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B051C79-65B3-32A9-76B1-68602BF8E101}"/>
              </a:ext>
            </a:extLst>
          </p:cNvPr>
          <p:cNvSpPr txBox="1"/>
          <p:nvPr/>
        </p:nvSpPr>
        <p:spPr>
          <a:xfrm>
            <a:off x="6902421" y="5308950"/>
            <a:ext cx="2053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6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1669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2C74251-64DD-AFD7-3E98-8D4BFF20FE2B}"/>
              </a:ext>
            </a:extLst>
          </p:cNvPr>
          <p:cNvSpPr txBox="1"/>
          <p:nvPr/>
        </p:nvSpPr>
        <p:spPr>
          <a:xfrm>
            <a:off x="9649014" y="5308949"/>
            <a:ext cx="2053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6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2380</a:t>
            </a:r>
            <a:endParaRPr kumimoji="0" lang="zh-TW" altLang="en-US" sz="6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2774C18F-709D-451E-B78B-3749D95D64AE}"/>
              </a:ext>
            </a:extLst>
          </p:cNvPr>
          <p:cNvGrpSpPr/>
          <p:nvPr/>
        </p:nvGrpSpPr>
        <p:grpSpPr>
          <a:xfrm>
            <a:off x="568014" y="1772816"/>
            <a:ext cx="2483107" cy="3541565"/>
            <a:chOff x="1081238" y="1459933"/>
            <a:chExt cx="2483107" cy="3541565"/>
          </a:xfrm>
        </p:grpSpPr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AAAF2CB6-9C6F-4113-BE19-3CA1FF00A1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75242"/>
            <a:stretch/>
          </p:blipFill>
          <p:spPr>
            <a:xfrm>
              <a:off x="1081238" y="1459933"/>
              <a:ext cx="2483107" cy="3541565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AC43DDF3-C0CF-4D18-8E13-158E6ACCD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176003" y="1559716"/>
              <a:ext cx="720000" cy="720000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6ACC14B5-D8FF-4319-9E59-6B0A7FC5A982}"/>
              </a:ext>
            </a:extLst>
          </p:cNvPr>
          <p:cNvGrpSpPr/>
          <p:nvPr/>
        </p:nvGrpSpPr>
        <p:grpSpPr>
          <a:xfrm>
            <a:off x="3462717" y="1782972"/>
            <a:ext cx="2636998" cy="3541565"/>
            <a:chOff x="3564345" y="1424625"/>
            <a:chExt cx="2636998" cy="3541565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4C57C45A-78F9-477C-A053-C162BA360D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4573" r="49581"/>
            <a:stretch/>
          </p:blipFill>
          <p:spPr>
            <a:xfrm>
              <a:off x="3609054" y="1424625"/>
              <a:ext cx="2592289" cy="3541565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70854B91-4752-4707-936E-04A354918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564345" y="1559716"/>
              <a:ext cx="720000" cy="720000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CC6A849F-0412-4C14-A40D-5FA113BA0F77}"/>
              </a:ext>
            </a:extLst>
          </p:cNvPr>
          <p:cNvGrpSpPr/>
          <p:nvPr/>
        </p:nvGrpSpPr>
        <p:grpSpPr>
          <a:xfrm>
            <a:off x="6511311" y="1782971"/>
            <a:ext cx="2464229" cy="3541565"/>
            <a:chOff x="6168008" y="1392652"/>
            <a:chExt cx="2464229" cy="3541565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E9F8D2FA-D68A-4F88-AAEB-A1EAC50D4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50000" r="26349"/>
            <a:stretch/>
          </p:blipFill>
          <p:spPr>
            <a:xfrm>
              <a:off x="6260154" y="1392652"/>
              <a:ext cx="2372083" cy="3541565"/>
            </a:xfrm>
            <a:prstGeom prst="rect">
              <a:avLst/>
            </a:prstGeom>
          </p:spPr>
        </p:pic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48DC8799-BC3D-4C1C-8E08-409907DA3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168008" y="1559716"/>
              <a:ext cx="720000" cy="720000"/>
            </a:xfrm>
            <a:prstGeom prst="rect">
              <a:avLst/>
            </a:prstGeom>
          </p:spPr>
        </p:pic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DBB88F20-BA26-4E95-A1FE-9ADC74649E1C}"/>
              </a:ext>
            </a:extLst>
          </p:cNvPr>
          <p:cNvGrpSpPr/>
          <p:nvPr/>
        </p:nvGrpSpPr>
        <p:grpSpPr>
          <a:xfrm>
            <a:off x="9289014" y="1772815"/>
            <a:ext cx="2470205" cy="3541565"/>
            <a:chOff x="8639385" y="1360679"/>
            <a:chExt cx="2470205" cy="3541565"/>
          </a:xfrm>
        </p:grpSpPr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A5DDE094-49C5-4415-A2C2-35A97398D5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74700" r="1650"/>
            <a:stretch/>
          </p:blipFill>
          <p:spPr>
            <a:xfrm>
              <a:off x="8737507" y="1360679"/>
              <a:ext cx="2372083" cy="3541565"/>
            </a:xfrm>
            <a:prstGeom prst="rect">
              <a:avLst/>
            </a:prstGeom>
          </p:spPr>
        </p:pic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9853C37D-9347-4E6C-8EE5-DA036FEBC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8639385" y="1559716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547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959AC7-BFE4-D8B9-DEF6-4D1FBE0A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</a:t>
            </a:r>
            <a:r>
              <a:rPr lang="zh-TW" altLang="en-US" dirty="0"/>
              <a:t>解謎活動</a:t>
            </a:r>
            <a:r>
              <a:rPr lang="en-US" altLang="zh-TW" dirty="0"/>
              <a:t>-</a:t>
            </a:r>
            <a:r>
              <a:rPr lang="zh-TW" altLang="en-US" dirty="0"/>
              <a:t>執行成果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7222" r="4028" b="4259"/>
          <a:stretch/>
        </p:blipFill>
        <p:spPr>
          <a:xfrm rot="5400000">
            <a:off x="1167609" y="2160293"/>
            <a:ext cx="5118017" cy="3662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" t="8518" r="5833" b="5740"/>
          <a:stretch/>
        </p:blipFill>
        <p:spPr>
          <a:xfrm rot="5400000">
            <a:off x="5608062" y="2148320"/>
            <a:ext cx="5119247" cy="3686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矩形 14"/>
          <p:cNvSpPr/>
          <p:nvPr/>
        </p:nvSpPr>
        <p:spPr>
          <a:xfrm>
            <a:off x="4617475" y="2138517"/>
            <a:ext cx="600075" cy="2055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159894" y="2138517"/>
            <a:ext cx="600075" cy="2055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2042652" y="5943600"/>
            <a:ext cx="2706329" cy="53831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6660510" y="2986693"/>
            <a:ext cx="3099459" cy="144092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63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959AC7-BFE4-D8B9-DEF6-4D1FBE0A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解謎活動</a:t>
            </a:r>
            <a:r>
              <a:rPr lang="en-US" altLang="zh-TW" dirty="0"/>
              <a:t>-</a:t>
            </a:r>
            <a:r>
              <a:rPr lang="zh-TW" altLang="en-US" dirty="0"/>
              <a:t>總結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用</a:t>
            </a:r>
            <a:r>
              <a:rPr lang="zh-TW" altLang="en-US" b="1" dirty="0">
                <a:solidFill>
                  <a:srgbClr val="C00000"/>
                </a:solidFill>
              </a:rPr>
              <a:t>解謎活動學習單</a:t>
            </a:r>
            <a:r>
              <a:rPr lang="zh-TW" altLang="en-US" dirty="0"/>
              <a:t>的方式來</a:t>
            </a:r>
            <a:r>
              <a:rPr lang="zh-TW" altLang="en-US" b="1" dirty="0">
                <a:solidFill>
                  <a:srgbClr val="C00000"/>
                </a:solidFill>
              </a:rPr>
              <a:t>驗收程式概念</a:t>
            </a:r>
            <a:r>
              <a:rPr lang="zh-TW" altLang="en-US" dirty="0"/>
              <a:t>，學生非常喜歡也很投入。</a:t>
            </a:r>
            <a:endParaRPr lang="en-US" altLang="zh-TW" dirty="0"/>
          </a:p>
          <a:p>
            <a:r>
              <a:rPr lang="zh-TW" altLang="en-US" b="1" dirty="0">
                <a:solidFill>
                  <a:srgbClr val="0070C0"/>
                </a:solidFill>
              </a:rPr>
              <a:t>龜殼紋路</a:t>
            </a:r>
            <a:r>
              <a:rPr lang="zh-TW" altLang="en-US" dirty="0"/>
              <a:t>的答案，可以透過推理觀察或是程式實際操作，此符合課程選擇的</a:t>
            </a:r>
            <a:r>
              <a:rPr lang="zh-TW" altLang="en-US" b="1" dirty="0">
                <a:solidFill>
                  <a:srgbClr val="0070C0"/>
                </a:solidFill>
              </a:rPr>
              <a:t>彈性原則。</a:t>
            </a:r>
            <a:endParaRPr lang="en-US" altLang="zh-TW" b="1" dirty="0">
              <a:solidFill>
                <a:srgbClr val="0070C0"/>
              </a:solidFill>
            </a:endParaRPr>
          </a:p>
          <a:p>
            <a:r>
              <a:rPr lang="zh-TW" altLang="en-US" b="1" dirty="0">
                <a:solidFill>
                  <a:srgbClr val="7030A0"/>
                </a:solidFill>
              </a:rPr>
              <a:t>全年級的排行榜</a:t>
            </a:r>
            <a:r>
              <a:rPr lang="zh-TW" altLang="en-US" dirty="0"/>
              <a:t>使學生更有競賽的感覺，促使各班良性競爭。</a:t>
            </a:r>
          </a:p>
        </p:txBody>
      </p:sp>
    </p:spTree>
    <p:extLst>
      <p:ext uri="{BB962C8B-B14F-4D97-AF65-F5344CB8AC3E}">
        <p14:creationId xmlns:p14="http://schemas.microsoft.com/office/powerpoint/2010/main" val="156985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萬花筒">
            <a:hlinkClick r:id="rId2"/>
            <a:extLst>
              <a:ext uri="{FF2B5EF4-FFF2-40B4-BE49-F238E27FC236}">
                <a16:creationId xmlns:a16="http://schemas.microsoft.com/office/drawing/2014/main" id="{3E828847-1A13-4800-AF0F-BEDE6E886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702785"/>
            <a:ext cx="5519936" cy="3104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F174E7C-C22A-44AD-86B2-FD74D71C2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/>
              <a:t>萬花筒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A3EC81C-84BB-4240-BF25-793B66879778}"/>
              </a:ext>
            </a:extLst>
          </p:cNvPr>
          <p:cNvSpPr txBox="1"/>
          <p:nvPr/>
        </p:nvSpPr>
        <p:spPr>
          <a:xfrm>
            <a:off x="2125644" y="4776643"/>
            <a:ext cx="3235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4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萬花筒世界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394568" y="4769341"/>
            <a:ext cx="3235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4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製作萬花筒</a:t>
            </a:r>
          </a:p>
        </p:txBody>
      </p:sp>
      <p:pic>
        <p:nvPicPr>
          <p:cNvPr id="9" name="圖片 8">
            <a:hlinkClick r:id="rId4"/>
            <a:extLst>
              <a:ext uri="{FF2B5EF4-FFF2-40B4-BE49-F238E27FC236}">
                <a16:creationId xmlns:a16="http://schemas.microsoft.com/office/drawing/2014/main" id="{E3972C0A-F178-47E2-A5DE-DE4BCC116F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5" t="19551" r="33261" b="19551"/>
          <a:stretch/>
        </p:blipFill>
        <p:spPr>
          <a:xfrm rot="16727345">
            <a:off x="7884663" y="1840901"/>
            <a:ext cx="2711474" cy="2808312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可以於課餘時間自己親自動手</a:t>
            </a: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做</a:t>
            </a:r>
            <a:endParaRPr kumimoji="0" lang="en-US" altLang="zh-TW" sz="2800" b="1" kern="0" baseline="0" dirty="0" smtClean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17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B77F34-C7D3-4C97-9D40-9B9A6E71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>
                <a:hlinkClick r:id="rId2"/>
              </a:rPr>
              <a:t>轉動</a:t>
            </a:r>
            <a:r>
              <a:rPr lang="zh-TW" altLang="en-US" dirty="0" smtClean="0">
                <a:hlinkClick r:id="rId2"/>
              </a:rPr>
              <a:t>保險箱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由 </a:t>
            </a:r>
            <a:r>
              <a:rPr kumimoji="0" lang="en-US" altLang="zh-TW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</a:t>
            </a: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組 若個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多</a:t>
            </a: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邊形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所組成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E004617-055C-4675-B134-3A5AAB717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860" y="1807915"/>
            <a:ext cx="5295136" cy="396869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0F54175-027E-452B-ACD1-C1AFD7449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860" y="1807914"/>
            <a:ext cx="5293372" cy="396869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824192" y="1284695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打開遮罩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536160" y="5229200"/>
            <a:ext cx="3889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順時針轉一圈再歸位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479376" y="3660268"/>
            <a:ext cx="3889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kern="0" baseline="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逆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時針轉一圈再歸位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cxnSp>
        <p:nvCxnSpPr>
          <p:cNvPr id="5" name="肘形接點 4"/>
          <p:cNvCxnSpPr/>
          <p:nvPr/>
        </p:nvCxnSpPr>
        <p:spPr>
          <a:xfrm rot="10800000">
            <a:off x="2063552" y="4183488"/>
            <a:ext cx="2664296" cy="1307322"/>
          </a:xfrm>
          <a:prstGeom prst="bentConnector3">
            <a:avLst>
              <a:gd name="adj1" fmla="val 100051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83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B77F34-C7D3-4C97-9D40-9B9A6E71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>
                <a:hlinkClick r:id="rId2"/>
              </a:rPr>
              <a:t>轉動</a:t>
            </a:r>
            <a:r>
              <a:rPr lang="zh-TW" altLang="en-US" dirty="0" smtClean="0">
                <a:hlinkClick r:id="rId2"/>
              </a:rPr>
              <a:t>保險</a:t>
            </a:r>
            <a:r>
              <a:rPr lang="zh-TW" altLang="en-US" dirty="0">
                <a:hlinkClick r:id="rId2"/>
              </a:rPr>
              <a:t>箱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由 </a:t>
            </a:r>
            <a:r>
              <a:rPr kumimoji="0" lang="en-US" altLang="zh-TW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</a:t>
            </a: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組 若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個多邊形所組成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8722016" y="3530654"/>
            <a:ext cx="2774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kern="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往右轉一些度數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583988" y="3530654"/>
            <a:ext cx="2774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往</a:t>
            </a:r>
            <a:r>
              <a:rPr kumimoji="0" lang="zh-TW" altLang="en-US" sz="2800" b="1" kern="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左</a:t>
            </a:r>
            <a:r>
              <a:rPr kumimoji="0" lang="zh-TW" altLang="en-US" sz="28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轉</a:t>
            </a:r>
            <a:r>
              <a:rPr kumimoji="0" lang="zh-TW" altLang="en-US" sz="2800" b="1" kern="0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一些度數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3414817" y="1825625"/>
            <a:ext cx="5266896" cy="3950989"/>
            <a:chOff x="3414817" y="1825625"/>
            <a:chExt cx="5266896" cy="3950989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4817" y="1825625"/>
              <a:ext cx="5266896" cy="3950989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3647728" y="3068960"/>
              <a:ext cx="936104" cy="461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643112" y="3068960"/>
              <a:ext cx="936104" cy="46169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856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FFEEB4-9D61-4445-B77F-21637DDA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>
                <a:hlinkClick r:id="rId2"/>
              </a:rPr>
              <a:t>轉動</a:t>
            </a:r>
            <a:r>
              <a:rPr lang="zh-TW" altLang="en-US" dirty="0" smtClean="0">
                <a:hlinkClick r:id="rId2"/>
              </a:rPr>
              <a:t>保險箱</a:t>
            </a:r>
            <a:endParaRPr lang="zh-TW" altLang="en-US" dirty="0"/>
          </a:p>
        </p:txBody>
      </p:sp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6249189" cy="4351338"/>
          </a:xfrm>
        </p:spPr>
        <p:txBody>
          <a:bodyPr/>
          <a:lstStyle/>
          <a:p>
            <a:r>
              <a:rPr lang="zh-TW" altLang="en-US" dirty="0" smtClean="0"/>
              <a:t>它一個難以打開的保險箱，是否成功</a:t>
            </a:r>
            <a:r>
              <a:rPr lang="zh-TW" altLang="en-US" dirty="0"/>
              <a:t>打開</a:t>
            </a:r>
            <a:r>
              <a:rPr lang="zh-TW" altLang="en-US" dirty="0" smtClean="0"/>
              <a:t>需要</a:t>
            </a:r>
            <a:r>
              <a:rPr lang="zh-TW" altLang="en-US" b="1" dirty="0" smtClean="0">
                <a:solidFill>
                  <a:srgbClr val="C00000"/>
                </a:solidFill>
              </a:rPr>
              <a:t>看轉鈕裡的萬花筒目標圖片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r>
              <a:rPr lang="zh-TW" altLang="en-US" dirty="0" smtClean="0"/>
              <a:t>但再轉動轉鈕</a:t>
            </a:r>
            <a:r>
              <a:rPr lang="zh-TW" altLang="en-US" b="1" dirty="0" smtClean="0">
                <a:solidFill>
                  <a:srgbClr val="0070C0"/>
                </a:solidFill>
              </a:rPr>
              <a:t>需要符合其轉動規則</a:t>
            </a:r>
            <a:r>
              <a:rPr lang="zh-TW" altLang="en-US" dirty="0" smtClean="0"/>
              <a:t>，找到對應目標打開保險箱吧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0" b="100000" l="2337" r="9950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3884" y="4154760"/>
            <a:ext cx="1457812" cy="138070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0" b="100000" l="2337" r="9950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06984" y="4154760"/>
            <a:ext cx="1457812" cy="1380708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45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14219" y="3587112"/>
            <a:ext cx="1681869" cy="569481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45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348589" y="3585279"/>
            <a:ext cx="1681869" cy="569481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9987447" y="4615198"/>
            <a:ext cx="935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kumimoji="0" lang="en-US" altLang="zh-TW" sz="2400" b="1" kern="0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+6°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735084" y="4615198"/>
            <a:ext cx="935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kumimoji="0" lang="en-US" altLang="zh-TW" sz="24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-10°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8328248" y="1268760"/>
            <a:ext cx="2014388" cy="2014388"/>
            <a:chOff x="1529638" y="2348880"/>
            <a:chExt cx="2888830" cy="2888830"/>
          </a:xfrm>
        </p:grpSpPr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638" y="2348880"/>
              <a:ext cx="2888830" cy="2888830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90" b="100000" l="2337" r="9950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24800" y="3164400"/>
              <a:ext cx="1064290" cy="1008000"/>
            </a:xfrm>
            <a:prstGeom prst="rect">
              <a:avLst/>
            </a:prstGeom>
          </p:spPr>
        </p:pic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已知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向右轉一次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6 °</a:t>
            </a:r>
            <a:r>
              <a:rPr kumimoji="0" lang="zh-TW" altLang="en-US" sz="28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；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向左轉一次則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10 °</a:t>
            </a:r>
          </a:p>
        </p:txBody>
      </p:sp>
    </p:spTree>
    <p:extLst>
      <p:ext uri="{BB962C8B-B14F-4D97-AF65-F5344CB8AC3E}">
        <p14:creationId xmlns:p14="http://schemas.microsoft.com/office/powerpoint/2010/main" val="195589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>
                <a:hlinkClick r:id="rId3"/>
              </a:rPr>
              <a:t>轉動</a:t>
            </a:r>
            <a:r>
              <a:rPr lang="zh-TW" altLang="en-US" dirty="0" smtClean="0">
                <a:hlinkClick r:id="rId3"/>
              </a:rPr>
              <a:t>保險箱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551384" y="2132856"/>
            <a:ext cx="3672408" cy="3670201"/>
            <a:chOff x="3618000" y="1350000"/>
            <a:chExt cx="4912162" cy="4909210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4"/>
            <a:srcRect l="23490" t="15066" r="23355" b="13855"/>
            <a:stretch/>
          </p:blipFill>
          <p:spPr>
            <a:xfrm>
              <a:off x="4655840" y="2420888"/>
              <a:ext cx="2808312" cy="2808312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8000" y="1350000"/>
              <a:ext cx="4912162" cy="4909210"/>
            </a:xfrm>
            <a:prstGeom prst="rect">
              <a:avLst/>
            </a:prstGeom>
          </p:spPr>
        </p:pic>
      </p:grpSp>
      <p:sp>
        <p:nvSpPr>
          <p:cNvPr id="14" name="文字版面配置區 22"/>
          <p:cNvSpPr>
            <a:spLocks noGrp="1"/>
          </p:cNvSpPr>
          <p:nvPr>
            <p:ph type="body" idx="1"/>
          </p:nvPr>
        </p:nvSpPr>
        <p:spPr>
          <a:xfrm>
            <a:off x="4655840" y="2157589"/>
            <a:ext cx="7200800" cy="435133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保險箱是由</a:t>
            </a:r>
            <a:r>
              <a:rPr lang="en-US" altLang="zh-TW" dirty="0" smtClean="0"/>
              <a:t>____</a:t>
            </a:r>
            <a:r>
              <a:rPr lang="zh-TW" altLang="en-US" dirty="0" smtClean="0"/>
              <a:t>個</a:t>
            </a:r>
            <a:r>
              <a:rPr lang="en-US" altLang="zh-TW" dirty="0" smtClean="0"/>
              <a:t>____</a:t>
            </a:r>
            <a:r>
              <a:rPr lang="zh-TW" altLang="en-US" dirty="0" smtClean="0"/>
              <a:t>邊形，所組成的萬花筒</a:t>
            </a:r>
            <a:endParaRPr lang="en-US" altLang="zh-TW" dirty="0" smtClean="0"/>
          </a:p>
          <a:p>
            <a:r>
              <a:rPr lang="zh-TW" altLang="en-US" dirty="0" smtClean="0"/>
              <a:t>向右轉</a:t>
            </a:r>
            <a:r>
              <a:rPr lang="en-US" altLang="zh-TW" dirty="0" smtClean="0"/>
              <a:t>_____</a:t>
            </a:r>
            <a:r>
              <a:rPr lang="zh-TW" altLang="en-US" dirty="0" smtClean="0"/>
              <a:t>次，往右轉</a:t>
            </a:r>
            <a:r>
              <a:rPr lang="en-US" altLang="zh-TW" dirty="0" smtClean="0"/>
              <a:t>_____°</a:t>
            </a:r>
            <a:endParaRPr lang="en-US" altLang="zh-TW" dirty="0"/>
          </a:p>
          <a:p>
            <a:r>
              <a:rPr lang="zh-TW" altLang="en-US" dirty="0" smtClean="0"/>
              <a:t>向左轉</a:t>
            </a:r>
            <a:r>
              <a:rPr lang="en-US" altLang="zh-TW" dirty="0" smtClean="0"/>
              <a:t>_____</a:t>
            </a:r>
            <a:r>
              <a:rPr lang="zh-TW" altLang="en-US" dirty="0" smtClean="0"/>
              <a:t>次，往左轉</a:t>
            </a:r>
            <a:r>
              <a:rPr lang="en-US" altLang="zh-TW" dirty="0" smtClean="0"/>
              <a:t>_____°</a:t>
            </a:r>
          </a:p>
          <a:p>
            <a:r>
              <a:rPr lang="zh-TW" altLang="en-US" dirty="0" smtClean="0"/>
              <a:t>共偏移</a:t>
            </a:r>
            <a:r>
              <a:rPr lang="en-US" altLang="zh-TW" dirty="0" smtClean="0"/>
              <a:t>_____</a:t>
            </a:r>
            <a:r>
              <a:rPr lang="en-US" altLang="zh-TW" dirty="0"/>
              <a:t>°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已知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向右轉一次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6 °</a:t>
            </a:r>
            <a:r>
              <a:rPr kumimoji="0" lang="zh-TW" altLang="en-US" sz="28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；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向左轉一次則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10 °</a:t>
            </a:r>
          </a:p>
        </p:txBody>
      </p:sp>
    </p:spTree>
    <p:extLst>
      <p:ext uri="{BB962C8B-B14F-4D97-AF65-F5344CB8AC3E}">
        <p14:creationId xmlns:p14="http://schemas.microsoft.com/office/powerpoint/2010/main" val="161102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>
                <a:hlinkClick r:id="rId3"/>
              </a:rPr>
              <a:t>轉動</a:t>
            </a:r>
            <a:r>
              <a:rPr lang="zh-TW" altLang="en-US" dirty="0" smtClean="0">
                <a:hlinkClick r:id="rId3"/>
              </a:rPr>
              <a:t>保險箱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版面配置區 22"/>
          <p:cNvSpPr>
            <a:spLocks noGrp="1"/>
          </p:cNvSpPr>
          <p:nvPr>
            <p:ph type="body" idx="1"/>
          </p:nvPr>
        </p:nvSpPr>
        <p:spPr>
          <a:xfrm>
            <a:off x="4655840" y="2157589"/>
            <a:ext cx="7200800" cy="435133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保險</a:t>
            </a:r>
            <a:r>
              <a:rPr lang="zh-TW" altLang="en-US" dirty="0"/>
              <a:t>箱</a:t>
            </a:r>
            <a:r>
              <a:rPr lang="zh-TW" altLang="en-US" dirty="0" smtClean="0"/>
              <a:t>是由</a:t>
            </a:r>
            <a:r>
              <a:rPr lang="en-US" altLang="zh-TW" dirty="0" smtClean="0"/>
              <a:t>____</a:t>
            </a:r>
            <a:r>
              <a:rPr lang="zh-TW" altLang="en-US" dirty="0" smtClean="0"/>
              <a:t>個</a:t>
            </a:r>
            <a:r>
              <a:rPr lang="en-US" altLang="zh-TW" dirty="0" smtClean="0"/>
              <a:t>____</a:t>
            </a:r>
            <a:r>
              <a:rPr lang="zh-TW" altLang="en-US" dirty="0" smtClean="0"/>
              <a:t>邊形，所組成的萬花筒</a:t>
            </a:r>
            <a:endParaRPr lang="en-US" altLang="zh-TW" dirty="0" smtClean="0"/>
          </a:p>
          <a:p>
            <a:r>
              <a:rPr lang="zh-TW" altLang="en-US" dirty="0" smtClean="0"/>
              <a:t>向右轉</a:t>
            </a:r>
            <a:r>
              <a:rPr lang="en-US" altLang="zh-TW" dirty="0" smtClean="0"/>
              <a:t>_____</a:t>
            </a:r>
            <a:r>
              <a:rPr lang="zh-TW" altLang="en-US" dirty="0" smtClean="0"/>
              <a:t>次，往右轉</a:t>
            </a:r>
            <a:r>
              <a:rPr lang="en-US" altLang="zh-TW" dirty="0" smtClean="0"/>
              <a:t>_____°</a:t>
            </a:r>
            <a:endParaRPr lang="en-US" altLang="zh-TW" dirty="0"/>
          </a:p>
          <a:p>
            <a:r>
              <a:rPr lang="zh-TW" altLang="en-US" dirty="0" smtClean="0"/>
              <a:t>向左轉</a:t>
            </a:r>
            <a:r>
              <a:rPr lang="en-US" altLang="zh-TW" dirty="0" smtClean="0"/>
              <a:t>_____</a:t>
            </a:r>
            <a:r>
              <a:rPr lang="zh-TW" altLang="en-US" dirty="0" smtClean="0"/>
              <a:t>次，往左轉</a:t>
            </a:r>
            <a:r>
              <a:rPr lang="en-US" altLang="zh-TW" dirty="0" smtClean="0"/>
              <a:t>_____°</a:t>
            </a:r>
          </a:p>
          <a:p>
            <a:r>
              <a:rPr lang="zh-TW" altLang="en-US" dirty="0" smtClean="0"/>
              <a:t>共偏移</a:t>
            </a:r>
            <a:r>
              <a:rPr lang="en-US" altLang="zh-TW" dirty="0" smtClean="0"/>
              <a:t>_____</a:t>
            </a:r>
            <a:r>
              <a:rPr lang="en-US" altLang="zh-TW" dirty="0"/>
              <a:t>°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104112" y="350100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7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104112" y="4212377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6960096" y="484874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noProof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22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896200" y="2276872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9192344" y="2276871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10272464" y="350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noProof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42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10272464" y="421237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</a:t>
            </a:r>
            <a:r>
              <a:rPr kumimoji="0" lang="en-US" altLang="zh-TW" sz="3200" b="1" kern="0" baseline="0" noProof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0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22" y="2496080"/>
            <a:ext cx="3921453" cy="2937436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已知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向右轉一次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6 °</a:t>
            </a:r>
            <a:r>
              <a:rPr kumimoji="0" lang="zh-TW" altLang="en-US" sz="28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；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向左轉一次則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10 °</a:t>
            </a:r>
          </a:p>
        </p:txBody>
      </p:sp>
    </p:spTree>
    <p:extLst>
      <p:ext uri="{BB962C8B-B14F-4D97-AF65-F5344CB8AC3E}">
        <p14:creationId xmlns:p14="http://schemas.microsoft.com/office/powerpoint/2010/main" val="132190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3"/>
          <a:srcRect l="25735" t="14600" r="22796" b="14310"/>
          <a:stretch/>
        </p:blipFill>
        <p:spPr>
          <a:xfrm>
            <a:off x="1415480" y="2924944"/>
            <a:ext cx="2016224" cy="20882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>
                <a:hlinkClick r:id="rId4"/>
              </a:rPr>
              <a:t>轉動</a:t>
            </a:r>
            <a:r>
              <a:rPr lang="zh-TW" altLang="en-US" dirty="0" smtClean="0">
                <a:hlinkClick r:id="rId4"/>
              </a:rPr>
              <a:t>保險箱</a:t>
            </a: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已知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向右轉一次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6 °</a:t>
            </a:r>
            <a:r>
              <a:rPr kumimoji="0" lang="zh-TW" altLang="en-US" sz="28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；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向左轉一次則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10 °</a:t>
            </a:r>
          </a:p>
        </p:txBody>
      </p:sp>
      <p:sp>
        <p:nvSpPr>
          <p:cNvPr id="9" name="文字版面配置區 22"/>
          <p:cNvSpPr txBox="1">
            <a:spLocks/>
          </p:cNvSpPr>
          <p:nvPr/>
        </p:nvSpPr>
        <p:spPr>
          <a:xfrm>
            <a:off x="4655840" y="2157589"/>
            <a:ext cx="7200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858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  <a:defRPr sz="3600" b="0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eaLnBrk="1" fontAlgn="auto" hangingPunct="1"/>
            <a:r>
              <a:rPr kumimoji="0" lang="zh-TW" altLang="en-US" kern="0" baseline="0" dirty="0"/>
              <a:t>保險箱是</a:t>
            </a:r>
            <a:r>
              <a:rPr kumimoji="0" lang="zh-TW" altLang="en-US" kern="0" baseline="0" dirty="0" smtClean="0"/>
              <a:t>由</a:t>
            </a:r>
            <a:r>
              <a:rPr kumimoji="0" lang="en-US" altLang="zh-TW" kern="0" baseline="0" dirty="0" smtClean="0"/>
              <a:t>____</a:t>
            </a:r>
            <a:r>
              <a:rPr kumimoji="0" lang="zh-TW" altLang="en-US" kern="0" baseline="0" dirty="0" smtClean="0"/>
              <a:t>個</a:t>
            </a:r>
            <a:r>
              <a:rPr kumimoji="0" lang="en-US" altLang="zh-TW" kern="0" baseline="0" dirty="0" smtClean="0"/>
              <a:t>____</a:t>
            </a:r>
            <a:r>
              <a:rPr kumimoji="0" lang="zh-TW" altLang="en-US" kern="0" baseline="0" dirty="0" smtClean="0"/>
              <a:t>邊形，所組成的萬花筒</a:t>
            </a:r>
            <a:endParaRPr kumimoji="0" lang="en-US" altLang="zh-TW" kern="0" baseline="0" dirty="0" smtClean="0"/>
          </a:p>
          <a:p>
            <a:pPr eaLnBrk="1" fontAlgn="auto" hangingPunct="1"/>
            <a:r>
              <a:rPr kumimoji="0" lang="zh-TW" altLang="en-US" kern="0" baseline="0" dirty="0" smtClean="0"/>
              <a:t>向右轉</a:t>
            </a:r>
            <a:r>
              <a:rPr kumimoji="0" lang="en-US" altLang="zh-TW" kern="0" baseline="0" dirty="0" smtClean="0"/>
              <a:t>_____</a:t>
            </a:r>
            <a:r>
              <a:rPr kumimoji="0" lang="zh-TW" altLang="en-US" kern="0" baseline="0" dirty="0" smtClean="0"/>
              <a:t>次，往右轉</a:t>
            </a:r>
            <a:r>
              <a:rPr kumimoji="0" lang="en-US" altLang="zh-TW" kern="0" baseline="0" dirty="0" smtClean="0"/>
              <a:t>_____°</a:t>
            </a:r>
          </a:p>
          <a:p>
            <a:pPr eaLnBrk="1" fontAlgn="auto" hangingPunct="1"/>
            <a:r>
              <a:rPr kumimoji="0" lang="zh-TW" altLang="en-US" kern="0" baseline="0" dirty="0" smtClean="0"/>
              <a:t>向左轉</a:t>
            </a:r>
            <a:r>
              <a:rPr kumimoji="0" lang="en-US" altLang="zh-TW" kern="0" baseline="0" dirty="0" smtClean="0"/>
              <a:t>_____</a:t>
            </a:r>
            <a:r>
              <a:rPr kumimoji="0" lang="zh-TW" altLang="en-US" kern="0" baseline="0" dirty="0" smtClean="0"/>
              <a:t>次，往左轉</a:t>
            </a:r>
            <a:r>
              <a:rPr kumimoji="0" lang="en-US" altLang="zh-TW" kern="0" baseline="0" dirty="0" smtClean="0"/>
              <a:t>_____°</a:t>
            </a:r>
          </a:p>
          <a:p>
            <a:pPr eaLnBrk="1" fontAlgn="auto" hangingPunct="1"/>
            <a:r>
              <a:rPr kumimoji="0" lang="zh-TW" altLang="en-US" kern="0" baseline="0" dirty="0" smtClean="0"/>
              <a:t>共偏移</a:t>
            </a:r>
            <a:r>
              <a:rPr kumimoji="0" lang="en-US" altLang="zh-TW" kern="0" baseline="0" dirty="0" smtClean="0"/>
              <a:t>_____°</a:t>
            </a:r>
          </a:p>
          <a:p>
            <a:pPr eaLnBrk="1" fontAlgn="auto" hangingPunct="1"/>
            <a:endParaRPr kumimoji="0" lang="en-US" altLang="zh-TW" kern="0" baseline="0" dirty="0" smtClean="0"/>
          </a:p>
          <a:p>
            <a:pPr eaLnBrk="1" fontAlgn="auto" hangingPunct="1"/>
            <a:endParaRPr kumimoji="0" lang="en-US" altLang="zh-TW" kern="0" baseline="0" dirty="0" smtClean="0"/>
          </a:p>
          <a:p>
            <a:pPr eaLnBrk="1" fontAlgn="auto" hangingPunct="1"/>
            <a:endParaRPr kumimoji="0" lang="en-US" altLang="zh-TW" kern="0" baseline="0" dirty="0" smtClean="0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132856"/>
            <a:ext cx="3672408" cy="36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6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AAAB2B-B994-4F36-85EA-9E60B338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分享大綱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CD797D6-5149-4FC8-8AE7-9B182925EA6E}"/>
              </a:ext>
            </a:extLst>
          </p:cNvPr>
          <p:cNvSpPr/>
          <p:nvPr/>
        </p:nvSpPr>
        <p:spPr>
          <a:xfrm>
            <a:off x="838800" y="2132856"/>
            <a:ext cx="2949875" cy="859231"/>
          </a:xfrm>
          <a:prstGeom prst="rect">
            <a:avLst/>
          </a:prstGeom>
          <a:solidFill>
            <a:srgbClr val="4C829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程式課程內容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F3A1F43-F312-4DCF-AED2-09586F6081D0}"/>
              </a:ext>
            </a:extLst>
          </p:cNvPr>
          <p:cNvSpPr/>
          <p:nvPr/>
        </p:nvSpPr>
        <p:spPr>
          <a:xfrm>
            <a:off x="582705" y="2967060"/>
            <a:ext cx="3356115" cy="724945"/>
          </a:xfrm>
          <a:prstGeom prst="rect">
            <a:avLst/>
          </a:prstGeom>
          <a:solidFill>
            <a:srgbClr val="5A58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積木</a:t>
            </a:r>
            <a:r>
              <a:rPr kumimoji="0" lang="en-US" altLang="zh-TW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-</a:t>
            </a: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畫筆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E78F11A-BA4F-47A2-87B4-C50BDD618D81}"/>
              </a:ext>
            </a:extLst>
          </p:cNvPr>
          <p:cNvSpPr/>
          <p:nvPr/>
        </p:nvSpPr>
        <p:spPr>
          <a:xfrm>
            <a:off x="582705" y="3677218"/>
            <a:ext cx="3356115" cy="724945"/>
          </a:xfrm>
          <a:prstGeom prst="rect">
            <a:avLst/>
          </a:prstGeom>
          <a:solidFill>
            <a:srgbClr val="5A58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積木</a:t>
            </a:r>
            <a:r>
              <a:rPr kumimoji="0" lang="en-US" altLang="zh-TW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-</a:t>
            </a: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函式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E5FAE8C-9ED6-4988-ADE4-833994FFEA1F}"/>
              </a:ext>
            </a:extLst>
          </p:cNvPr>
          <p:cNvSpPr/>
          <p:nvPr/>
        </p:nvSpPr>
        <p:spPr>
          <a:xfrm>
            <a:off x="4583216" y="2132856"/>
            <a:ext cx="2949875" cy="859231"/>
          </a:xfrm>
          <a:prstGeom prst="rect">
            <a:avLst/>
          </a:prstGeom>
          <a:solidFill>
            <a:srgbClr val="4C829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解謎活動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F49989D-65D5-41A5-A625-0737C3CE08D1}"/>
              </a:ext>
            </a:extLst>
          </p:cNvPr>
          <p:cNvSpPr/>
          <p:nvPr/>
        </p:nvSpPr>
        <p:spPr>
          <a:xfrm>
            <a:off x="4327121" y="2992088"/>
            <a:ext cx="3356115" cy="724945"/>
          </a:xfrm>
          <a:prstGeom prst="rect">
            <a:avLst/>
          </a:prstGeom>
          <a:solidFill>
            <a:srgbClr val="5A58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欣賞萬花筒之美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ADDD4A-371C-4CC8-8771-0BAC51EB51B1}"/>
              </a:ext>
            </a:extLst>
          </p:cNvPr>
          <p:cNvSpPr/>
          <p:nvPr/>
        </p:nvSpPr>
        <p:spPr>
          <a:xfrm>
            <a:off x="4327121" y="3702245"/>
            <a:ext cx="3356115" cy="724945"/>
          </a:xfrm>
          <a:prstGeom prst="rect">
            <a:avLst/>
          </a:prstGeom>
          <a:solidFill>
            <a:srgbClr val="5A58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解謎學習</a:t>
            </a:r>
            <a:r>
              <a:rPr kumimoji="0" lang="zh-TW" altLang="en-US" sz="32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單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F5D1CD1-89FA-4FD9-A958-995B29CDAA47}"/>
              </a:ext>
            </a:extLst>
          </p:cNvPr>
          <p:cNvSpPr/>
          <p:nvPr/>
        </p:nvSpPr>
        <p:spPr>
          <a:xfrm>
            <a:off x="8348417" y="2132856"/>
            <a:ext cx="2949875" cy="859231"/>
          </a:xfrm>
          <a:prstGeom prst="rect">
            <a:avLst/>
          </a:prstGeom>
          <a:solidFill>
            <a:srgbClr val="4C829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延伸活動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C043FBF-C30E-4404-80EB-4E4EA610406A}"/>
              </a:ext>
            </a:extLst>
          </p:cNvPr>
          <p:cNvSpPr/>
          <p:nvPr/>
        </p:nvSpPr>
        <p:spPr>
          <a:xfrm>
            <a:off x="8092322" y="2992088"/>
            <a:ext cx="3356115" cy="724946"/>
          </a:xfrm>
          <a:prstGeom prst="rect">
            <a:avLst/>
          </a:prstGeom>
          <a:solidFill>
            <a:srgbClr val="5A58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解開保險箱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1F20BD2-0161-4DC3-A724-14265091E45B}"/>
              </a:ext>
            </a:extLst>
          </p:cNvPr>
          <p:cNvSpPr txBox="1"/>
          <p:nvPr/>
        </p:nvSpPr>
        <p:spPr>
          <a:xfrm>
            <a:off x="568014" y="5674392"/>
            <a:ext cx="11010714" cy="954107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課程版本：康軒第二章 模組化程式</a:t>
            </a:r>
            <a:r>
              <a:rPr kumimoji="0" lang="en-US" altLang="zh-TW" sz="2800" b="1" kern="0" baseline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</a:t>
            </a:r>
            <a:r>
              <a:rPr kumimoji="0" lang="zh-TW" altLang="en-US" sz="2800" b="1" kern="0" baseline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幾何藝術家</a:t>
            </a:r>
            <a:endParaRPr kumimoji="0" lang="en-US" altLang="zh-TW" sz="2800" b="1" kern="0" baseline="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課程結束：</a:t>
            </a:r>
            <a:r>
              <a:rPr kumimoji="0" lang="en-US" altLang="zh-TW" sz="2800" b="1" kern="0" baseline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</a:t>
            </a:r>
            <a:r>
              <a:rPr kumimoji="0" lang="zh-TW" altLang="en-US" sz="2800" b="1" kern="0" baseline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節課</a:t>
            </a:r>
            <a:endParaRPr kumimoji="0" lang="zh-HK" altLang="en-US" sz="2800" b="1" kern="0" baseline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8ADDD4A-371C-4CC8-8771-0BAC51EB51B1}"/>
              </a:ext>
            </a:extLst>
          </p:cNvPr>
          <p:cNvSpPr/>
          <p:nvPr/>
        </p:nvSpPr>
        <p:spPr>
          <a:xfrm>
            <a:off x="4327120" y="4427190"/>
            <a:ext cx="3356115" cy="724945"/>
          </a:xfrm>
          <a:prstGeom prst="rect">
            <a:avLst/>
          </a:prstGeom>
          <a:solidFill>
            <a:srgbClr val="5A58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班際競賽</a:t>
            </a:r>
            <a:r>
              <a:rPr kumimoji="0" lang="zh-TW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Arial"/>
              </a:rPr>
              <a:t>排名</a:t>
            </a:r>
          </a:p>
        </p:txBody>
      </p:sp>
    </p:spTree>
    <p:extLst>
      <p:ext uri="{BB962C8B-B14F-4D97-AF65-F5344CB8AC3E}">
        <p14:creationId xmlns:p14="http://schemas.microsoft.com/office/powerpoint/2010/main" val="72893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216" y="2496080"/>
            <a:ext cx="3917392" cy="293743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★ 延伸活動</a:t>
            </a:r>
            <a:r>
              <a:rPr lang="en-US" altLang="zh-TW" dirty="0"/>
              <a:t>-</a:t>
            </a:r>
            <a:r>
              <a:rPr lang="zh-TW" altLang="en-US" dirty="0">
                <a:hlinkClick r:id="rId4"/>
              </a:rPr>
              <a:t>轉動</a:t>
            </a:r>
            <a:r>
              <a:rPr lang="zh-TW" altLang="en-US" dirty="0" smtClean="0">
                <a:hlinkClick r:id="rId4"/>
              </a:rPr>
              <a:t>保險箱</a:t>
            </a: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08E3CD4-4AA6-47E1-AD75-4D7243826A1D}"/>
              </a:ext>
            </a:extLst>
          </p:cNvPr>
          <p:cNvSpPr txBox="1"/>
          <p:nvPr/>
        </p:nvSpPr>
        <p:spPr>
          <a:xfrm>
            <a:off x="568014" y="6153069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已知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向右轉一次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6 °</a:t>
            </a:r>
            <a:r>
              <a:rPr kumimoji="0" lang="zh-TW" altLang="en-US" sz="2800" b="1" kern="0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；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向左轉一次則</a:t>
            </a:r>
            <a:r>
              <a:rPr kumimoji="0" lang="zh-TW" altLang="en-US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需轉</a:t>
            </a:r>
            <a:r>
              <a:rPr kumimoji="0" lang="en-US" altLang="zh-TW" sz="2800" b="1" kern="0" baseline="0" dirty="0">
                <a:solidFill>
                  <a:srgbClr val="FF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10 °</a:t>
            </a:r>
          </a:p>
        </p:txBody>
      </p:sp>
      <p:sp>
        <p:nvSpPr>
          <p:cNvPr id="7" name="文字版面配置區 22"/>
          <p:cNvSpPr>
            <a:spLocks noGrp="1"/>
          </p:cNvSpPr>
          <p:nvPr>
            <p:ph type="body" idx="1"/>
          </p:nvPr>
        </p:nvSpPr>
        <p:spPr>
          <a:xfrm>
            <a:off x="4655840" y="2157589"/>
            <a:ext cx="7200800" cy="435133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保險</a:t>
            </a:r>
            <a:r>
              <a:rPr lang="zh-TW" altLang="en-US" dirty="0"/>
              <a:t>箱</a:t>
            </a:r>
            <a:r>
              <a:rPr lang="zh-TW" altLang="en-US" dirty="0" smtClean="0"/>
              <a:t>是由</a:t>
            </a:r>
            <a:r>
              <a:rPr lang="en-US" altLang="zh-TW" dirty="0" smtClean="0"/>
              <a:t>____</a:t>
            </a:r>
            <a:r>
              <a:rPr lang="zh-TW" altLang="en-US" dirty="0" smtClean="0"/>
              <a:t>個</a:t>
            </a:r>
            <a:r>
              <a:rPr lang="en-US" altLang="zh-TW" dirty="0" smtClean="0"/>
              <a:t>____</a:t>
            </a:r>
            <a:r>
              <a:rPr lang="zh-TW" altLang="en-US" dirty="0" smtClean="0"/>
              <a:t>邊形，所組成的萬花筒</a:t>
            </a:r>
            <a:endParaRPr lang="en-US" altLang="zh-TW" dirty="0" smtClean="0"/>
          </a:p>
          <a:p>
            <a:r>
              <a:rPr lang="zh-TW" altLang="en-US" dirty="0" smtClean="0"/>
              <a:t>向右轉</a:t>
            </a:r>
            <a:r>
              <a:rPr lang="en-US" altLang="zh-TW" dirty="0" smtClean="0"/>
              <a:t>_____</a:t>
            </a:r>
            <a:r>
              <a:rPr lang="zh-TW" altLang="en-US" dirty="0" smtClean="0"/>
              <a:t>次，往右轉</a:t>
            </a:r>
            <a:r>
              <a:rPr lang="en-US" altLang="zh-TW" dirty="0" smtClean="0"/>
              <a:t>_____°</a:t>
            </a:r>
            <a:endParaRPr lang="en-US" altLang="zh-TW" dirty="0"/>
          </a:p>
          <a:p>
            <a:r>
              <a:rPr lang="zh-TW" altLang="en-US" dirty="0" smtClean="0"/>
              <a:t>向左轉</a:t>
            </a:r>
            <a:r>
              <a:rPr lang="en-US" altLang="zh-TW" dirty="0" smtClean="0"/>
              <a:t>_____</a:t>
            </a:r>
            <a:r>
              <a:rPr lang="zh-TW" altLang="en-US" dirty="0" smtClean="0"/>
              <a:t>次，往左轉</a:t>
            </a:r>
            <a:r>
              <a:rPr lang="en-US" altLang="zh-TW" dirty="0" smtClean="0"/>
              <a:t>_____°</a:t>
            </a:r>
          </a:p>
          <a:p>
            <a:r>
              <a:rPr lang="zh-TW" altLang="en-US" dirty="0" smtClean="0"/>
              <a:t>共偏移</a:t>
            </a:r>
            <a:r>
              <a:rPr lang="en-US" altLang="zh-TW" dirty="0" smtClean="0"/>
              <a:t>_____</a:t>
            </a:r>
            <a:r>
              <a:rPr lang="en-US" altLang="zh-TW" dirty="0"/>
              <a:t>°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104112" y="350100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7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104112" y="4212377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6816080" y="4848741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noProof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-12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7896200" y="2276872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9192344" y="2276871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6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10272464" y="350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noProof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42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AF7DDC9-4E47-4FBA-B088-E9480841577D}"/>
              </a:ext>
            </a:extLst>
          </p:cNvPr>
          <p:cNvSpPr txBox="1"/>
          <p:nvPr/>
        </p:nvSpPr>
        <p:spPr>
          <a:xfrm>
            <a:off x="10272464" y="421237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3200" b="1" kern="0" baseline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30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70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8529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dirty="0" smtClean="0"/>
              <a:t>The End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38266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高斯與正十七邊形的產物</a:t>
            </a:r>
          </a:p>
        </p:txBody>
      </p:sp>
      <p:pic>
        <p:nvPicPr>
          <p:cNvPr id="7" name="Google Shape;216;p14">
            <a:extLst>
              <a:ext uri="{FF2B5EF4-FFF2-40B4-BE49-F238E27FC236}">
                <a16:creationId xmlns:a16="http://schemas.microsoft.com/office/drawing/2014/main" id="{A5DA3EAF-E864-CB73-894A-3E43E619048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1690688"/>
            <a:ext cx="1960495" cy="8241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D5D19A12-0EBE-400E-9FCD-B1B2AE891EA4}"/>
              </a:ext>
            </a:extLst>
          </p:cNvPr>
          <p:cNvSpPr txBox="1"/>
          <p:nvPr/>
        </p:nvSpPr>
        <p:spPr>
          <a:xfrm>
            <a:off x="2798695" y="1901869"/>
            <a:ext cx="5949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你知道正十七邊形怎麼畫呢</a:t>
            </a:r>
            <a:r>
              <a:rPr kumimoji="0" lang="en-US" altLang="zh-TW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/>
              </a:rPr>
              <a:t>?</a:t>
            </a:r>
            <a:endParaRPr kumimoji="0" lang="zh-TW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/>
              <a:ea typeface="Microsoft JhengHei"/>
              <a:cs typeface="Arial"/>
              <a:sym typeface="Arial"/>
            </a:endParaRPr>
          </a:p>
        </p:txBody>
      </p:sp>
      <p:pic>
        <p:nvPicPr>
          <p:cNvPr id="1026" name="Picture 2" descr="十七边形- 维基百科，自由的百科全书">
            <a:extLst>
              <a:ext uri="{FF2B5EF4-FFF2-40B4-BE49-F238E27FC236}">
                <a16:creationId xmlns:a16="http://schemas.microsoft.com/office/drawing/2014/main" id="{DD2FBD93-B3CF-8DB1-9BED-F2024C144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2979306"/>
            <a:ext cx="2673140" cy="2660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C346E48-6575-49AE-AAEC-72A3713B9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568" y="2823617"/>
            <a:ext cx="2778155" cy="294902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7B5BE42B-060E-40B9-A878-20C8575BF66A}"/>
              </a:ext>
            </a:extLst>
          </p:cNvPr>
          <p:cNvSpPr txBox="1"/>
          <p:nvPr/>
        </p:nvSpPr>
        <p:spPr>
          <a:xfrm>
            <a:off x="568014" y="6135904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但距今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250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年前，高斯利用尺規作圖把它畫出來了</a:t>
            </a:r>
            <a:r>
              <a:rPr kumimoji="0" lang="en-US" altLang="zh-TW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!</a:t>
            </a:r>
            <a:endParaRPr kumimoji="0" lang="zh-HK" altLang="en-US" sz="2800" b="1" kern="0" baseline="0" dirty="0">
              <a:solidFill>
                <a:srgbClr val="FF33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8D8578E-45B2-4D03-A34C-A8006C524F6A}"/>
              </a:ext>
            </a:extLst>
          </p:cNvPr>
          <p:cNvSpPr txBox="1"/>
          <p:nvPr/>
        </p:nvSpPr>
        <p:spPr>
          <a:xfrm>
            <a:off x="10100572" y="512630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zh-TW" altLang="en-US" sz="3600" b="1" kern="0" baseline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Arial"/>
              </a:rPr>
              <a:t>高斯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7117A19-A841-4252-80DB-40A2599B5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757" y="2637614"/>
            <a:ext cx="3250485" cy="3250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EBDBB97F-8418-435E-A3A6-812588E3E3F7}"/>
              </a:ext>
            </a:extLst>
          </p:cNvPr>
          <p:cNvGrpSpPr/>
          <p:nvPr/>
        </p:nvGrpSpPr>
        <p:grpSpPr>
          <a:xfrm>
            <a:off x="10704512" y="-129681"/>
            <a:ext cx="1480449" cy="1455498"/>
            <a:chOff x="10697139" y="-135391"/>
            <a:chExt cx="1480449" cy="1455498"/>
          </a:xfrm>
        </p:grpSpPr>
        <p:pic>
          <p:nvPicPr>
            <p:cNvPr id="17" name="Google Shape;206;p13">
              <a:extLst>
                <a:ext uri="{FF2B5EF4-FFF2-40B4-BE49-F238E27FC236}">
                  <a16:creationId xmlns:a16="http://schemas.microsoft.com/office/drawing/2014/main" id="{72A04EA5-2364-491D-AAAC-F0B450861AD5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697139" y="-135391"/>
              <a:ext cx="1480449" cy="1455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207;p13">
              <a:extLst>
                <a:ext uri="{FF2B5EF4-FFF2-40B4-BE49-F238E27FC236}">
                  <a16:creationId xmlns:a16="http://schemas.microsoft.com/office/drawing/2014/main" id="{C7401844-1204-4A2D-8832-0F5BE580480F}"/>
                </a:ext>
              </a:extLst>
            </p:cNvPr>
            <p:cNvSpPr txBox="1"/>
            <p:nvPr/>
          </p:nvSpPr>
          <p:spPr>
            <a:xfrm>
              <a:off x="11487395" y="502560"/>
              <a:ext cx="690193" cy="642012"/>
            </a:xfrm>
            <a:prstGeom prst="rect">
              <a:avLst/>
            </a:prstGeom>
            <a:noFill/>
            <a:ln>
              <a:noFill/>
            </a:ln>
            <a:effectLst>
              <a:outerShdw blurRad="50800" algn="ctr" rotWithShape="0">
                <a:srgbClr val="0070C0"/>
              </a:outerShdw>
            </a:effectLst>
          </p:spPr>
          <p:txBody>
            <a:bodyPr spcFirstLastPara="1" wrap="square" lIns="82930" tIns="41454" rIns="82930" bIns="41454" anchor="t" anchorCtr="0">
              <a:spAutoFit/>
            </a:bodyPr>
            <a:lstStyle/>
            <a:p>
              <a:pPr algn="ctr" eaLnBrk="1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</a:pPr>
              <a:r>
                <a:rPr kumimoji="0" lang="en-US" sz="3628" b="1" kern="0" baseline="0" dirty="0">
                  <a:solidFill>
                    <a:prstClr val="white"/>
                  </a:solidFill>
                  <a:effectLst>
                    <a:glow rad="50800">
                      <a:srgbClr val="0070C0"/>
                    </a:glow>
                    <a:outerShdw blurRad="342900" algn="ctr" rotWithShape="0">
                      <a:srgbClr val="0070C0"/>
                    </a:outerShdw>
                  </a:effectLst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kumimoji="0" sz="3628" b="1" kern="0" baseline="0" dirty="0">
                <a:solidFill>
                  <a:prstClr val="white"/>
                </a:solidFill>
                <a:effectLst>
                  <a:glow rad="50800">
                    <a:srgbClr val="0070C0"/>
                  </a:glow>
                  <a:outerShdw blurRad="342900" algn="ctr" rotWithShape="0">
                    <a:srgbClr val="0070C0"/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788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/>
              <a:t>任務說明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96B3C-00E7-C93B-78BE-1F1E7466E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lnSpc>
                <a:spcPct val="100000"/>
              </a:lnSpc>
              <a:spcBef>
                <a:spcPts val="0"/>
              </a:spcBef>
              <a:buSzPct val="100000"/>
            </a:pPr>
            <a:r>
              <a:rPr lang="zh-TW" altLang="en-US" dirty="0"/>
              <a:t>程式詢問</a:t>
            </a:r>
            <a:r>
              <a:rPr lang="zh-TW" altLang="en-US" b="1" dirty="0">
                <a:solidFill>
                  <a:srgbClr val="C00000"/>
                </a:solidFill>
              </a:rPr>
              <a:t>要畫出正幾邊形？</a:t>
            </a:r>
            <a:r>
              <a:rPr lang="zh-TW" altLang="en-US" dirty="0"/>
              <a:t>並等待輸入</a:t>
            </a:r>
            <a:endParaRPr lang="en-US" altLang="zh-TW" dirty="0"/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643E0449-4C46-422C-AF33-598190300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353800" y="113112"/>
            <a:ext cx="695181" cy="69183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0BC0428-BDAC-4D0A-B55A-154D17D775B6}"/>
              </a:ext>
            </a:extLst>
          </p:cNvPr>
          <p:cNvSpPr txBox="1"/>
          <p:nvPr/>
        </p:nvSpPr>
        <p:spPr>
          <a:xfrm>
            <a:off x="568014" y="6135904"/>
            <a:ext cx="11010714" cy="523220"/>
          </a:xfrm>
          <a:prstGeom prst="rect">
            <a:avLst/>
          </a:prstGeom>
          <a:solidFill>
            <a:sysClr val="windowText" lastClr="000000"/>
          </a:solidFill>
        </p:spPr>
        <p:txBody>
          <a:bodyPr wrap="square" rtlCol="0">
            <a:spAutoFit/>
          </a:bodyPr>
          <a:lstStyle/>
          <a:p>
            <a:pPr marL="571500" marR="0" lvl="0" indent="-5715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以鉛筆為角色，</a:t>
            </a:r>
            <a:r>
              <a:rPr kumimoji="0" lang="zh-TW" altLang="en-US" sz="2800" b="1" kern="0" baseline="0" dirty="0">
                <a:solidFill>
                  <a:srgbClr val="FFC000">
                    <a:lumMod val="60000"/>
                    <a:lumOff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依照輸入的邊數</a:t>
            </a:r>
            <a:r>
              <a:rPr kumimoji="0" lang="zh-TW" altLang="en-US" sz="2800" b="1" kern="0" baseline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繪製正多邊形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6E11520-2B01-419B-A656-75ECF5119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59" y="2854320"/>
            <a:ext cx="3356515" cy="2520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100FEC7-710A-49E0-8E0E-9A94DC860A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062" y="2844979"/>
            <a:ext cx="3389875" cy="2520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A52EFD3-A7CC-4432-A76D-DB9A83FAC0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282" y="2841140"/>
            <a:ext cx="336525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04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流程圖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96B3C-00E7-C93B-78BE-1F1E7466E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lnSpc>
                <a:spcPct val="100000"/>
              </a:lnSpc>
              <a:spcBef>
                <a:spcPts val="0"/>
              </a:spcBef>
              <a:buSzPct val="100000"/>
            </a:pPr>
            <a:endParaRPr lang="zh-TW" altLang="en-US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2B8140AB-2854-407C-BCEE-B26195232EEF}"/>
              </a:ext>
            </a:extLst>
          </p:cNvPr>
          <p:cNvGrpSpPr/>
          <p:nvPr/>
        </p:nvGrpSpPr>
        <p:grpSpPr>
          <a:xfrm>
            <a:off x="1919536" y="1690688"/>
            <a:ext cx="2584659" cy="4351338"/>
            <a:chOff x="4666788" y="1585964"/>
            <a:chExt cx="2869372" cy="483066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7009C3B-0B93-555C-8142-6390C25495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779"/>
            <a:stretch/>
          </p:blipFill>
          <p:spPr bwMode="auto">
            <a:xfrm>
              <a:off x="4666788" y="1585964"/>
              <a:ext cx="2858423" cy="4830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3595F43-6DF2-4912-9A7C-804703E70EC4}"/>
                </a:ext>
              </a:extLst>
            </p:cNvPr>
            <p:cNvSpPr/>
            <p:nvPr/>
          </p:nvSpPr>
          <p:spPr>
            <a:xfrm>
              <a:off x="7176120" y="3861048"/>
              <a:ext cx="360040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35F4F666-24FE-4AA1-A0FB-F1962763B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353800" y="113112"/>
            <a:ext cx="695181" cy="69183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CAF64F2-2114-4F7D-B860-15A49B09A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920" y="1947761"/>
            <a:ext cx="5588938" cy="3941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249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/>
              <a:t>筆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的方向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98DD931-234B-833D-0AC4-7C6AB786D0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>
            <a:off x="1169583" y="2578395"/>
            <a:ext cx="2348023" cy="25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7DFCDA80-8A27-C1C7-376F-19F3FAC552A7}"/>
              </a:ext>
            </a:extLst>
          </p:cNvPr>
          <p:cNvSpPr/>
          <p:nvPr/>
        </p:nvSpPr>
        <p:spPr>
          <a:xfrm>
            <a:off x="978195" y="2392326"/>
            <a:ext cx="2732568" cy="298774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E888D98A-99EA-AD17-6A23-796400847895}"/>
              </a:ext>
            </a:extLst>
          </p:cNvPr>
          <p:cNvSpPr/>
          <p:nvPr/>
        </p:nvSpPr>
        <p:spPr>
          <a:xfrm>
            <a:off x="3710763" y="3717889"/>
            <a:ext cx="1679944" cy="36501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4A70E5F3-4EB1-1CB4-D358-08ED9670F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 rot="5400000">
            <a:off x="6951940" y="1752619"/>
            <a:ext cx="2348023" cy="25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318DBC4-2447-0B04-2B6A-DCFD5E07B743}"/>
              </a:ext>
            </a:extLst>
          </p:cNvPr>
          <p:cNvSpPr/>
          <p:nvPr/>
        </p:nvSpPr>
        <p:spPr>
          <a:xfrm rot="5400000">
            <a:off x="6760552" y="1566550"/>
            <a:ext cx="2732568" cy="298774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58A34640-3C68-31FC-4E66-31505C986668}"/>
              </a:ext>
            </a:extLst>
          </p:cNvPr>
          <p:cNvSpPr/>
          <p:nvPr/>
        </p:nvSpPr>
        <p:spPr>
          <a:xfrm rot="5400000">
            <a:off x="7285979" y="5062908"/>
            <a:ext cx="1679944" cy="36501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B130766-E77E-163F-7098-1CD59C5A851A}"/>
              </a:ext>
            </a:extLst>
          </p:cNvPr>
          <p:cNvSpPr txBox="1"/>
          <p:nvPr/>
        </p:nvSpPr>
        <p:spPr>
          <a:xfrm>
            <a:off x="1381879" y="5619307"/>
            <a:ext cx="1667986" cy="57874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預設方向</a:t>
            </a:r>
            <a:endParaRPr kumimoji="0" lang="zh-HK" altLang="en-US" sz="2799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183A4EE-D503-5496-54EE-2FD4213437C5}"/>
              </a:ext>
            </a:extLst>
          </p:cNvPr>
          <p:cNvSpPr txBox="1"/>
          <p:nvPr/>
        </p:nvSpPr>
        <p:spPr>
          <a:xfrm>
            <a:off x="8998334" y="5619307"/>
            <a:ext cx="1737266" cy="57874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旋轉</a:t>
            </a:r>
            <a:r>
              <a:rPr kumimoji="0" lang="en-US" altLang="zh-TW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90</a:t>
            </a:r>
            <a:r>
              <a:rPr kumimoji="0" lang="zh-TW" alt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HK" altLang="en-US" sz="2799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70062FDC-8798-2263-8299-26C92394F313}"/>
              </a:ext>
            </a:extLst>
          </p:cNvPr>
          <p:cNvCxnSpPr>
            <a:cxnSpLocks/>
          </p:cNvCxnSpPr>
          <p:nvPr/>
        </p:nvCxnSpPr>
        <p:spPr>
          <a:xfrm>
            <a:off x="1488710" y="4972786"/>
            <a:ext cx="2039170" cy="0"/>
          </a:xfrm>
          <a:prstGeom prst="line">
            <a:avLst/>
          </a:prstGeom>
          <a:ln w="57150" cap="rnd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DC8C24BD-8A9E-9088-DFDB-67B550FF80CD}"/>
              </a:ext>
            </a:extLst>
          </p:cNvPr>
          <p:cNvCxnSpPr>
            <a:cxnSpLocks/>
          </p:cNvCxnSpPr>
          <p:nvPr/>
        </p:nvCxnSpPr>
        <p:spPr>
          <a:xfrm flipV="1">
            <a:off x="7027629" y="2193466"/>
            <a:ext cx="0" cy="1899711"/>
          </a:xfrm>
          <a:prstGeom prst="line">
            <a:avLst/>
          </a:prstGeom>
          <a:ln w="57150" cap="rnd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30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13800BF-4BAC-3C28-8CC0-85141025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★ 正多邊形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/>
              <a:t>筆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的方向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98DD931-234B-833D-0AC4-7C6AB786D0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 rot="10800000">
            <a:off x="2593468" y="2347192"/>
            <a:ext cx="2348023" cy="25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7DFCDA80-8A27-C1C7-376F-19F3FAC552A7}"/>
              </a:ext>
            </a:extLst>
          </p:cNvPr>
          <p:cNvSpPr/>
          <p:nvPr/>
        </p:nvSpPr>
        <p:spPr>
          <a:xfrm rot="10800000">
            <a:off x="2402080" y="2161123"/>
            <a:ext cx="2732568" cy="298774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E888D98A-99EA-AD17-6A23-796400847895}"/>
              </a:ext>
            </a:extLst>
          </p:cNvPr>
          <p:cNvSpPr/>
          <p:nvPr/>
        </p:nvSpPr>
        <p:spPr>
          <a:xfrm rot="10800000">
            <a:off x="715936" y="3486686"/>
            <a:ext cx="1679944" cy="36501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4A70E5F3-4EB1-1CB4-D358-08ED9670F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11" b="89924" l="9830" r="99150">
                        <a14:foregroundMark x1="92476" y1="24715" x2="85558" y2="31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89" t="10373" b="4437"/>
          <a:stretch/>
        </p:blipFill>
        <p:spPr bwMode="auto">
          <a:xfrm rot="16200000">
            <a:off x="6951940" y="3523957"/>
            <a:ext cx="2348023" cy="25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318DBC4-2447-0B04-2B6A-DCFD5E07B743}"/>
              </a:ext>
            </a:extLst>
          </p:cNvPr>
          <p:cNvSpPr/>
          <p:nvPr/>
        </p:nvSpPr>
        <p:spPr>
          <a:xfrm rot="16200000">
            <a:off x="6760552" y="3337888"/>
            <a:ext cx="2732568" cy="298774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58A34640-3C68-31FC-4E66-31505C986668}"/>
              </a:ext>
            </a:extLst>
          </p:cNvPr>
          <p:cNvSpPr/>
          <p:nvPr/>
        </p:nvSpPr>
        <p:spPr>
          <a:xfrm rot="16200000">
            <a:off x="7285979" y="2421733"/>
            <a:ext cx="1679944" cy="36501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B130766-E77E-163F-7098-1CD59C5A851A}"/>
              </a:ext>
            </a:extLst>
          </p:cNvPr>
          <p:cNvSpPr txBox="1"/>
          <p:nvPr/>
        </p:nvSpPr>
        <p:spPr>
          <a:xfrm>
            <a:off x="1381879" y="5619307"/>
            <a:ext cx="1956651" cy="57874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旋轉</a:t>
            </a:r>
            <a:r>
              <a:rPr kumimoji="0" lang="en-US" altLang="zh-TW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180</a:t>
            </a:r>
            <a:r>
              <a:rPr kumimoji="0" lang="zh-TW" alt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HK" altLang="en-US" sz="2799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183A4EE-D503-5496-54EE-2FD4213437C5}"/>
              </a:ext>
            </a:extLst>
          </p:cNvPr>
          <p:cNvSpPr txBox="1"/>
          <p:nvPr/>
        </p:nvSpPr>
        <p:spPr>
          <a:xfrm>
            <a:off x="9680105" y="2429540"/>
            <a:ext cx="1956651" cy="57874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旋轉</a:t>
            </a:r>
            <a:r>
              <a:rPr kumimoji="0" lang="en-US" altLang="zh-TW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270</a:t>
            </a:r>
            <a:r>
              <a:rPr kumimoji="0" lang="zh-TW" altLang="en-US" sz="27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度</a:t>
            </a:r>
            <a:endParaRPr kumimoji="0" lang="zh-HK" altLang="en-US" sz="2799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F97D2BB4-FFC5-E1B2-77B7-766246CD7CD7}"/>
              </a:ext>
            </a:extLst>
          </p:cNvPr>
          <p:cNvCxnSpPr>
            <a:cxnSpLocks/>
          </p:cNvCxnSpPr>
          <p:nvPr/>
        </p:nvCxnSpPr>
        <p:spPr>
          <a:xfrm flipH="1">
            <a:off x="2593467" y="2527537"/>
            <a:ext cx="2039170" cy="0"/>
          </a:xfrm>
          <a:prstGeom prst="line">
            <a:avLst/>
          </a:prstGeom>
          <a:ln w="57150" cap="rnd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106EF121-4C2D-DB1A-0E6D-9D7B83045EE9}"/>
              </a:ext>
            </a:extLst>
          </p:cNvPr>
          <p:cNvCxnSpPr>
            <a:cxnSpLocks/>
          </p:cNvCxnSpPr>
          <p:nvPr/>
        </p:nvCxnSpPr>
        <p:spPr>
          <a:xfrm>
            <a:off x="9226299" y="3729870"/>
            <a:ext cx="0" cy="1899711"/>
          </a:xfrm>
          <a:prstGeom prst="line">
            <a:avLst/>
          </a:prstGeom>
          <a:ln w="57150" cap="rnd">
            <a:solidFill>
              <a:srgbClr val="00206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9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46030</TotalTime>
  <Words>1392</Words>
  <Application>Microsoft Office PowerPoint</Application>
  <PresentationFormat>寬螢幕</PresentationFormat>
  <Paragraphs>234</Paragraphs>
  <Slides>41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41</vt:i4>
      </vt:variant>
    </vt:vector>
  </HeadingPairs>
  <TitlesOfParts>
    <vt:vector size="51" baseType="lpstr">
      <vt:lpstr>Arial Unicode MS</vt:lpstr>
      <vt:lpstr>微軟正黑體</vt:lpstr>
      <vt:lpstr>微軟正黑體</vt:lpstr>
      <vt:lpstr>新細明體</vt:lpstr>
      <vt:lpstr>Arial</vt:lpstr>
      <vt:lpstr>Calibri</vt:lpstr>
      <vt:lpstr>Times New Roman</vt:lpstr>
      <vt:lpstr>Wingdings</vt:lpstr>
      <vt:lpstr>預設簡報設計</vt:lpstr>
      <vt:lpstr>Office 佈景主題</vt:lpstr>
      <vt:lpstr>PowerPoint 簡報</vt:lpstr>
      <vt:lpstr>★ 班級經營與教學-不一樣的教學法</vt:lpstr>
      <vt:lpstr>★ 班級經營與教學-特有獎勵制度</vt:lpstr>
      <vt:lpstr>★ 分享大綱</vt:lpstr>
      <vt:lpstr>★ 高斯與正十七邊形的產物</vt:lpstr>
      <vt:lpstr>★ 正多邊形-任務說明</vt:lpstr>
      <vt:lpstr>★ 正多邊形-流程圖</vt:lpstr>
      <vt:lpstr>★ 正多邊形-筆的方向</vt:lpstr>
      <vt:lpstr>★ 正多邊形-筆的方向</vt:lpstr>
      <vt:lpstr>★ 正多邊形-使用積木</vt:lpstr>
      <vt:lpstr>★ 正多邊形-筆的方向(補充)</vt:lpstr>
      <vt:lpstr>★ 正多邊形-程式積木</vt:lpstr>
      <vt:lpstr>★ 正多邊形-延伸練習</vt:lpstr>
      <vt:lpstr>★ 萬花筒-任務說明</vt:lpstr>
      <vt:lpstr>★ 萬花筒-流程圖</vt:lpstr>
      <vt:lpstr>★ 模組化</vt:lpstr>
      <vt:lpstr>★ 模組化-重複使用</vt:lpstr>
      <vt:lpstr>★ 萬花筒-程式積木</vt:lpstr>
      <vt:lpstr>★ 萬花筒-程式積木(補充)</vt:lpstr>
      <vt:lpstr>★ 萬花筒-程式積木(補充)</vt:lpstr>
      <vt:lpstr>★ 解謎活動-萬花筒與烏龜殼</vt:lpstr>
      <vt:lpstr>★ 解謎活動-不一樣的學習單</vt:lpstr>
      <vt:lpstr>★ 解謎活動-沒得抄的學習單</vt:lpstr>
      <vt:lpstr>★ 解謎活動-計時與排名機制</vt:lpstr>
      <vt:lpstr>★ 解謎活動-計時與排名機制</vt:lpstr>
      <vt:lpstr>★ 解謎活動-第一階段(龜殼線索)</vt:lpstr>
      <vt:lpstr>★ 解謎活動-第一階段(龜殼推理)</vt:lpstr>
      <vt:lpstr>★ 解謎活動-第二階段(模組化程式)</vt:lpstr>
      <vt:lpstr>★ 解謎活動-第二階段(模組化程式)</vt:lpstr>
      <vt:lpstr>★ 解謎活動-第三階段</vt:lpstr>
      <vt:lpstr>★ 解謎活動-執行成果</vt:lpstr>
      <vt:lpstr>★ 解謎活動-總結</vt:lpstr>
      <vt:lpstr>★ 延伸活動-萬花筒</vt:lpstr>
      <vt:lpstr>★ 延伸活動-轉動保險箱</vt:lpstr>
      <vt:lpstr>★ 延伸活動-轉動保險箱</vt:lpstr>
      <vt:lpstr>★ 延伸活動-轉動保險箱</vt:lpstr>
      <vt:lpstr>★ 延伸活動-轉動保險箱(一)</vt:lpstr>
      <vt:lpstr>★ 延伸活動-轉動保險箱(一)</vt:lpstr>
      <vt:lpstr>★ 延伸活動-轉動保險箱(二)</vt:lpstr>
      <vt:lpstr>★ 延伸活動-轉動保險箱(二)</vt:lpstr>
      <vt:lpstr>The End</vt:lpstr>
    </vt:vector>
  </TitlesOfParts>
  <Company>hl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e00225</dc:creator>
  <cp:lastModifiedBy>YenChao</cp:lastModifiedBy>
  <cp:revision>1093</cp:revision>
  <cp:lastPrinted>2021-01-02T02:44:57Z</cp:lastPrinted>
  <dcterms:created xsi:type="dcterms:W3CDTF">2007-12-05T03:43:27Z</dcterms:created>
  <dcterms:modified xsi:type="dcterms:W3CDTF">2024-06-24T02:59:00Z</dcterms:modified>
</cp:coreProperties>
</file>